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60" r:id="rId2"/>
    <p:sldId id="261" r:id="rId3"/>
    <p:sldId id="265" r:id="rId4"/>
    <p:sldId id="263" r:id="rId5"/>
    <p:sldId id="262" r:id="rId6"/>
    <p:sldId id="266" r:id="rId7"/>
    <p:sldId id="267" r:id="rId8"/>
    <p:sldId id="270" r:id="rId9"/>
    <p:sldId id="268" r:id="rId10"/>
    <p:sldId id="269" r:id="rId11"/>
    <p:sldId id="271" r:id="rId12"/>
    <p:sldId id="272" r:id="rId13"/>
    <p:sldId id="273" r:id="rId14"/>
    <p:sldId id="274" r:id="rId15"/>
    <p:sldId id="275" r:id="rId16"/>
    <p:sldId id="276" r:id="rId17"/>
    <p:sldId id="320" r:id="rId18"/>
    <p:sldId id="329" r:id="rId19"/>
    <p:sldId id="321" r:id="rId20"/>
    <p:sldId id="322" r:id="rId21"/>
    <p:sldId id="323" r:id="rId22"/>
    <p:sldId id="324" r:id="rId23"/>
    <p:sldId id="325" r:id="rId24"/>
    <p:sldId id="326" r:id="rId25"/>
    <p:sldId id="327" r:id="rId26"/>
    <p:sldId id="328" r:id="rId27"/>
    <p:sldId id="277" r:id="rId28"/>
    <p:sldId id="279" r:id="rId29"/>
    <p:sldId id="280" r:id="rId30"/>
    <p:sldId id="313" r:id="rId31"/>
    <p:sldId id="281" r:id="rId32"/>
    <p:sldId id="282" r:id="rId33"/>
    <p:sldId id="283" r:id="rId34"/>
    <p:sldId id="284" r:id="rId35"/>
    <p:sldId id="308" r:id="rId36"/>
    <p:sldId id="285" r:id="rId37"/>
    <p:sldId id="288" r:id="rId38"/>
    <p:sldId id="289" r:id="rId39"/>
    <p:sldId id="290" r:id="rId40"/>
    <p:sldId id="291" r:id="rId41"/>
    <p:sldId id="292" r:id="rId42"/>
    <p:sldId id="293" r:id="rId43"/>
    <p:sldId id="294" r:id="rId44"/>
    <p:sldId id="295" r:id="rId45"/>
    <p:sldId id="296" r:id="rId46"/>
    <p:sldId id="297" r:id="rId47"/>
    <p:sldId id="298" r:id="rId48"/>
    <p:sldId id="300" r:id="rId49"/>
    <p:sldId id="301" r:id="rId50"/>
    <p:sldId id="302" r:id="rId51"/>
    <p:sldId id="314" r:id="rId52"/>
    <p:sldId id="303" r:id="rId53"/>
    <p:sldId id="319" r:id="rId54"/>
    <p:sldId id="304" r:id="rId55"/>
    <p:sldId id="305" r:id="rId56"/>
    <p:sldId id="306" r:id="rId57"/>
    <p:sldId id="307" r:id="rId58"/>
  </p:sldIdLst>
  <p:sldSz cx="9144000" cy="6858000" type="screen4x3"/>
  <p:notesSz cx="6784975" cy="9906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55555"/>
    <a:srgbClr val="C92139"/>
    <a:srgbClr val="263229"/>
    <a:srgbClr val="668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9930" autoAdjust="0"/>
  </p:normalViewPr>
  <p:slideViewPr>
    <p:cSldViewPr>
      <p:cViewPr varScale="1">
        <p:scale>
          <a:sx n="92" d="100"/>
          <a:sy n="92" d="100"/>
        </p:scale>
        <p:origin x="1374" y="90"/>
      </p:cViewPr>
      <p:guideLst>
        <p:guide orient="horz" pos="2160"/>
        <p:guide pos="2880"/>
      </p:guideLst>
    </p:cSldViewPr>
  </p:slideViewPr>
  <p:outlineViewPr>
    <p:cViewPr>
      <p:scale>
        <a:sx n="33" d="100"/>
        <a:sy n="33" d="100"/>
      </p:scale>
      <p:origin x="0" y="5736"/>
    </p:cViewPr>
  </p:outlineViewPr>
  <p:notesTextViewPr>
    <p:cViewPr>
      <p:scale>
        <a:sx n="3" d="2"/>
        <a:sy n="3" d="2"/>
      </p:scale>
      <p:origin x="0" y="0"/>
    </p:cViewPr>
  </p:notesTextViewPr>
  <p:sorterViewPr>
    <p:cViewPr>
      <p:scale>
        <a:sx n="100" d="100"/>
        <a:sy n="100" d="100"/>
      </p:scale>
      <p:origin x="0" y="3150"/>
    </p:cViewPr>
  </p:sorterViewPr>
  <p:notesViewPr>
    <p:cSldViewPr>
      <p:cViewPr varScale="1">
        <p:scale>
          <a:sx n="70" d="100"/>
          <a:sy n="70" d="100"/>
        </p:scale>
        <p:origin x="-3246" y="-102"/>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Plan1!$B$1</c:f>
              <c:strCache>
                <c:ptCount val="1"/>
                <c:pt idx="0">
                  <c:v>Costo en cada país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Plan1!$A$2:$A$12</c:f>
              <c:strCache>
                <c:ptCount val="11"/>
                <c:pt idx="0">
                  <c:v>Alemania</c:v>
                </c:pt>
                <c:pt idx="1">
                  <c:v>Brasil</c:v>
                </c:pt>
                <c:pt idx="2">
                  <c:v>Canadá</c:v>
                </c:pt>
                <c:pt idx="3">
                  <c:v>Chile</c:v>
                </c:pt>
                <c:pt idx="4">
                  <c:v>Corea del Sur</c:v>
                </c:pt>
                <c:pt idx="5">
                  <c:v>España</c:v>
                </c:pt>
                <c:pt idx="6">
                  <c:v>Estados Unidos</c:v>
                </c:pt>
                <c:pt idx="7">
                  <c:v>Federación de Rusia</c:v>
                </c:pt>
                <c:pt idx="8">
                  <c:v>Italia</c:v>
                </c:pt>
                <c:pt idx="9">
                  <c:v>Japón</c:v>
                </c:pt>
                <c:pt idx="10">
                  <c:v>Mexico</c:v>
                </c:pt>
              </c:strCache>
            </c:strRef>
          </c:cat>
          <c:val>
            <c:numRef>
              <c:f>Plan1!$B$2:$B$12</c:f>
              <c:numCache>
                <c:formatCode>0%</c:formatCode>
                <c:ptCount val="11"/>
                <c:pt idx="0">
                  <c:v>0.21000000000000008</c:v>
                </c:pt>
                <c:pt idx="1">
                  <c:v>0.21000000000000008</c:v>
                </c:pt>
                <c:pt idx="2">
                  <c:v>0.21000000000000008</c:v>
                </c:pt>
                <c:pt idx="3">
                  <c:v>0.18000000000000008</c:v>
                </c:pt>
                <c:pt idx="4">
                  <c:v>0.16000000000000009</c:v>
                </c:pt>
                <c:pt idx="5">
                  <c:v>0.22000000000000008</c:v>
                </c:pt>
                <c:pt idx="6">
                  <c:v>0.18000000000000008</c:v>
                </c:pt>
                <c:pt idx="7">
                  <c:v>0.11000000000000004</c:v>
                </c:pt>
                <c:pt idx="8">
                  <c:v>0.24000000000000007</c:v>
                </c:pt>
                <c:pt idx="9">
                  <c:v>0.22000000000000008</c:v>
                </c:pt>
                <c:pt idx="10">
                  <c:v>0.21000000000000008</c:v>
                </c:pt>
              </c:numCache>
            </c:numRef>
          </c:val>
        </c:ser>
        <c:dLbls>
          <c:showLegendKey val="0"/>
          <c:showVal val="1"/>
          <c:showCatName val="0"/>
          <c:showSerName val="0"/>
          <c:showPercent val="0"/>
          <c:showBubbleSize val="0"/>
        </c:dLbls>
        <c:gapWidth val="164"/>
        <c:axId val="261052336"/>
        <c:axId val="216841136"/>
      </c:barChart>
      <c:lineChart>
        <c:grouping val="standard"/>
        <c:varyColors val="0"/>
        <c:ser>
          <c:idx val="1"/>
          <c:order val="1"/>
          <c:tx>
            <c:strRef>
              <c:f>Plan1!$C$1</c:f>
              <c:strCache>
                <c:ptCount val="1"/>
                <c:pt idx="0">
                  <c:v>Média (18%)</c:v>
                </c:pt>
              </c:strCache>
            </c:strRef>
          </c:tx>
          <c:spPr>
            <a:ln w="28575" cap="rnd">
              <a:solidFill>
                <a:schemeClr val="accent2"/>
              </a:solidFill>
              <a:round/>
            </a:ln>
            <a:effectLst/>
          </c:spPr>
          <c:marker>
            <c:symbol val="none"/>
          </c:marker>
          <c:cat>
            <c:strRef>
              <c:f>Plan1!$A$2:$A$12</c:f>
              <c:strCache>
                <c:ptCount val="11"/>
                <c:pt idx="0">
                  <c:v>Alemania</c:v>
                </c:pt>
                <c:pt idx="1">
                  <c:v>Brasil</c:v>
                </c:pt>
                <c:pt idx="2">
                  <c:v>Canadá</c:v>
                </c:pt>
                <c:pt idx="3">
                  <c:v>Chile</c:v>
                </c:pt>
                <c:pt idx="4">
                  <c:v>Corea del Sur</c:v>
                </c:pt>
                <c:pt idx="5">
                  <c:v>España</c:v>
                </c:pt>
                <c:pt idx="6">
                  <c:v>Estados Unidos</c:v>
                </c:pt>
                <c:pt idx="7">
                  <c:v>Federación de Rusia</c:v>
                </c:pt>
                <c:pt idx="8">
                  <c:v>Italia</c:v>
                </c:pt>
                <c:pt idx="9">
                  <c:v>Japón</c:v>
                </c:pt>
                <c:pt idx="10">
                  <c:v>Mexico</c:v>
                </c:pt>
              </c:strCache>
            </c:strRef>
          </c:cat>
          <c:val>
            <c:numRef>
              <c:f>Plan1!$C$2:$C$12</c:f>
              <c:numCache>
                <c:formatCode>0%</c:formatCode>
                <c:ptCount val="11"/>
                <c:pt idx="0">
                  <c:v>0.18000000000000008</c:v>
                </c:pt>
                <c:pt idx="1">
                  <c:v>0.18000000000000008</c:v>
                </c:pt>
                <c:pt idx="2">
                  <c:v>0.18000000000000008</c:v>
                </c:pt>
                <c:pt idx="3">
                  <c:v>0.18000000000000008</c:v>
                </c:pt>
                <c:pt idx="4">
                  <c:v>0.18000000000000008</c:v>
                </c:pt>
                <c:pt idx="5">
                  <c:v>0.18000000000000008</c:v>
                </c:pt>
                <c:pt idx="6">
                  <c:v>0.18000000000000008</c:v>
                </c:pt>
                <c:pt idx="7">
                  <c:v>0.18000000000000008</c:v>
                </c:pt>
                <c:pt idx="8">
                  <c:v>0.18000000000000008</c:v>
                </c:pt>
                <c:pt idx="9">
                  <c:v>0.18000000000000008</c:v>
                </c:pt>
                <c:pt idx="10">
                  <c:v>0.18000000000000008</c:v>
                </c:pt>
              </c:numCache>
            </c:numRef>
          </c:val>
          <c:smooth val="0"/>
        </c:ser>
        <c:dLbls>
          <c:showLegendKey val="0"/>
          <c:showVal val="0"/>
          <c:showCatName val="0"/>
          <c:showSerName val="0"/>
          <c:showPercent val="0"/>
          <c:showBubbleSize val="0"/>
        </c:dLbls>
        <c:marker val="1"/>
        <c:smooth val="0"/>
        <c:axId val="261052336"/>
        <c:axId val="216841136"/>
      </c:lineChart>
      <c:catAx>
        <c:axId val="261052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16841136"/>
        <c:crosses val="autoZero"/>
        <c:auto val="1"/>
        <c:lblAlgn val="ctr"/>
        <c:lblOffset val="100"/>
        <c:noMultiLvlLbl val="0"/>
      </c:catAx>
      <c:valAx>
        <c:axId val="21684113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61052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6FFA7-93B5-4717-B664-8319CBF52FB9}" type="doc">
      <dgm:prSet loTypeId="urn:microsoft.com/office/officeart/2005/8/layout/hProcess7#1" loCatId="list" qsTypeId="urn:microsoft.com/office/officeart/2005/8/quickstyle/simple1" qsCatId="simple" csTypeId="urn:microsoft.com/office/officeart/2005/8/colors/accent3_3" csCatId="accent3" phldr="1"/>
      <dgm:spPr/>
      <dgm:t>
        <a:bodyPr/>
        <a:lstStyle/>
        <a:p>
          <a:endParaRPr lang="es-ES"/>
        </a:p>
      </dgm:t>
    </dgm:pt>
    <dgm:pt modelId="{4DB5B078-8644-4E80-98C7-B9228E96917E}">
      <dgm:prSet phldrT="[Texto]" custT="1"/>
      <dgm:spPr/>
      <dgm:t>
        <a:bodyPr/>
        <a:lstStyle/>
        <a:p>
          <a:r>
            <a:rPr lang="es-ES" sz="2800" dirty="0" smtClean="0"/>
            <a:t>Curso básico de auditoría de obras</a:t>
          </a:r>
          <a:endParaRPr lang="es-ES" sz="2800" dirty="0"/>
        </a:p>
      </dgm:t>
    </dgm:pt>
    <dgm:pt modelId="{A43D7604-9FCF-4017-9B90-3B18E5D08737}" type="parTrans" cxnId="{8B50F55C-433C-41F2-8303-BB99EF0CAB41}">
      <dgm:prSet/>
      <dgm:spPr/>
      <dgm:t>
        <a:bodyPr/>
        <a:lstStyle/>
        <a:p>
          <a:endParaRPr lang="es-ES" sz="1600"/>
        </a:p>
      </dgm:t>
    </dgm:pt>
    <dgm:pt modelId="{67E6C5EF-9EA5-408F-B22B-46F5023517C5}" type="sibTrans" cxnId="{8B50F55C-433C-41F2-8303-BB99EF0CAB41}">
      <dgm:prSet/>
      <dgm:spPr/>
      <dgm:t>
        <a:bodyPr/>
        <a:lstStyle/>
        <a:p>
          <a:endParaRPr lang="es-ES" sz="1600"/>
        </a:p>
      </dgm:t>
    </dgm:pt>
    <dgm:pt modelId="{60D30C11-EB62-4A73-8B46-3D3439B916CF}">
      <dgm:prSet phldrT="[Texto]" custT="1"/>
      <dgm:spPr/>
      <dgm:t>
        <a:bodyPr/>
        <a:lstStyle/>
        <a:p>
          <a:r>
            <a:rPr lang="es-ES" sz="2400" u="sng" dirty="0" err="1" smtClean="0"/>
            <a:t>May</a:t>
          </a:r>
          <a:r>
            <a:rPr lang="es-ES" sz="2400" u="sng" dirty="0" smtClean="0"/>
            <a:t>/2015</a:t>
          </a:r>
          <a:endParaRPr lang="es-ES" sz="2400" u="sng" dirty="0"/>
        </a:p>
      </dgm:t>
    </dgm:pt>
    <dgm:pt modelId="{28B5F6C2-B355-4257-A391-26A48B65CE54}" type="parTrans" cxnId="{79107EC9-E174-4A6A-B0AB-7983BE4FBA1A}">
      <dgm:prSet/>
      <dgm:spPr/>
      <dgm:t>
        <a:bodyPr/>
        <a:lstStyle/>
        <a:p>
          <a:endParaRPr lang="es-ES" sz="1600"/>
        </a:p>
      </dgm:t>
    </dgm:pt>
    <dgm:pt modelId="{9DFF55FF-A0B8-4720-B120-913F35100DB7}" type="sibTrans" cxnId="{79107EC9-E174-4A6A-B0AB-7983BE4FBA1A}">
      <dgm:prSet/>
      <dgm:spPr/>
      <dgm:t>
        <a:bodyPr/>
        <a:lstStyle/>
        <a:p>
          <a:endParaRPr lang="es-ES" sz="1600"/>
        </a:p>
      </dgm:t>
    </dgm:pt>
    <dgm:pt modelId="{27F421B8-3C6B-4F0D-B1AB-5208D4AF4E7B}">
      <dgm:prSet phldrT="[Texto]" custT="1"/>
      <dgm:spPr/>
      <dgm:t>
        <a:bodyPr/>
        <a:lstStyle/>
        <a:p>
          <a:r>
            <a:rPr lang="es-ES" sz="2800" dirty="0" smtClean="0"/>
            <a:t>Curso de auditoría de obras de viviendas</a:t>
          </a:r>
          <a:endParaRPr lang="es-ES" sz="2800" dirty="0"/>
        </a:p>
      </dgm:t>
    </dgm:pt>
    <dgm:pt modelId="{1C40BA7D-7D0D-4452-8BD9-4A109B5D4338}" type="parTrans" cxnId="{6EED6DD1-BDF4-47AA-8EBA-FCE0EECE58D1}">
      <dgm:prSet/>
      <dgm:spPr/>
      <dgm:t>
        <a:bodyPr/>
        <a:lstStyle/>
        <a:p>
          <a:endParaRPr lang="es-ES" sz="1600"/>
        </a:p>
      </dgm:t>
    </dgm:pt>
    <dgm:pt modelId="{098323D2-1CBC-420B-89E2-48EE784FAA37}" type="sibTrans" cxnId="{6EED6DD1-BDF4-47AA-8EBA-FCE0EECE58D1}">
      <dgm:prSet/>
      <dgm:spPr/>
      <dgm:t>
        <a:bodyPr/>
        <a:lstStyle/>
        <a:p>
          <a:endParaRPr lang="es-ES" sz="1600"/>
        </a:p>
      </dgm:t>
    </dgm:pt>
    <dgm:pt modelId="{12292282-785C-4AFB-82FC-C78DC37DAE77}">
      <dgm:prSet phldrT="[Texto]" custT="1"/>
      <dgm:spPr/>
      <dgm:t>
        <a:bodyPr/>
        <a:lstStyle/>
        <a:p>
          <a:r>
            <a:rPr lang="es-ES" sz="2400" u="sng" dirty="0" smtClean="0"/>
            <a:t>Jun/2015</a:t>
          </a:r>
          <a:endParaRPr lang="es-ES" sz="2400" u="sng" dirty="0"/>
        </a:p>
      </dgm:t>
    </dgm:pt>
    <dgm:pt modelId="{9FAE72E1-3E8B-427C-AAAB-4091B0D43E3A}" type="parTrans" cxnId="{5AC3A494-F446-4F44-8C45-81CBF36A2F7C}">
      <dgm:prSet/>
      <dgm:spPr/>
      <dgm:t>
        <a:bodyPr/>
        <a:lstStyle/>
        <a:p>
          <a:endParaRPr lang="es-ES" sz="1600"/>
        </a:p>
      </dgm:t>
    </dgm:pt>
    <dgm:pt modelId="{B4B79DE4-B753-447E-B677-12C4DBC13AFA}" type="sibTrans" cxnId="{5AC3A494-F446-4F44-8C45-81CBF36A2F7C}">
      <dgm:prSet/>
      <dgm:spPr/>
      <dgm:t>
        <a:bodyPr/>
        <a:lstStyle/>
        <a:p>
          <a:endParaRPr lang="es-ES" sz="1600"/>
        </a:p>
      </dgm:t>
    </dgm:pt>
    <dgm:pt modelId="{3E267007-36BB-4490-875C-D50D3559027A}">
      <dgm:prSet phldrT="[Texto]" custT="1"/>
      <dgm:spPr/>
      <dgm:t>
        <a:bodyPr/>
        <a:lstStyle/>
        <a:p>
          <a:r>
            <a:rPr lang="es-ES" sz="2800" dirty="0" smtClean="0"/>
            <a:t>Taller de capacitación</a:t>
          </a:r>
          <a:endParaRPr lang="es-ES" sz="2800" dirty="0"/>
        </a:p>
      </dgm:t>
    </dgm:pt>
    <dgm:pt modelId="{38711F37-4962-4ADA-8BC3-A37317652492}" type="parTrans" cxnId="{F41BBEB1-9A39-44A7-BB1F-354A6283644C}">
      <dgm:prSet/>
      <dgm:spPr/>
      <dgm:t>
        <a:bodyPr/>
        <a:lstStyle/>
        <a:p>
          <a:endParaRPr lang="es-ES" sz="1600"/>
        </a:p>
      </dgm:t>
    </dgm:pt>
    <dgm:pt modelId="{45354F3D-C091-47F9-859D-E65C59D636A0}" type="sibTrans" cxnId="{F41BBEB1-9A39-44A7-BB1F-354A6283644C}">
      <dgm:prSet/>
      <dgm:spPr/>
      <dgm:t>
        <a:bodyPr/>
        <a:lstStyle/>
        <a:p>
          <a:endParaRPr lang="es-ES" sz="1600"/>
        </a:p>
      </dgm:t>
    </dgm:pt>
    <dgm:pt modelId="{23250B62-8025-4F90-AD60-5E1B86C834EE}">
      <dgm:prSet phldrT="[Texto]" custT="1"/>
      <dgm:spPr/>
      <dgm:t>
        <a:bodyPr/>
        <a:lstStyle/>
        <a:p>
          <a:r>
            <a:rPr lang="es-ES" sz="2400" u="sng" dirty="0" smtClean="0"/>
            <a:t>Oct/2014</a:t>
          </a:r>
          <a:endParaRPr lang="es-ES" sz="2400" u="sng" dirty="0"/>
        </a:p>
      </dgm:t>
    </dgm:pt>
    <dgm:pt modelId="{EB9BE3B2-5939-49CE-879D-CDC217C25F5A}" type="sibTrans" cxnId="{CB8EE1B2-3FF4-4CB6-B57C-4434530342AE}">
      <dgm:prSet/>
      <dgm:spPr/>
      <dgm:t>
        <a:bodyPr/>
        <a:lstStyle/>
        <a:p>
          <a:endParaRPr lang="es-ES" sz="1600"/>
        </a:p>
      </dgm:t>
    </dgm:pt>
    <dgm:pt modelId="{FD723C45-660B-494A-8B34-BA979B241D1A}" type="parTrans" cxnId="{CB8EE1B2-3FF4-4CB6-B57C-4434530342AE}">
      <dgm:prSet/>
      <dgm:spPr/>
      <dgm:t>
        <a:bodyPr/>
        <a:lstStyle/>
        <a:p>
          <a:endParaRPr lang="es-ES" sz="1600"/>
        </a:p>
      </dgm:t>
    </dgm:pt>
    <dgm:pt modelId="{861E70C2-5CB9-41C8-ABD6-645904AFC17B}" type="pres">
      <dgm:prSet presAssocID="{76A6FFA7-93B5-4717-B664-8319CBF52FB9}" presName="Name0" presStyleCnt="0">
        <dgm:presLayoutVars>
          <dgm:dir/>
          <dgm:animLvl val="lvl"/>
          <dgm:resizeHandles val="exact"/>
        </dgm:presLayoutVars>
      </dgm:prSet>
      <dgm:spPr/>
      <dgm:t>
        <a:bodyPr/>
        <a:lstStyle/>
        <a:p>
          <a:endParaRPr lang="es-ES"/>
        </a:p>
      </dgm:t>
    </dgm:pt>
    <dgm:pt modelId="{4A638495-1262-4B1C-B7FB-A18581996503}" type="pres">
      <dgm:prSet presAssocID="{23250B62-8025-4F90-AD60-5E1B86C834EE}" presName="compositeNode" presStyleCnt="0">
        <dgm:presLayoutVars>
          <dgm:bulletEnabled val="1"/>
        </dgm:presLayoutVars>
      </dgm:prSet>
      <dgm:spPr/>
    </dgm:pt>
    <dgm:pt modelId="{92EEC1D3-8C3C-4398-A5D9-2454E26E413C}" type="pres">
      <dgm:prSet presAssocID="{23250B62-8025-4F90-AD60-5E1B86C834EE}" presName="bgRect" presStyleLbl="node1" presStyleIdx="0" presStyleCnt="3" custScaleX="111247"/>
      <dgm:spPr/>
      <dgm:t>
        <a:bodyPr/>
        <a:lstStyle/>
        <a:p>
          <a:endParaRPr lang="es-ES"/>
        </a:p>
      </dgm:t>
    </dgm:pt>
    <dgm:pt modelId="{F53D7CBD-686B-4E00-A759-3879FCE4F8E6}" type="pres">
      <dgm:prSet presAssocID="{23250B62-8025-4F90-AD60-5E1B86C834EE}" presName="parentNode" presStyleLbl="node1" presStyleIdx="0" presStyleCnt="3">
        <dgm:presLayoutVars>
          <dgm:chMax val="0"/>
          <dgm:bulletEnabled val="1"/>
        </dgm:presLayoutVars>
      </dgm:prSet>
      <dgm:spPr/>
      <dgm:t>
        <a:bodyPr/>
        <a:lstStyle/>
        <a:p>
          <a:endParaRPr lang="es-ES"/>
        </a:p>
      </dgm:t>
    </dgm:pt>
    <dgm:pt modelId="{27AB730C-795A-4138-BA1A-1DDF3514B6E0}" type="pres">
      <dgm:prSet presAssocID="{23250B62-8025-4F90-AD60-5E1B86C834EE}" presName="childNode" presStyleLbl="node1" presStyleIdx="0" presStyleCnt="3">
        <dgm:presLayoutVars>
          <dgm:bulletEnabled val="1"/>
        </dgm:presLayoutVars>
      </dgm:prSet>
      <dgm:spPr/>
      <dgm:t>
        <a:bodyPr/>
        <a:lstStyle/>
        <a:p>
          <a:endParaRPr lang="es-ES"/>
        </a:p>
      </dgm:t>
    </dgm:pt>
    <dgm:pt modelId="{2F3757C6-E418-4005-A000-E811A8B5B3B4}" type="pres">
      <dgm:prSet presAssocID="{EB9BE3B2-5939-49CE-879D-CDC217C25F5A}" presName="hSp" presStyleCnt="0"/>
      <dgm:spPr/>
    </dgm:pt>
    <dgm:pt modelId="{C92872D8-2134-44DD-8A9D-840051881DFC}" type="pres">
      <dgm:prSet presAssocID="{EB9BE3B2-5939-49CE-879D-CDC217C25F5A}" presName="vProcSp" presStyleCnt="0"/>
      <dgm:spPr/>
    </dgm:pt>
    <dgm:pt modelId="{6EBA0C71-A7BA-4415-8422-3C8F5F92A75F}" type="pres">
      <dgm:prSet presAssocID="{EB9BE3B2-5939-49CE-879D-CDC217C25F5A}" presName="vSp1" presStyleCnt="0"/>
      <dgm:spPr/>
    </dgm:pt>
    <dgm:pt modelId="{A78E4D31-0A9E-4164-BBEB-6293A520347B}" type="pres">
      <dgm:prSet presAssocID="{EB9BE3B2-5939-49CE-879D-CDC217C25F5A}" presName="simulatedConn" presStyleLbl="solidFgAcc1" presStyleIdx="0" presStyleCnt="2"/>
      <dgm:spPr/>
    </dgm:pt>
    <dgm:pt modelId="{24676BA9-7008-4636-9641-576E1C2DE67E}" type="pres">
      <dgm:prSet presAssocID="{EB9BE3B2-5939-49CE-879D-CDC217C25F5A}" presName="vSp2" presStyleCnt="0"/>
      <dgm:spPr/>
    </dgm:pt>
    <dgm:pt modelId="{3C9A4F72-6A86-430F-832A-8DE83FAABC33}" type="pres">
      <dgm:prSet presAssocID="{EB9BE3B2-5939-49CE-879D-CDC217C25F5A}" presName="sibTrans" presStyleCnt="0"/>
      <dgm:spPr/>
    </dgm:pt>
    <dgm:pt modelId="{4E60EC58-AE4A-478C-8175-0D002030580E}" type="pres">
      <dgm:prSet presAssocID="{60D30C11-EB62-4A73-8B46-3D3439B916CF}" presName="compositeNode" presStyleCnt="0">
        <dgm:presLayoutVars>
          <dgm:bulletEnabled val="1"/>
        </dgm:presLayoutVars>
      </dgm:prSet>
      <dgm:spPr/>
    </dgm:pt>
    <dgm:pt modelId="{A5F4EE2A-C2EC-4AC6-AC10-DDCE551723C2}" type="pres">
      <dgm:prSet presAssocID="{60D30C11-EB62-4A73-8B46-3D3439B916CF}" presName="bgRect" presStyleLbl="node1" presStyleIdx="1" presStyleCnt="3"/>
      <dgm:spPr/>
      <dgm:t>
        <a:bodyPr/>
        <a:lstStyle/>
        <a:p>
          <a:endParaRPr lang="es-ES"/>
        </a:p>
      </dgm:t>
    </dgm:pt>
    <dgm:pt modelId="{BA8C30DB-CC57-47D6-B1BE-0DA485C8D2D1}" type="pres">
      <dgm:prSet presAssocID="{60D30C11-EB62-4A73-8B46-3D3439B916CF}" presName="parentNode" presStyleLbl="node1" presStyleIdx="1" presStyleCnt="3">
        <dgm:presLayoutVars>
          <dgm:chMax val="0"/>
          <dgm:bulletEnabled val="1"/>
        </dgm:presLayoutVars>
      </dgm:prSet>
      <dgm:spPr/>
      <dgm:t>
        <a:bodyPr/>
        <a:lstStyle/>
        <a:p>
          <a:endParaRPr lang="es-ES"/>
        </a:p>
      </dgm:t>
    </dgm:pt>
    <dgm:pt modelId="{7DBB83B7-CB0F-4661-BB85-02B1BC70E56E}" type="pres">
      <dgm:prSet presAssocID="{60D30C11-EB62-4A73-8B46-3D3439B916CF}" presName="childNode" presStyleLbl="node1" presStyleIdx="1" presStyleCnt="3">
        <dgm:presLayoutVars>
          <dgm:bulletEnabled val="1"/>
        </dgm:presLayoutVars>
      </dgm:prSet>
      <dgm:spPr/>
      <dgm:t>
        <a:bodyPr/>
        <a:lstStyle/>
        <a:p>
          <a:endParaRPr lang="es-ES"/>
        </a:p>
      </dgm:t>
    </dgm:pt>
    <dgm:pt modelId="{1EFCBAEE-DDEA-476C-B0E0-39BC5EF8B27F}" type="pres">
      <dgm:prSet presAssocID="{9DFF55FF-A0B8-4720-B120-913F35100DB7}" presName="hSp" presStyleCnt="0"/>
      <dgm:spPr/>
    </dgm:pt>
    <dgm:pt modelId="{55AD26D9-9B86-4C44-8278-2D31AF85E5A3}" type="pres">
      <dgm:prSet presAssocID="{9DFF55FF-A0B8-4720-B120-913F35100DB7}" presName="vProcSp" presStyleCnt="0"/>
      <dgm:spPr/>
    </dgm:pt>
    <dgm:pt modelId="{C517C3EC-9211-4691-89FA-E8C3A10FBC47}" type="pres">
      <dgm:prSet presAssocID="{9DFF55FF-A0B8-4720-B120-913F35100DB7}" presName="vSp1" presStyleCnt="0"/>
      <dgm:spPr/>
    </dgm:pt>
    <dgm:pt modelId="{27CBCE04-10C8-4E37-9A68-8213CA3F5DEB}" type="pres">
      <dgm:prSet presAssocID="{9DFF55FF-A0B8-4720-B120-913F35100DB7}" presName="simulatedConn" presStyleLbl="solidFgAcc1" presStyleIdx="1" presStyleCnt="2"/>
      <dgm:spPr/>
    </dgm:pt>
    <dgm:pt modelId="{807D91AD-CA75-4B1D-BC37-E1C486F0D4F3}" type="pres">
      <dgm:prSet presAssocID="{9DFF55FF-A0B8-4720-B120-913F35100DB7}" presName="vSp2" presStyleCnt="0"/>
      <dgm:spPr/>
    </dgm:pt>
    <dgm:pt modelId="{E6F3276D-222E-4B72-97C8-B27E69237180}" type="pres">
      <dgm:prSet presAssocID="{9DFF55FF-A0B8-4720-B120-913F35100DB7}" presName="sibTrans" presStyleCnt="0"/>
      <dgm:spPr/>
    </dgm:pt>
    <dgm:pt modelId="{BE380820-A4E8-4BC5-9B63-D0503FEEE8F9}" type="pres">
      <dgm:prSet presAssocID="{12292282-785C-4AFB-82FC-C78DC37DAE77}" presName="compositeNode" presStyleCnt="0">
        <dgm:presLayoutVars>
          <dgm:bulletEnabled val="1"/>
        </dgm:presLayoutVars>
      </dgm:prSet>
      <dgm:spPr/>
    </dgm:pt>
    <dgm:pt modelId="{EE347674-773B-4BF7-9285-AA03FC12B4D5}" type="pres">
      <dgm:prSet presAssocID="{12292282-785C-4AFB-82FC-C78DC37DAE77}" presName="bgRect" presStyleLbl="node1" presStyleIdx="2" presStyleCnt="3"/>
      <dgm:spPr/>
      <dgm:t>
        <a:bodyPr/>
        <a:lstStyle/>
        <a:p>
          <a:endParaRPr lang="es-ES"/>
        </a:p>
      </dgm:t>
    </dgm:pt>
    <dgm:pt modelId="{DFB23668-20E9-4502-B428-3FE6CDCBB128}" type="pres">
      <dgm:prSet presAssocID="{12292282-785C-4AFB-82FC-C78DC37DAE77}" presName="parentNode" presStyleLbl="node1" presStyleIdx="2" presStyleCnt="3">
        <dgm:presLayoutVars>
          <dgm:chMax val="0"/>
          <dgm:bulletEnabled val="1"/>
        </dgm:presLayoutVars>
      </dgm:prSet>
      <dgm:spPr/>
      <dgm:t>
        <a:bodyPr/>
        <a:lstStyle/>
        <a:p>
          <a:endParaRPr lang="es-ES"/>
        </a:p>
      </dgm:t>
    </dgm:pt>
    <dgm:pt modelId="{921E266B-4D9B-4CFB-830E-0DD787C63B69}" type="pres">
      <dgm:prSet presAssocID="{12292282-785C-4AFB-82FC-C78DC37DAE77}" presName="childNode" presStyleLbl="node1" presStyleIdx="2" presStyleCnt="3">
        <dgm:presLayoutVars>
          <dgm:bulletEnabled val="1"/>
        </dgm:presLayoutVars>
      </dgm:prSet>
      <dgm:spPr/>
      <dgm:t>
        <a:bodyPr/>
        <a:lstStyle/>
        <a:p>
          <a:endParaRPr lang="es-ES"/>
        </a:p>
      </dgm:t>
    </dgm:pt>
  </dgm:ptLst>
  <dgm:cxnLst>
    <dgm:cxn modelId="{5AC3A494-F446-4F44-8C45-81CBF36A2F7C}" srcId="{76A6FFA7-93B5-4717-B664-8319CBF52FB9}" destId="{12292282-785C-4AFB-82FC-C78DC37DAE77}" srcOrd="2" destOrd="0" parTransId="{9FAE72E1-3E8B-427C-AAAB-4091B0D43E3A}" sibTransId="{B4B79DE4-B753-447E-B677-12C4DBC13AFA}"/>
    <dgm:cxn modelId="{F0ABF192-5D5B-4623-B608-161303C475C5}" type="presOf" srcId="{23250B62-8025-4F90-AD60-5E1B86C834EE}" destId="{F53D7CBD-686B-4E00-A759-3879FCE4F8E6}" srcOrd="1" destOrd="0" presId="urn:microsoft.com/office/officeart/2005/8/layout/hProcess7#1"/>
    <dgm:cxn modelId="{F41BBEB1-9A39-44A7-BB1F-354A6283644C}" srcId="{12292282-785C-4AFB-82FC-C78DC37DAE77}" destId="{3E267007-36BB-4490-875C-D50D3559027A}" srcOrd="0" destOrd="0" parTransId="{38711F37-4962-4ADA-8BC3-A37317652492}" sibTransId="{45354F3D-C091-47F9-859D-E65C59D636A0}"/>
    <dgm:cxn modelId="{BDCF43D0-3E69-4E23-AE3A-EBB5F0F3BB16}" type="presOf" srcId="{60D30C11-EB62-4A73-8B46-3D3439B916CF}" destId="{A5F4EE2A-C2EC-4AC6-AC10-DDCE551723C2}" srcOrd="0" destOrd="0" presId="urn:microsoft.com/office/officeart/2005/8/layout/hProcess7#1"/>
    <dgm:cxn modelId="{5C90B5EA-F352-458A-A241-15647A024254}" type="presOf" srcId="{23250B62-8025-4F90-AD60-5E1B86C834EE}" destId="{92EEC1D3-8C3C-4398-A5D9-2454E26E413C}" srcOrd="0" destOrd="0" presId="urn:microsoft.com/office/officeart/2005/8/layout/hProcess7#1"/>
    <dgm:cxn modelId="{22DCC82B-7C2C-4AAA-A6DD-C996560505FB}" type="presOf" srcId="{27F421B8-3C6B-4F0D-B1AB-5208D4AF4E7B}" destId="{7DBB83B7-CB0F-4661-BB85-02B1BC70E56E}" srcOrd="0" destOrd="0" presId="urn:microsoft.com/office/officeart/2005/8/layout/hProcess7#1"/>
    <dgm:cxn modelId="{8B50F55C-433C-41F2-8303-BB99EF0CAB41}" srcId="{23250B62-8025-4F90-AD60-5E1B86C834EE}" destId="{4DB5B078-8644-4E80-98C7-B9228E96917E}" srcOrd="0" destOrd="0" parTransId="{A43D7604-9FCF-4017-9B90-3B18E5D08737}" sibTransId="{67E6C5EF-9EA5-408F-B22B-46F5023517C5}"/>
    <dgm:cxn modelId="{79107EC9-E174-4A6A-B0AB-7983BE4FBA1A}" srcId="{76A6FFA7-93B5-4717-B664-8319CBF52FB9}" destId="{60D30C11-EB62-4A73-8B46-3D3439B916CF}" srcOrd="1" destOrd="0" parTransId="{28B5F6C2-B355-4257-A391-26A48B65CE54}" sibTransId="{9DFF55FF-A0B8-4720-B120-913F35100DB7}"/>
    <dgm:cxn modelId="{AE8A0597-D426-4DCD-B035-B1CB2C79F75A}" type="presOf" srcId="{76A6FFA7-93B5-4717-B664-8319CBF52FB9}" destId="{861E70C2-5CB9-41C8-ABD6-645904AFC17B}" srcOrd="0" destOrd="0" presId="urn:microsoft.com/office/officeart/2005/8/layout/hProcess7#1"/>
    <dgm:cxn modelId="{6EED6DD1-BDF4-47AA-8EBA-FCE0EECE58D1}" srcId="{60D30C11-EB62-4A73-8B46-3D3439B916CF}" destId="{27F421B8-3C6B-4F0D-B1AB-5208D4AF4E7B}" srcOrd="0" destOrd="0" parTransId="{1C40BA7D-7D0D-4452-8BD9-4A109B5D4338}" sibTransId="{098323D2-1CBC-420B-89E2-48EE784FAA37}"/>
    <dgm:cxn modelId="{7D4D51A2-17D0-4224-AC95-DDFE78AE969C}" type="presOf" srcId="{60D30C11-EB62-4A73-8B46-3D3439B916CF}" destId="{BA8C30DB-CC57-47D6-B1BE-0DA485C8D2D1}" srcOrd="1" destOrd="0" presId="urn:microsoft.com/office/officeart/2005/8/layout/hProcess7#1"/>
    <dgm:cxn modelId="{02FC8D00-E956-4854-8B79-31DC94DF1840}" type="presOf" srcId="{12292282-785C-4AFB-82FC-C78DC37DAE77}" destId="{EE347674-773B-4BF7-9285-AA03FC12B4D5}" srcOrd="0" destOrd="0" presId="urn:microsoft.com/office/officeart/2005/8/layout/hProcess7#1"/>
    <dgm:cxn modelId="{4A3E5891-1579-4E86-9EAA-001E4D1E16BE}" type="presOf" srcId="{4DB5B078-8644-4E80-98C7-B9228E96917E}" destId="{27AB730C-795A-4138-BA1A-1DDF3514B6E0}" srcOrd="0" destOrd="0" presId="urn:microsoft.com/office/officeart/2005/8/layout/hProcess7#1"/>
    <dgm:cxn modelId="{3349B411-A385-4DDD-B115-88EE38BE5045}" type="presOf" srcId="{12292282-785C-4AFB-82FC-C78DC37DAE77}" destId="{DFB23668-20E9-4502-B428-3FE6CDCBB128}" srcOrd="1" destOrd="0" presId="urn:microsoft.com/office/officeart/2005/8/layout/hProcess7#1"/>
    <dgm:cxn modelId="{D82C6708-21A2-4FD6-BA83-D2A710753657}" type="presOf" srcId="{3E267007-36BB-4490-875C-D50D3559027A}" destId="{921E266B-4D9B-4CFB-830E-0DD787C63B69}" srcOrd="0" destOrd="0" presId="urn:microsoft.com/office/officeart/2005/8/layout/hProcess7#1"/>
    <dgm:cxn modelId="{CB8EE1B2-3FF4-4CB6-B57C-4434530342AE}" srcId="{76A6FFA7-93B5-4717-B664-8319CBF52FB9}" destId="{23250B62-8025-4F90-AD60-5E1B86C834EE}" srcOrd="0" destOrd="0" parTransId="{FD723C45-660B-494A-8B34-BA979B241D1A}" sibTransId="{EB9BE3B2-5939-49CE-879D-CDC217C25F5A}"/>
    <dgm:cxn modelId="{04AE31C7-97E4-472A-B8F6-5F5FF6A6CA6E}" type="presParOf" srcId="{861E70C2-5CB9-41C8-ABD6-645904AFC17B}" destId="{4A638495-1262-4B1C-B7FB-A18581996503}" srcOrd="0" destOrd="0" presId="urn:microsoft.com/office/officeart/2005/8/layout/hProcess7#1"/>
    <dgm:cxn modelId="{A2C9741A-FE7D-47FA-96DB-681A6EEC2318}" type="presParOf" srcId="{4A638495-1262-4B1C-B7FB-A18581996503}" destId="{92EEC1D3-8C3C-4398-A5D9-2454E26E413C}" srcOrd="0" destOrd="0" presId="urn:microsoft.com/office/officeart/2005/8/layout/hProcess7#1"/>
    <dgm:cxn modelId="{4C93F123-8C5E-43E8-96B9-FFF80E7E11EB}" type="presParOf" srcId="{4A638495-1262-4B1C-B7FB-A18581996503}" destId="{F53D7CBD-686B-4E00-A759-3879FCE4F8E6}" srcOrd="1" destOrd="0" presId="urn:microsoft.com/office/officeart/2005/8/layout/hProcess7#1"/>
    <dgm:cxn modelId="{9DFE2B2B-713C-46EC-B088-158D1CC18143}" type="presParOf" srcId="{4A638495-1262-4B1C-B7FB-A18581996503}" destId="{27AB730C-795A-4138-BA1A-1DDF3514B6E0}" srcOrd="2" destOrd="0" presId="urn:microsoft.com/office/officeart/2005/8/layout/hProcess7#1"/>
    <dgm:cxn modelId="{D68DAF4F-5622-4BF0-98CE-70A3A3C771BB}" type="presParOf" srcId="{861E70C2-5CB9-41C8-ABD6-645904AFC17B}" destId="{2F3757C6-E418-4005-A000-E811A8B5B3B4}" srcOrd="1" destOrd="0" presId="urn:microsoft.com/office/officeart/2005/8/layout/hProcess7#1"/>
    <dgm:cxn modelId="{800EE45B-18A2-48FC-9D31-ABCA581D71EF}" type="presParOf" srcId="{861E70C2-5CB9-41C8-ABD6-645904AFC17B}" destId="{C92872D8-2134-44DD-8A9D-840051881DFC}" srcOrd="2" destOrd="0" presId="urn:microsoft.com/office/officeart/2005/8/layout/hProcess7#1"/>
    <dgm:cxn modelId="{498014B0-EC8F-4FCC-8B5F-8D8DB41BD0B8}" type="presParOf" srcId="{C92872D8-2134-44DD-8A9D-840051881DFC}" destId="{6EBA0C71-A7BA-4415-8422-3C8F5F92A75F}" srcOrd="0" destOrd="0" presId="urn:microsoft.com/office/officeart/2005/8/layout/hProcess7#1"/>
    <dgm:cxn modelId="{B313C356-00D7-4509-A3C7-33F1FDDBF33E}" type="presParOf" srcId="{C92872D8-2134-44DD-8A9D-840051881DFC}" destId="{A78E4D31-0A9E-4164-BBEB-6293A520347B}" srcOrd="1" destOrd="0" presId="urn:microsoft.com/office/officeart/2005/8/layout/hProcess7#1"/>
    <dgm:cxn modelId="{D1F3F9EF-6CDA-40F4-8DFC-FB5C7DC0C2F0}" type="presParOf" srcId="{C92872D8-2134-44DD-8A9D-840051881DFC}" destId="{24676BA9-7008-4636-9641-576E1C2DE67E}" srcOrd="2" destOrd="0" presId="urn:microsoft.com/office/officeart/2005/8/layout/hProcess7#1"/>
    <dgm:cxn modelId="{7BA7A882-E6DB-4B32-95BF-F0C7EFA41EBF}" type="presParOf" srcId="{861E70C2-5CB9-41C8-ABD6-645904AFC17B}" destId="{3C9A4F72-6A86-430F-832A-8DE83FAABC33}" srcOrd="3" destOrd="0" presId="urn:microsoft.com/office/officeart/2005/8/layout/hProcess7#1"/>
    <dgm:cxn modelId="{57383481-10CD-4814-BDFC-DFD2A73AEBBE}" type="presParOf" srcId="{861E70C2-5CB9-41C8-ABD6-645904AFC17B}" destId="{4E60EC58-AE4A-478C-8175-0D002030580E}" srcOrd="4" destOrd="0" presId="urn:microsoft.com/office/officeart/2005/8/layout/hProcess7#1"/>
    <dgm:cxn modelId="{5BAABC7E-EDE1-46A2-A83B-32CCCCBB350D}" type="presParOf" srcId="{4E60EC58-AE4A-478C-8175-0D002030580E}" destId="{A5F4EE2A-C2EC-4AC6-AC10-DDCE551723C2}" srcOrd="0" destOrd="0" presId="urn:microsoft.com/office/officeart/2005/8/layout/hProcess7#1"/>
    <dgm:cxn modelId="{E7CFFE9D-C468-4105-9CAC-2E7B5735C38B}" type="presParOf" srcId="{4E60EC58-AE4A-478C-8175-0D002030580E}" destId="{BA8C30DB-CC57-47D6-B1BE-0DA485C8D2D1}" srcOrd="1" destOrd="0" presId="urn:microsoft.com/office/officeart/2005/8/layout/hProcess7#1"/>
    <dgm:cxn modelId="{D4926BCD-2722-420D-BA4B-F0CAAD84D3A1}" type="presParOf" srcId="{4E60EC58-AE4A-478C-8175-0D002030580E}" destId="{7DBB83B7-CB0F-4661-BB85-02B1BC70E56E}" srcOrd="2" destOrd="0" presId="urn:microsoft.com/office/officeart/2005/8/layout/hProcess7#1"/>
    <dgm:cxn modelId="{E3ED4E1C-3AD5-422D-BEFE-DBFDDBA17D78}" type="presParOf" srcId="{861E70C2-5CB9-41C8-ABD6-645904AFC17B}" destId="{1EFCBAEE-DDEA-476C-B0E0-39BC5EF8B27F}" srcOrd="5" destOrd="0" presId="urn:microsoft.com/office/officeart/2005/8/layout/hProcess7#1"/>
    <dgm:cxn modelId="{077A01B8-DD52-415A-9B7D-6ED3CDF17F80}" type="presParOf" srcId="{861E70C2-5CB9-41C8-ABD6-645904AFC17B}" destId="{55AD26D9-9B86-4C44-8278-2D31AF85E5A3}" srcOrd="6" destOrd="0" presId="urn:microsoft.com/office/officeart/2005/8/layout/hProcess7#1"/>
    <dgm:cxn modelId="{5E1E15D2-83E9-47EC-AC31-8133B4977251}" type="presParOf" srcId="{55AD26D9-9B86-4C44-8278-2D31AF85E5A3}" destId="{C517C3EC-9211-4691-89FA-E8C3A10FBC47}" srcOrd="0" destOrd="0" presId="urn:microsoft.com/office/officeart/2005/8/layout/hProcess7#1"/>
    <dgm:cxn modelId="{E8E1079E-548B-4A19-A52A-AD100CB7DD1C}" type="presParOf" srcId="{55AD26D9-9B86-4C44-8278-2D31AF85E5A3}" destId="{27CBCE04-10C8-4E37-9A68-8213CA3F5DEB}" srcOrd="1" destOrd="0" presId="urn:microsoft.com/office/officeart/2005/8/layout/hProcess7#1"/>
    <dgm:cxn modelId="{C6B3450C-19CD-4296-A04E-348767F47C13}" type="presParOf" srcId="{55AD26D9-9B86-4C44-8278-2D31AF85E5A3}" destId="{807D91AD-CA75-4B1D-BC37-E1C486F0D4F3}" srcOrd="2" destOrd="0" presId="urn:microsoft.com/office/officeart/2005/8/layout/hProcess7#1"/>
    <dgm:cxn modelId="{0FF59641-2512-4AF3-8B08-A3F6930DFDF2}" type="presParOf" srcId="{861E70C2-5CB9-41C8-ABD6-645904AFC17B}" destId="{E6F3276D-222E-4B72-97C8-B27E69237180}" srcOrd="7" destOrd="0" presId="urn:microsoft.com/office/officeart/2005/8/layout/hProcess7#1"/>
    <dgm:cxn modelId="{9EAA28E4-5B2E-4314-A590-72893A15228E}" type="presParOf" srcId="{861E70C2-5CB9-41C8-ABD6-645904AFC17B}" destId="{BE380820-A4E8-4BC5-9B63-D0503FEEE8F9}" srcOrd="8" destOrd="0" presId="urn:microsoft.com/office/officeart/2005/8/layout/hProcess7#1"/>
    <dgm:cxn modelId="{7722583A-4854-4354-B9F3-3CD72F1D21A7}" type="presParOf" srcId="{BE380820-A4E8-4BC5-9B63-D0503FEEE8F9}" destId="{EE347674-773B-4BF7-9285-AA03FC12B4D5}" srcOrd="0" destOrd="0" presId="urn:microsoft.com/office/officeart/2005/8/layout/hProcess7#1"/>
    <dgm:cxn modelId="{5D6D0D06-0974-452E-8BC5-4BE6015CB6A7}" type="presParOf" srcId="{BE380820-A4E8-4BC5-9B63-D0503FEEE8F9}" destId="{DFB23668-20E9-4502-B428-3FE6CDCBB128}" srcOrd="1" destOrd="0" presId="urn:microsoft.com/office/officeart/2005/8/layout/hProcess7#1"/>
    <dgm:cxn modelId="{1FF476C1-4868-4D86-87D5-EFEEA0169F2F}" type="presParOf" srcId="{BE380820-A4E8-4BC5-9B63-D0503FEEE8F9}" destId="{921E266B-4D9B-4CFB-830E-0DD787C63B69}"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EF714-DA2D-4D0C-B275-E387E2A5E320}"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s-ES"/>
        </a:p>
      </dgm:t>
    </dgm:pt>
    <dgm:pt modelId="{DE517FA4-15BE-46A9-A4E3-4DCDFEB8AB58}">
      <dgm:prSet phldrT="[Texto]" custT="1"/>
      <dgm:spPr/>
      <dgm:t>
        <a:bodyPr/>
        <a:lstStyle/>
        <a:p>
          <a:r>
            <a:rPr lang="es-ES" sz="2000" dirty="0" smtClean="0"/>
            <a:t>55ª Reunión del Consejo Directivo de la Olacefs (en Honduras) -  julio/2013</a:t>
          </a:r>
          <a:endParaRPr lang="es-ES" sz="2000" dirty="0"/>
        </a:p>
      </dgm:t>
    </dgm:pt>
    <dgm:pt modelId="{0575354B-AB3F-4FD5-ABD4-14EEDD532134}" type="parTrans" cxnId="{327B4409-F999-45B3-814B-61501864D481}">
      <dgm:prSet/>
      <dgm:spPr/>
      <dgm:t>
        <a:bodyPr/>
        <a:lstStyle/>
        <a:p>
          <a:endParaRPr lang="es-ES" sz="2000"/>
        </a:p>
      </dgm:t>
    </dgm:pt>
    <dgm:pt modelId="{FBE3AC2B-6E07-49FC-8574-ABE47930182F}" type="sibTrans" cxnId="{327B4409-F999-45B3-814B-61501864D481}">
      <dgm:prSet/>
      <dgm:spPr/>
      <dgm:t>
        <a:bodyPr/>
        <a:lstStyle/>
        <a:p>
          <a:endParaRPr lang="es-ES" sz="2000"/>
        </a:p>
      </dgm:t>
    </dgm:pt>
    <dgm:pt modelId="{A95DD6BE-58FD-47EB-91C8-A2BB87FDBD0A}">
      <dgm:prSet phldrT="[Texto]" custT="1"/>
      <dgm:spPr/>
      <dgm:t>
        <a:bodyPr/>
        <a:lstStyle/>
        <a:p>
          <a:r>
            <a:rPr lang="es-ES" sz="1400" dirty="0" smtClean="0"/>
            <a:t>Aprobación de la formación de un Grupo de Trabajo para Auditoría de Obras (GTOP)</a:t>
          </a:r>
          <a:endParaRPr lang="es-ES" sz="1400" dirty="0"/>
        </a:p>
      </dgm:t>
    </dgm:pt>
    <dgm:pt modelId="{5AD04E29-02A6-4490-B475-296FBF7FA914}" type="parTrans" cxnId="{2A6D4C17-34DC-466F-8E42-DEE5C3BCC786}">
      <dgm:prSet/>
      <dgm:spPr/>
      <dgm:t>
        <a:bodyPr/>
        <a:lstStyle/>
        <a:p>
          <a:endParaRPr lang="es-ES" sz="2000"/>
        </a:p>
      </dgm:t>
    </dgm:pt>
    <dgm:pt modelId="{F18EED1A-B367-4687-B933-39FB503AE6D8}" type="sibTrans" cxnId="{2A6D4C17-34DC-466F-8E42-DEE5C3BCC786}">
      <dgm:prSet/>
      <dgm:spPr/>
      <dgm:t>
        <a:bodyPr/>
        <a:lstStyle/>
        <a:p>
          <a:endParaRPr lang="es-ES" sz="2000"/>
        </a:p>
      </dgm:t>
    </dgm:pt>
    <dgm:pt modelId="{C2FF5316-ECBB-4F73-95B2-8D9451A2A357}">
      <dgm:prSet phldrT="[Texto]" custT="1"/>
      <dgm:spPr/>
      <dgm:t>
        <a:bodyPr/>
        <a:lstStyle/>
        <a:p>
          <a:r>
            <a:rPr lang="es-ES" sz="2000" dirty="0" smtClean="0"/>
            <a:t>Seminario sobre experiencias de auditoría de obras públicas en </a:t>
          </a:r>
          <a:r>
            <a:rPr lang="es-ES" sz="2000" dirty="0" err="1" smtClean="0"/>
            <a:t>Olacefs</a:t>
          </a:r>
          <a:r>
            <a:rPr lang="es-ES" sz="2000" dirty="0" smtClean="0"/>
            <a:t>, en Montevideo, Uruguay - 2012</a:t>
          </a:r>
          <a:endParaRPr lang="es-ES" sz="2000" dirty="0"/>
        </a:p>
      </dgm:t>
    </dgm:pt>
    <dgm:pt modelId="{244308C7-043E-4F93-AA62-BE1A52687474}" type="parTrans" cxnId="{99763736-7953-4484-B7CA-BB598D12CF55}">
      <dgm:prSet/>
      <dgm:spPr/>
      <dgm:t>
        <a:bodyPr/>
        <a:lstStyle/>
        <a:p>
          <a:endParaRPr lang="pt-BR" sz="2000"/>
        </a:p>
      </dgm:t>
    </dgm:pt>
    <dgm:pt modelId="{3BB6E516-A646-4B64-8A11-6158FB68F232}" type="sibTrans" cxnId="{99763736-7953-4484-B7CA-BB598D12CF55}">
      <dgm:prSet/>
      <dgm:spPr/>
      <dgm:t>
        <a:bodyPr/>
        <a:lstStyle/>
        <a:p>
          <a:endParaRPr lang="pt-BR" sz="2000"/>
        </a:p>
      </dgm:t>
    </dgm:pt>
    <dgm:pt modelId="{B1B4E92C-AF8B-4BB4-A3F6-B6BB5C5C30C9}">
      <dgm:prSet phldrT="[Texto]" custT="1"/>
      <dgm:spPr/>
      <dgm:t>
        <a:bodyPr/>
        <a:lstStyle/>
        <a:p>
          <a:r>
            <a:rPr lang="es-ES" sz="1400" dirty="0" smtClean="0"/>
            <a:t>Participación de un experto</a:t>
          </a:r>
          <a:endParaRPr lang="es-ES" sz="1400" dirty="0"/>
        </a:p>
      </dgm:t>
    </dgm:pt>
    <dgm:pt modelId="{E758B870-CC9F-49E6-B7AA-D97499F15C90}" type="parTrans" cxnId="{D6075D84-DD87-44C2-9F34-3E346B71C69D}">
      <dgm:prSet/>
      <dgm:spPr/>
      <dgm:t>
        <a:bodyPr/>
        <a:lstStyle/>
        <a:p>
          <a:endParaRPr lang="pt-BR" sz="2000"/>
        </a:p>
      </dgm:t>
    </dgm:pt>
    <dgm:pt modelId="{3E87B39E-02B8-48AE-A25D-F16481A103BE}" type="sibTrans" cxnId="{D6075D84-DD87-44C2-9F34-3E346B71C69D}">
      <dgm:prSet/>
      <dgm:spPr/>
      <dgm:t>
        <a:bodyPr/>
        <a:lstStyle/>
        <a:p>
          <a:endParaRPr lang="pt-BR" sz="2000"/>
        </a:p>
      </dgm:t>
    </dgm:pt>
    <dgm:pt modelId="{D342EEF5-9D8F-4F9E-B99C-C4ED3C45C846}">
      <dgm:prSet phldrT="[Texto]" custT="1"/>
      <dgm:spPr/>
      <dgm:t>
        <a:bodyPr/>
        <a:lstStyle/>
        <a:p>
          <a:r>
            <a:rPr lang="es-ES" sz="2000" dirty="0" smtClean="0"/>
            <a:t>Videoconferencias realizadas en 2013 y 2014</a:t>
          </a:r>
          <a:endParaRPr lang="es-ES" sz="2000" dirty="0"/>
        </a:p>
      </dgm:t>
    </dgm:pt>
    <dgm:pt modelId="{AB911B93-14D5-4C80-9A52-BF44DEB6E161}" type="parTrans" cxnId="{877088D4-96AA-4333-91F4-1291A2745151}">
      <dgm:prSet/>
      <dgm:spPr/>
      <dgm:t>
        <a:bodyPr/>
        <a:lstStyle/>
        <a:p>
          <a:endParaRPr lang="pt-BR" sz="2000"/>
        </a:p>
      </dgm:t>
    </dgm:pt>
    <dgm:pt modelId="{1EB02844-9F70-4980-BB73-424A2D736D25}" type="sibTrans" cxnId="{877088D4-96AA-4333-91F4-1291A2745151}">
      <dgm:prSet/>
      <dgm:spPr/>
      <dgm:t>
        <a:bodyPr/>
        <a:lstStyle/>
        <a:p>
          <a:endParaRPr lang="pt-BR" sz="2000"/>
        </a:p>
      </dgm:t>
    </dgm:pt>
    <dgm:pt modelId="{482555EB-435C-44EF-88B8-7CA9F1F8EEF3}">
      <dgm:prSet phldrT="[Texto]" custT="1"/>
      <dgm:spPr/>
      <dgm:t>
        <a:bodyPr/>
        <a:lstStyle/>
        <a:p>
          <a:r>
            <a:rPr lang="es-ES" sz="2000" dirty="0" smtClean="0"/>
            <a:t>Curso virtual de Auditoría de Obras Públicas</a:t>
          </a:r>
          <a:endParaRPr lang="es-ES" sz="2000" dirty="0"/>
        </a:p>
      </dgm:t>
    </dgm:pt>
    <dgm:pt modelId="{9D17A9C0-4529-4A17-B6B4-DD074F9C5E67}" type="parTrans" cxnId="{CFF5E193-ACEC-4F9F-9223-D328A037BABB}">
      <dgm:prSet/>
      <dgm:spPr/>
      <dgm:t>
        <a:bodyPr/>
        <a:lstStyle/>
        <a:p>
          <a:endParaRPr lang="pt-BR" sz="2000"/>
        </a:p>
      </dgm:t>
    </dgm:pt>
    <dgm:pt modelId="{F9502E46-52D0-4267-9D8B-C84F250A72B9}" type="sibTrans" cxnId="{CFF5E193-ACEC-4F9F-9223-D328A037BABB}">
      <dgm:prSet/>
      <dgm:spPr/>
      <dgm:t>
        <a:bodyPr/>
        <a:lstStyle/>
        <a:p>
          <a:endParaRPr lang="pt-BR" sz="2000"/>
        </a:p>
      </dgm:t>
    </dgm:pt>
    <dgm:pt modelId="{020E7935-52FD-4EFA-A4D9-F38684B927DE}">
      <dgm:prSet phldrT="[Texto]" custT="1"/>
      <dgm:spPr/>
      <dgm:t>
        <a:bodyPr/>
        <a:lstStyle/>
        <a:p>
          <a:r>
            <a:rPr lang="es-ES" sz="1400" dirty="0" smtClean="0"/>
            <a:t>Profundización de las discusiones sobre Auditoría de Obras Públicas en </a:t>
          </a:r>
          <a:r>
            <a:rPr lang="es-ES" sz="1400" dirty="0" err="1" smtClean="0"/>
            <a:t>Olacefs</a:t>
          </a:r>
          <a:endParaRPr lang="es-ES" sz="1400" dirty="0"/>
        </a:p>
      </dgm:t>
    </dgm:pt>
    <dgm:pt modelId="{B960660E-601B-4269-8108-C6327A5CEFD6}" type="parTrans" cxnId="{582BA9B2-A251-41AA-BA99-AB6BA0253237}">
      <dgm:prSet/>
      <dgm:spPr/>
      <dgm:t>
        <a:bodyPr/>
        <a:lstStyle/>
        <a:p>
          <a:endParaRPr lang="pt-BR" sz="2000"/>
        </a:p>
      </dgm:t>
    </dgm:pt>
    <dgm:pt modelId="{31B25A3B-A988-4202-A2F7-E87ECE9B995F}" type="sibTrans" cxnId="{582BA9B2-A251-41AA-BA99-AB6BA0253237}">
      <dgm:prSet/>
      <dgm:spPr/>
      <dgm:t>
        <a:bodyPr/>
        <a:lstStyle/>
        <a:p>
          <a:endParaRPr lang="pt-BR" sz="2000"/>
        </a:p>
      </dgm:t>
    </dgm:pt>
    <dgm:pt modelId="{4BBD7264-CB89-447C-ADA0-E9F911D44A22}">
      <dgm:prSet phldrT="[Texto]" custT="1"/>
      <dgm:spPr/>
      <dgm:t>
        <a:bodyPr/>
        <a:lstStyle/>
        <a:p>
          <a:r>
            <a:rPr lang="es-ES" sz="2000" dirty="0" smtClean="0"/>
            <a:t>Enfoque generalista</a:t>
          </a:r>
          <a:endParaRPr lang="es-ES" sz="2000" dirty="0"/>
        </a:p>
      </dgm:t>
    </dgm:pt>
    <dgm:pt modelId="{E2B5D33F-B050-4888-871D-BC05E2800D17}" type="parTrans" cxnId="{339F796C-F69D-46CA-8195-F906446C2B5D}">
      <dgm:prSet/>
      <dgm:spPr/>
      <dgm:t>
        <a:bodyPr/>
        <a:lstStyle/>
        <a:p>
          <a:endParaRPr lang="pt-BR" sz="2000"/>
        </a:p>
      </dgm:t>
    </dgm:pt>
    <dgm:pt modelId="{07CA716B-35D7-47A0-8DD3-42428D21C17A}" type="sibTrans" cxnId="{339F796C-F69D-46CA-8195-F906446C2B5D}">
      <dgm:prSet/>
      <dgm:spPr/>
      <dgm:t>
        <a:bodyPr/>
        <a:lstStyle/>
        <a:p>
          <a:endParaRPr lang="pt-BR" sz="2000"/>
        </a:p>
      </dgm:t>
    </dgm:pt>
    <dgm:pt modelId="{1358F579-A579-49E2-A5BC-83C14E4C0955}">
      <dgm:prSet phldrT="[Texto]" custT="1"/>
      <dgm:spPr/>
      <dgm:t>
        <a:bodyPr/>
        <a:lstStyle/>
        <a:p>
          <a:r>
            <a:rPr lang="es-ES" sz="2000" dirty="0" smtClean="0"/>
            <a:t>3 turmas entre 2013 y 2014</a:t>
          </a:r>
          <a:endParaRPr lang="es-ES" sz="2000" dirty="0"/>
        </a:p>
      </dgm:t>
    </dgm:pt>
    <dgm:pt modelId="{B24EE84F-F0B8-4CCE-9A66-83359A355787}" type="parTrans" cxnId="{5536F36F-C5DD-40C4-B764-F557EE594CD8}">
      <dgm:prSet/>
      <dgm:spPr/>
      <dgm:t>
        <a:bodyPr/>
        <a:lstStyle/>
        <a:p>
          <a:endParaRPr lang="pt-BR" sz="2000"/>
        </a:p>
      </dgm:t>
    </dgm:pt>
    <dgm:pt modelId="{9C3FF554-A2A4-4E59-A0FA-B7889CC175AD}" type="sibTrans" cxnId="{5536F36F-C5DD-40C4-B764-F557EE594CD8}">
      <dgm:prSet/>
      <dgm:spPr/>
      <dgm:t>
        <a:bodyPr/>
        <a:lstStyle/>
        <a:p>
          <a:endParaRPr lang="pt-BR" sz="2000"/>
        </a:p>
      </dgm:t>
    </dgm:pt>
    <dgm:pt modelId="{DD3D28D0-ACC6-4902-93E0-BCC498F2B4A9}">
      <dgm:prSet phldrT="[Texto]" custT="1"/>
      <dgm:spPr/>
      <dgm:t>
        <a:bodyPr/>
        <a:lstStyle/>
        <a:p>
          <a:r>
            <a:rPr lang="es-ES" sz="1400" dirty="0" smtClean="0"/>
            <a:t>Marco inicial de cooperación en auditoría de obras públicas</a:t>
          </a:r>
          <a:endParaRPr lang="es-ES" sz="1400" dirty="0"/>
        </a:p>
      </dgm:t>
    </dgm:pt>
    <dgm:pt modelId="{0B24AA4C-BCFF-41D3-85B2-FA86C8B033E7}" type="parTrans" cxnId="{7516CA06-7731-4AEE-97BC-9C1C55067863}">
      <dgm:prSet/>
      <dgm:spPr/>
      <dgm:t>
        <a:bodyPr/>
        <a:lstStyle/>
        <a:p>
          <a:endParaRPr lang="pt-BR" sz="2000"/>
        </a:p>
      </dgm:t>
    </dgm:pt>
    <dgm:pt modelId="{988884FD-2194-456C-8A30-60F4201065F0}" type="sibTrans" cxnId="{7516CA06-7731-4AEE-97BC-9C1C55067863}">
      <dgm:prSet/>
      <dgm:spPr/>
      <dgm:t>
        <a:bodyPr/>
        <a:lstStyle/>
        <a:p>
          <a:endParaRPr lang="pt-BR" sz="2000"/>
        </a:p>
      </dgm:t>
    </dgm:pt>
    <dgm:pt modelId="{95E4A306-3EE3-48E6-BCCC-5761024C0530}">
      <dgm:prSet phldrT="[Texto]" custT="1"/>
      <dgm:spPr/>
      <dgm:t>
        <a:bodyPr/>
        <a:lstStyle/>
        <a:p>
          <a:r>
            <a:rPr lang="es-ES" sz="1400" dirty="0" smtClean="0"/>
            <a:t>Formación Inicial: EFS de Brasil, Costa Rica, Paraguay, Perú, República Dominicana, Venezuela;</a:t>
          </a:r>
          <a:r>
            <a:rPr lang="es-ES" sz="2000" dirty="0" smtClean="0"/>
            <a:t>   </a:t>
          </a:r>
          <a:endParaRPr lang="es-ES" sz="2000" dirty="0"/>
        </a:p>
      </dgm:t>
    </dgm:pt>
    <dgm:pt modelId="{BCB0BB05-5741-4170-BCF7-7F7D09F68521}" type="parTrans" cxnId="{DC04442C-3201-4D1B-878D-3215549B9FDB}">
      <dgm:prSet/>
      <dgm:spPr/>
      <dgm:t>
        <a:bodyPr/>
        <a:lstStyle/>
        <a:p>
          <a:endParaRPr lang="pt-BR"/>
        </a:p>
      </dgm:t>
    </dgm:pt>
    <dgm:pt modelId="{C8588D77-8D50-4465-9B9B-EFB17048BD2F}" type="sibTrans" cxnId="{DC04442C-3201-4D1B-878D-3215549B9FDB}">
      <dgm:prSet/>
      <dgm:spPr/>
      <dgm:t>
        <a:bodyPr/>
        <a:lstStyle/>
        <a:p>
          <a:endParaRPr lang="pt-BR"/>
        </a:p>
      </dgm:t>
    </dgm:pt>
    <dgm:pt modelId="{A14394B0-5FDF-431E-9F2A-8E270EAB5705}">
      <dgm:prSet phldrT="[Texto]" custT="1"/>
      <dgm:spPr/>
      <dgm:t>
        <a:bodyPr/>
        <a:lstStyle/>
        <a:p>
          <a:r>
            <a:rPr lang="es-ES" sz="1600" dirty="0" smtClean="0"/>
            <a:t>Ingreso de la EFS-Chile como miembro del GTOP;</a:t>
          </a:r>
          <a:endParaRPr lang="es-ES" sz="1600" dirty="0"/>
        </a:p>
      </dgm:t>
    </dgm:pt>
    <dgm:pt modelId="{CC7C3FC8-E7F6-42DB-9B84-9FF41F07FD47}" type="parTrans" cxnId="{52479581-049B-4602-A4D2-27AA43DB726F}">
      <dgm:prSet/>
      <dgm:spPr/>
    </dgm:pt>
    <dgm:pt modelId="{E1B876F8-2EB6-4811-8800-3FCEF00D6A05}" type="sibTrans" cxnId="{52479581-049B-4602-A4D2-27AA43DB726F}">
      <dgm:prSet/>
      <dgm:spPr/>
    </dgm:pt>
    <dgm:pt modelId="{B8EC1ACC-529E-4C91-AE36-02A2CE50F10E}">
      <dgm:prSet phldrT="[Texto]" custT="1"/>
      <dgm:spPr/>
      <dgm:t>
        <a:bodyPr/>
        <a:lstStyle/>
        <a:p>
          <a:r>
            <a:rPr lang="es-ES" sz="1600" dirty="0" smtClean="0"/>
            <a:t>Discusiones y debates sobre posibles rumbos para el GTOP</a:t>
          </a:r>
          <a:endParaRPr lang="es-ES" sz="1600" dirty="0"/>
        </a:p>
      </dgm:t>
    </dgm:pt>
    <dgm:pt modelId="{4A0831DC-B377-46F9-BB67-A71E719F776A}" type="parTrans" cxnId="{EF4D2DBA-33F8-44E9-8AAA-A1247BD85FF6}">
      <dgm:prSet/>
      <dgm:spPr/>
    </dgm:pt>
    <dgm:pt modelId="{CF32E1D1-CEC2-4E9A-A764-E3C03FC74A4F}" type="sibTrans" cxnId="{EF4D2DBA-33F8-44E9-8AAA-A1247BD85FF6}">
      <dgm:prSet/>
      <dgm:spPr/>
    </dgm:pt>
    <dgm:pt modelId="{40A4D1B5-318C-4F19-B858-9B994204AF44}" type="pres">
      <dgm:prSet presAssocID="{601EF714-DA2D-4D0C-B275-E387E2A5E320}" presName="Name0" presStyleCnt="0">
        <dgm:presLayoutVars>
          <dgm:dir/>
          <dgm:animLvl val="lvl"/>
          <dgm:resizeHandles/>
        </dgm:presLayoutVars>
      </dgm:prSet>
      <dgm:spPr/>
      <dgm:t>
        <a:bodyPr/>
        <a:lstStyle/>
        <a:p>
          <a:endParaRPr lang="pt-BR"/>
        </a:p>
      </dgm:t>
    </dgm:pt>
    <dgm:pt modelId="{2080D1B4-D205-4359-AAC0-4E11019EAADB}" type="pres">
      <dgm:prSet presAssocID="{C2FF5316-ECBB-4F73-95B2-8D9451A2A357}" presName="linNode" presStyleCnt="0"/>
      <dgm:spPr/>
    </dgm:pt>
    <dgm:pt modelId="{6F5C2A93-C457-44B1-9C20-070BA0DD5DC4}" type="pres">
      <dgm:prSet presAssocID="{C2FF5316-ECBB-4F73-95B2-8D9451A2A357}" presName="parentShp" presStyleLbl="node1" presStyleIdx="0" presStyleCnt="4">
        <dgm:presLayoutVars>
          <dgm:bulletEnabled val="1"/>
        </dgm:presLayoutVars>
      </dgm:prSet>
      <dgm:spPr/>
      <dgm:t>
        <a:bodyPr/>
        <a:lstStyle/>
        <a:p>
          <a:endParaRPr lang="pt-BR"/>
        </a:p>
      </dgm:t>
    </dgm:pt>
    <dgm:pt modelId="{D0665067-80E5-46A0-9DB9-641027440B29}" type="pres">
      <dgm:prSet presAssocID="{C2FF5316-ECBB-4F73-95B2-8D9451A2A357}" presName="childShp" presStyleLbl="bgAccFollowNode1" presStyleIdx="0" presStyleCnt="4">
        <dgm:presLayoutVars>
          <dgm:bulletEnabled val="1"/>
        </dgm:presLayoutVars>
      </dgm:prSet>
      <dgm:spPr/>
      <dgm:t>
        <a:bodyPr/>
        <a:lstStyle/>
        <a:p>
          <a:endParaRPr lang="pt-BR"/>
        </a:p>
      </dgm:t>
    </dgm:pt>
    <dgm:pt modelId="{280A1109-D361-44D9-A621-F7B351C11A15}" type="pres">
      <dgm:prSet presAssocID="{3BB6E516-A646-4B64-8A11-6158FB68F232}" presName="spacing" presStyleCnt="0"/>
      <dgm:spPr/>
    </dgm:pt>
    <dgm:pt modelId="{4560236D-C0CA-4DC6-A4D0-9308521661A2}" type="pres">
      <dgm:prSet presAssocID="{DE517FA4-15BE-46A9-A4E3-4DCDFEB8AB58}" presName="linNode" presStyleCnt="0"/>
      <dgm:spPr/>
    </dgm:pt>
    <dgm:pt modelId="{802459A1-F01A-4332-B51C-B06230233C81}" type="pres">
      <dgm:prSet presAssocID="{DE517FA4-15BE-46A9-A4E3-4DCDFEB8AB58}" presName="parentShp" presStyleLbl="node1" presStyleIdx="1" presStyleCnt="4">
        <dgm:presLayoutVars>
          <dgm:bulletEnabled val="1"/>
        </dgm:presLayoutVars>
      </dgm:prSet>
      <dgm:spPr/>
      <dgm:t>
        <a:bodyPr/>
        <a:lstStyle/>
        <a:p>
          <a:endParaRPr lang="pt-BR"/>
        </a:p>
      </dgm:t>
    </dgm:pt>
    <dgm:pt modelId="{6E367E7C-7441-4C7E-9391-EF4E4E8EFBF2}" type="pres">
      <dgm:prSet presAssocID="{DE517FA4-15BE-46A9-A4E3-4DCDFEB8AB58}" presName="childShp" presStyleLbl="bgAccFollowNode1" presStyleIdx="1" presStyleCnt="4">
        <dgm:presLayoutVars>
          <dgm:bulletEnabled val="1"/>
        </dgm:presLayoutVars>
      </dgm:prSet>
      <dgm:spPr/>
      <dgm:t>
        <a:bodyPr/>
        <a:lstStyle/>
        <a:p>
          <a:endParaRPr lang="pt-BR"/>
        </a:p>
      </dgm:t>
    </dgm:pt>
    <dgm:pt modelId="{0F0DF588-12A4-4A57-81A6-6C4CE0D2E95D}" type="pres">
      <dgm:prSet presAssocID="{FBE3AC2B-6E07-49FC-8574-ABE47930182F}" presName="spacing" presStyleCnt="0"/>
      <dgm:spPr/>
    </dgm:pt>
    <dgm:pt modelId="{62140082-6229-47E0-ABD9-FEF2E1EDEC43}" type="pres">
      <dgm:prSet presAssocID="{D342EEF5-9D8F-4F9E-B99C-C4ED3C45C846}" presName="linNode" presStyleCnt="0"/>
      <dgm:spPr/>
    </dgm:pt>
    <dgm:pt modelId="{CEC36CA1-9863-467D-B7CF-118DC3347EFE}" type="pres">
      <dgm:prSet presAssocID="{D342EEF5-9D8F-4F9E-B99C-C4ED3C45C846}" presName="parentShp" presStyleLbl="node1" presStyleIdx="2" presStyleCnt="4">
        <dgm:presLayoutVars>
          <dgm:bulletEnabled val="1"/>
        </dgm:presLayoutVars>
      </dgm:prSet>
      <dgm:spPr/>
      <dgm:t>
        <a:bodyPr/>
        <a:lstStyle/>
        <a:p>
          <a:endParaRPr lang="pt-BR"/>
        </a:p>
      </dgm:t>
    </dgm:pt>
    <dgm:pt modelId="{FC90463E-8F8B-4944-A692-4C0AAE016C38}" type="pres">
      <dgm:prSet presAssocID="{D342EEF5-9D8F-4F9E-B99C-C4ED3C45C846}" presName="childShp" presStyleLbl="bgAccFollowNode1" presStyleIdx="2" presStyleCnt="4">
        <dgm:presLayoutVars>
          <dgm:bulletEnabled val="1"/>
        </dgm:presLayoutVars>
      </dgm:prSet>
      <dgm:spPr/>
      <dgm:t>
        <a:bodyPr/>
        <a:lstStyle/>
        <a:p>
          <a:endParaRPr lang="pt-BR"/>
        </a:p>
      </dgm:t>
    </dgm:pt>
    <dgm:pt modelId="{5A982C97-D30D-4E5B-BF7D-1D116B554B00}" type="pres">
      <dgm:prSet presAssocID="{1EB02844-9F70-4980-BB73-424A2D736D25}" presName="spacing" presStyleCnt="0"/>
      <dgm:spPr/>
    </dgm:pt>
    <dgm:pt modelId="{265B3937-ED31-439E-A9F8-0958A47F183D}" type="pres">
      <dgm:prSet presAssocID="{482555EB-435C-44EF-88B8-7CA9F1F8EEF3}" presName="linNode" presStyleCnt="0"/>
      <dgm:spPr/>
    </dgm:pt>
    <dgm:pt modelId="{14A3A5D5-2524-4008-9721-CA0E4D580907}" type="pres">
      <dgm:prSet presAssocID="{482555EB-435C-44EF-88B8-7CA9F1F8EEF3}" presName="parentShp" presStyleLbl="node1" presStyleIdx="3" presStyleCnt="4">
        <dgm:presLayoutVars>
          <dgm:bulletEnabled val="1"/>
        </dgm:presLayoutVars>
      </dgm:prSet>
      <dgm:spPr/>
      <dgm:t>
        <a:bodyPr/>
        <a:lstStyle/>
        <a:p>
          <a:endParaRPr lang="pt-BR"/>
        </a:p>
      </dgm:t>
    </dgm:pt>
    <dgm:pt modelId="{D9A65C62-5764-417D-920E-9BED9CE0B0A4}" type="pres">
      <dgm:prSet presAssocID="{482555EB-435C-44EF-88B8-7CA9F1F8EEF3}" presName="childShp" presStyleLbl="bgAccFollowNode1" presStyleIdx="3" presStyleCnt="4">
        <dgm:presLayoutVars>
          <dgm:bulletEnabled val="1"/>
        </dgm:presLayoutVars>
      </dgm:prSet>
      <dgm:spPr/>
      <dgm:t>
        <a:bodyPr/>
        <a:lstStyle/>
        <a:p>
          <a:endParaRPr lang="pt-BR"/>
        </a:p>
      </dgm:t>
    </dgm:pt>
  </dgm:ptLst>
  <dgm:cxnLst>
    <dgm:cxn modelId="{5F0F9D6F-D842-4D2D-8B8F-29B87DEAC25B}" type="presOf" srcId="{482555EB-435C-44EF-88B8-7CA9F1F8EEF3}" destId="{14A3A5D5-2524-4008-9721-CA0E4D580907}" srcOrd="0" destOrd="0" presId="urn:microsoft.com/office/officeart/2005/8/layout/vList6"/>
    <dgm:cxn modelId="{7516CA06-7731-4AEE-97BC-9C1C55067863}" srcId="{C2FF5316-ECBB-4F73-95B2-8D9451A2A357}" destId="{DD3D28D0-ACC6-4902-93E0-BCC498F2B4A9}" srcOrd="2" destOrd="0" parTransId="{0B24AA4C-BCFF-41D3-85B2-FA86C8B033E7}" sibTransId="{988884FD-2194-456C-8A30-60F4201065F0}"/>
    <dgm:cxn modelId="{339F796C-F69D-46CA-8195-F906446C2B5D}" srcId="{482555EB-435C-44EF-88B8-7CA9F1F8EEF3}" destId="{4BBD7264-CB89-447C-ADA0-E9F911D44A22}" srcOrd="0" destOrd="0" parTransId="{E2B5D33F-B050-4888-871D-BC05E2800D17}" sibTransId="{07CA716B-35D7-47A0-8DD3-42428D21C17A}"/>
    <dgm:cxn modelId="{327B4409-F999-45B3-814B-61501864D481}" srcId="{601EF714-DA2D-4D0C-B275-E387E2A5E320}" destId="{DE517FA4-15BE-46A9-A4E3-4DCDFEB8AB58}" srcOrd="1" destOrd="0" parTransId="{0575354B-AB3F-4FD5-ABD4-14EEDD532134}" sibTransId="{FBE3AC2B-6E07-49FC-8574-ABE47930182F}"/>
    <dgm:cxn modelId="{99763736-7953-4484-B7CA-BB598D12CF55}" srcId="{601EF714-DA2D-4D0C-B275-E387E2A5E320}" destId="{C2FF5316-ECBB-4F73-95B2-8D9451A2A357}" srcOrd="0" destOrd="0" parTransId="{244308C7-043E-4F93-AA62-BE1A52687474}" sibTransId="{3BB6E516-A646-4B64-8A11-6158FB68F232}"/>
    <dgm:cxn modelId="{13CCC3A5-1130-4AA2-B12F-F87E6A8D4F18}" type="presOf" srcId="{D342EEF5-9D8F-4F9E-B99C-C4ED3C45C846}" destId="{CEC36CA1-9863-467D-B7CF-118DC3347EFE}" srcOrd="0" destOrd="0" presId="urn:microsoft.com/office/officeart/2005/8/layout/vList6"/>
    <dgm:cxn modelId="{F5C55614-55B8-4DFB-B9B5-33B70B3ACC36}" type="presOf" srcId="{B8EC1ACC-529E-4C91-AE36-02A2CE50F10E}" destId="{FC90463E-8F8B-4944-A692-4C0AAE016C38}" srcOrd="0" destOrd="1" presId="urn:microsoft.com/office/officeart/2005/8/layout/vList6"/>
    <dgm:cxn modelId="{CFF5E193-ACEC-4F9F-9223-D328A037BABB}" srcId="{601EF714-DA2D-4D0C-B275-E387E2A5E320}" destId="{482555EB-435C-44EF-88B8-7CA9F1F8EEF3}" srcOrd="3" destOrd="0" parTransId="{9D17A9C0-4529-4A17-B6B4-DD074F9C5E67}" sibTransId="{F9502E46-52D0-4267-9D8B-C84F250A72B9}"/>
    <dgm:cxn modelId="{AF1E3062-2DDA-4F6C-A495-E4346A8029FD}" type="presOf" srcId="{95E4A306-3EE3-48E6-BCCC-5761024C0530}" destId="{6E367E7C-7441-4C7E-9391-EF4E4E8EFBF2}" srcOrd="0" destOrd="1" presId="urn:microsoft.com/office/officeart/2005/8/layout/vList6"/>
    <dgm:cxn modelId="{DC04442C-3201-4D1B-878D-3215549B9FDB}" srcId="{DE517FA4-15BE-46A9-A4E3-4DCDFEB8AB58}" destId="{95E4A306-3EE3-48E6-BCCC-5761024C0530}" srcOrd="1" destOrd="0" parTransId="{BCB0BB05-5741-4170-BCF7-7F7D09F68521}" sibTransId="{C8588D77-8D50-4465-9B9B-EFB17048BD2F}"/>
    <dgm:cxn modelId="{2A6D4C17-34DC-466F-8E42-DEE5C3BCC786}" srcId="{DE517FA4-15BE-46A9-A4E3-4DCDFEB8AB58}" destId="{A95DD6BE-58FD-47EB-91C8-A2BB87FDBD0A}" srcOrd="0" destOrd="0" parTransId="{5AD04E29-02A6-4490-B475-296FBF7FA914}" sibTransId="{F18EED1A-B367-4687-B933-39FB503AE6D8}"/>
    <dgm:cxn modelId="{4562B0B8-8269-41AD-9D8F-786CD76C5D04}" type="presOf" srcId="{DD3D28D0-ACC6-4902-93E0-BCC498F2B4A9}" destId="{D0665067-80E5-46A0-9DB9-641027440B29}" srcOrd="0" destOrd="2" presId="urn:microsoft.com/office/officeart/2005/8/layout/vList6"/>
    <dgm:cxn modelId="{FE1C6371-71EE-4D3C-8FED-997070045A9C}" type="presOf" srcId="{DE517FA4-15BE-46A9-A4E3-4DCDFEB8AB58}" destId="{802459A1-F01A-4332-B51C-B06230233C81}" srcOrd="0" destOrd="0" presId="urn:microsoft.com/office/officeart/2005/8/layout/vList6"/>
    <dgm:cxn modelId="{BE403C44-BA85-494E-AB88-B06401A022BC}" type="presOf" srcId="{4BBD7264-CB89-447C-ADA0-E9F911D44A22}" destId="{D9A65C62-5764-417D-920E-9BED9CE0B0A4}" srcOrd="0" destOrd="0" presId="urn:microsoft.com/office/officeart/2005/8/layout/vList6"/>
    <dgm:cxn modelId="{52479581-049B-4602-A4D2-27AA43DB726F}" srcId="{D342EEF5-9D8F-4F9E-B99C-C4ED3C45C846}" destId="{A14394B0-5FDF-431E-9F2A-8E270EAB5705}" srcOrd="0" destOrd="0" parTransId="{CC7C3FC8-E7F6-42DB-9B84-9FF41F07FD47}" sibTransId="{E1B876F8-2EB6-4811-8800-3FCEF00D6A05}"/>
    <dgm:cxn modelId="{5536F36F-C5DD-40C4-B764-F557EE594CD8}" srcId="{482555EB-435C-44EF-88B8-7CA9F1F8EEF3}" destId="{1358F579-A579-49E2-A5BC-83C14E4C0955}" srcOrd="1" destOrd="0" parTransId="{B24EE84F-F0B8-4CCE-9A66-83359A355787}" sibTransId="{9C3FF554-A2A4-4E59-A0FA-B7889CC175AD}"/>
    <dgm:cxn modelId="{D6075D84-DD87-44C2-9F34-3E346B71C69D}" srcId="{C2FF5316-ECBB-4F73-95B2-8D9451A2A357}" destId="{B1B4E92C-AF8B-4BB4-A3F6-B6BB5C5C30C9}" srcOrd="0" destOrd="0" parTransId="{E758B870-CC9F-49E6-B7AA-D97499F15C90}" sibTransId="{3E87B39E-02B8-48AE-A25D-F16481A103BE}"/>
    <dgm:cxn modelId="{B31032A1-3254-4A3A-A4DF-F90BA0A1A280}" type="presOf" srcId="{601EF714-DA2D-4D0C-B275-E387E2A5E320}" destId="{40A4D1B5-318C-4F19-B858-9B994204AF44}" srcOrd="0" destOrd="0" presId="urn:microsoft.com/office/officeart/2005/8/layout/vList6"/>
    <dgm:cxn modelId="{E6869EE3-478E-4EA9-8F29-4A514E775946}" type="presOf" srcId="{A95DD6BE-58FD-47EB-91C8-A2BB87FDBD0A}" destId="{6E367E7C-7441-4C7E-9391-EF4E4E8EFBF2}" srcOrd="0" destOrd="0" presId="urn:microsoft.com/office/officeart/2005/8/layout/vList6"/>
    <dgm:cxn modelId="{7C7D83B3-8AB3-4047-BACB-B0EA71729F9C}" type="presOf" srcId="{C2FF5316-ECBB-4F73-95B2-8D9451A2A357}" destId="{6F5C2A93-C457-44B1-9C20-070BA0DD5DC4}" srcOrd="0" destOrd="0" presId="urn:microsoft.com/office/officeart/2005/8/layout/vList6"/>
    <dgm:cxn modelId="{E100EAEA-B34C-40B1-97B0-23252B2E315C}" type="presOf" srcId="{1358F579-A579-49E2-A5BC-83C14E4C0955}" destId="{D9A65C62-5764-417D-920E-9BED9CE0B0A4}" srcOrd="0" destOrd="1" presId="urn:microsoft.com/office/officeart/2005/8/layout/vList6"/>
    <dgm:cxn modelId="{58F23807-3461-4562-B89C-335CE9757E0F}" type="presOf" srcId="{020E7935-52FD-4EFA-A4D9-F38684B927DE}" destId="{D0665067-80E5-46A0-9DB9-641027440B29}" srcOrd="0" destOrd="1" presId="urn:microsoft.com/office/officeart/2005/8/layout/vList6"/>
    <dgm:cxn modelId="{8748F3C0-A623-4F90-B6C9-CC57F85D64B4}" type="presOf" srcId="{A14394B0-5FDF-431E-9F2A-8E270EAB5705}" destId="{FC90463E-8F8B-4944-A692-4C0AAE016C38}" srcOrd="0" destOrd="0" presId="urn:microsoft.com/office/officeart/2005/8/layout/vList6"/>
    <dgm:cxn modelId="{877088D4-96AA-4333-91F4-1291A2745151}" srcId="{601EF714-DA2D-4D0C-B275-E387E2A5E320}" destId="{D342EEF5-9D8F-4F9E-B99C-C4ED3C45C846}" srcOrd="2" destOrd="0" parTransId="{AB911B93-14D5-4C80-9A52-BF44DEB6E161}" sibTransId="{1EB02844-9F70-4980-BB73-424A2D736D25}"/>
    <dgm:cxn modelId="{582BA9B2-A251-41AA-BA99-AB6BA0253237}" srcId="{C2FF5316-ECBB-4F73-95B2-8D9451A2A357}" destId="{020E7935-52FD-4EFA-A4D9-F38684B927DE}" srcOrd="1" destOrd="0" parTransId="{B960660E-601B-4269-8108-C6327A5CEFD6}" sibTransId="{31B25A3B-A988-4202-A2F7-E87ECE9B995F}"/>
    <dgm:cxn modelId="{EF4D2DBA-33F8-44E9-8AAA-A1247BD85FF6}" srcId="{D342EEF5-9D8F-4F9E-B99C-C4ED3C45C846}" destId="{B8EC1ACC-529E-4C91-AE36-02A2CE50F10E}" srcOrd="1" destOrd="0" parTransId="{4A0831DC-B377-46F9-BB67-A71E719F776A}" sibTransId="{CF32E1D1-CEC2-4E9A-A764-E3C03FC74A4F}"/>
    <dgm:cxn modelId="{64B5EFFC-5F9F-4FE6-9A48-91BF497D4161}" type="presOf" srcId="{B1B4E92C-AF8B-4BB4-A3F6-B6BB5C5C30C9}" destId="{D0665067-80E5-46A0-9DB9-641027440B29}" srcOrd="0" destOrd="0" presId="urn:microsoft.com/office/officeart/2005/8/layout/vList6"/>
    <dgm:cxn modelId="{EF3FB403-F691-4BE1-813A-1F7D241B3AD7}" type="presParOf" srcId="{40A4D1B5-318C-4F19-B858-9B994204AF44}" destId="{2080D1B4-D205-4359-AAC0-4E11019EAADB}" srcOrd="0" destOrd="0" presId="urn:microsoft.com/office/officeart/2005/8/layout/vList6"/>
    <dgm:cxn modelId="{42C2885A-B00C-4849-92CF-4B011B2E49EC}" type="presParOf" srcId="{2080D1B4-D205-4359-AAC0-4E11019EAADB}" destId="{6F5C2A93-C457-44B1-9C20-070BA0DD5DC4}" srcOrd="0" destOrd="0" presId="urn:microsoft.com/office/officeart/2005/8/layout/vList6"/>
    <dgm:cxn modelId="{A90AD34B-FE23-4DB7-BA5B-C694C601ECDE}" type="presParOf" srcId="{2080D1B4-D205-4359-AAC0-4E11019EAADB}" destId="{D0665067-80E5-46A0-9DB9-641027440B29}" srcOrd="1" destOrd="0" presId="urn:microsoft.com/office/officeart/2005/8/layout/vList6"/>
    <dgm:cxn modelId="{290B999E-EC11-4598-AFD2-7345B582C126}" type="presParOf" srcId="{40A4D1B5-318C-4F19-B858-9B994204AF44}" destId="{280A1109-D361-44D9-A621-F7B351C11A15}" srcOrd="1" destOrd="0" presId="urn:microsoft.com/office/officeart/2005/8/layout/vList6"/>
    <dgm:cxn modelId="{EA34F42C-2E58-4B99-A304-19C25535CCC6}" type="presParOf" srcId="{40A4D1B5-318C-4F19-B858-9B994204AF44}" destId="{4560236D-C0CA-4DC6-A4D0-9308521661A2}" srcOrd="2" destOrd="0" presId="urn:microsoft.com/office/officeart/2005/8/layout/vList6"/>
    <dgm:cxn modelId="{5C3241F4-A24C-4737-A0CD-60C4F3840239}" type="presParOf" srcId="{4560236D-C0CA-4DC6-A4D0-9308521661A2}" destId="{802459A1-F01A-4332-B51C-B06230233C81}" srcOrd="0" destOrd="0" presId="urn:microsoft.com/office/officeart/2005/8/layout/vList6"/>
    <dgm:cxn modelId="{87A32895-EF51-41B6-B6F4-D0D5CBFD5AC0}" type="presParOf" srcId="{4560236D-C0CA-4DC6-A4D0-9308521661A2}" destId="{6E367E7C-7441-4C7E-9391-EF4E4E8EFBF2}" srcOrd="1" destOrd="0" presId="urn:microsoft.com/office/officeart/2005/8/layout/vList6"/>
    <dgm:cxn modelId="{64BAD737-4FD1-4709-AF55-0474EB0DDB10}" type="presParOf" srcId="{40A4D1B5-318C-4F19-B858-9B994204AF44}" destId="{0F0DF588-12A4-4A57-81A6-6C4CE0D2E95D}" srcOrd="3" destOrd="0" presId="urn:microsoft.com/office/officeart/2005/8/layout/vList6"/>
    <dgm:cxn modelId="{15F03C3D-873E-4F95-B8B7-D6D76B4564FD}" type="presParOf" srcId="{40A4D1B5-318C-4F19-B858-9B994204AF44}" destId="{62140082-6229-47E0-ABD9-FEF2E1EDEC43}" srcOrd="4" destOrd="0" presId="urn:microsoft.com/office/officeart/2005/8/layout/vList6"/>
    <dgm:cxn modelId="{C05E80B5-575C-425A-B8A7-DBBBE9598B9B}" type="presParOf" srcId="{62140082-6229-47E0-ABD9-FEF2E1EDEC43}" destId="{CEC36CA1-9863-467D-B7CF-118DC3347EFE}" srcOrd="0" destOrd="0" presId="urn:microsoft.com/office/officeart/2005/8/layout/vList6"/>
    <dgm:cxn modelId="{2B00164D-EE7E-4FB0-AA18-DA412FA5E00F}" type="presParOf" srcId="{62140082-6229-47E0-ABD9-FEF2E1EDEC43}" destId="{FC90463E-8F8B-4944-A692-4C0AAE016C38}" srcOrd="1" destOrd="0" presId="urn:microsoft.com/office/officeart/2005/8/layout/vList6"/>
    <dgm:cxn modelId="{B0BCF6A5-F5B3-4289-A4C6-CCCCDF249A30}" type="presParOf" srcId="{40A4D1B5-318C-4F19-B858-9B994204AF44}" destId="{5A982C97-D30D-4E5B-BF7D-1D116B554B00}" srcOrd="5" destOrd="0" presId="urn:microsoft.com/office/officeart/2005/8/layout/vList6"/>
    <dgm:cxn modelId="{72D51657-BADF-41B2-B43F-DDB712128B95}" type="presParOf" srcId="{40A4D1B5-318C-4F19-B858-9B994204AF44}" destId="{265B3937-ED31-439E-A9F8-0958A47F183D}" srcOrd="6" destOrd="0" presId="urn:microsoft.com/office/officeart/2005/8/layout/vList6"/>
    <dgm:cxn modelId="{C57174EC-C127-41E8-BBA6-F66134ECC171}" type="presParOf" srcId="{265B3937-ED31-439E-A9F8-0958A47F183D}" destId="{14A3A5D5-2524-4008-9721-CA0E4D580907}" srcOrd="0" destOrd="0" presId="urn:microsoft.com/office/officeart/2005/8/layout/vList6"/>
    <dgm:cxn modelId="{CAEB3DEA-CC33-42C3-B940-C614F03C96DE}" type="presParOf" srcId="{265B3937-ED31-439E-A9F8-0958A47F183D}" destId="{D9A65C62-5764-417D-920E-9BED9CE0B0A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EF714-DA2D-4D0C-B275-E387E2A5E320}"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s-ES"/>
        </a:p>
      </dgm:t>
    </dgm:pt>
    <dgm:pt modelId="{5DDFBEC9-E94D-4E6D-8C37-68F8762606FF}">
      <dgm:prSet phldrT="[Texto]" custT="1"/>
      <dgm:spPr/>
      <dgm:t>
        <a:bodyPr/>
        <a:lstStyle/>
        <a:p>
          <a:r>
            <a:rPr lang="es-ES" sz="1400" dirty="0" smtClean="0"/>
            <a:t>Evaluación de propuestas y acuerdos en la temática obras públicas;</a:t>
          </a:r>
          <a:endParaRPr lang="es-ES" sz="1400" dirty="0"/>
        </a:p>
      </dgm:t>
    </dgm:pt>
    <dgm:pt modelId="{F6A61D9D-21EC-40EF-AE68-FE0D06486D28}" type="parTrans" cxnId="{5047E1D8-D688-4921-832E-186301DC864B}">
      <dgm:prSet/>
      <dgm:spPr/>
      <dgm:t>
        <a:bodyPr/>
        <a:lstStyle/>
        <a:p>
          <a:endParaRPr lang="es-ES"/>
        </a:p>
      </dgm:t>
    </dgm:pt>
    <dgm:pt modelId="{DD9BE089-DBFF-4DB4-B9FE-0BBCF046468C}" type="sibTrans" cxnId="{5047E1D8-D688-4921-832E-186301DC864B}">
      <dgm:prSet/>
      <dgm:spPr/>
      <dgm:t>
        <a:bodyPr/>
        <a:lstStyle/>
        <a:p>
          <a:endParaRPr lang="es-ES"/>
        </a:p>
      </dgm:t>
    </dgm:pt>
    <dgm:pt modelId="{F9CAB94E-E45E-4BFB-AE8E-21EF69D61217}">
      <dgm:prSet phldrT="[Texto]" custT="1"/>
      <dgm:spPr/>
      <dgm:t>
        <a:bodyPr/>
        <a:lstStyle/>
        <a:p>
          <a:r>
            <a:rPr lang="es-ES" sz="1400" dirty="0" smtClean="0"/>
            <a:t>Proposición de realización de una auditoria coordinada sobre obras de viviendas;</a:t>
          </a:r>
          <a:endParaRPr lang="es-ES" sz="1400" dirty="0"/>
        </a:p>
      </dgm:t>
    </dgm:pt>
    <dgm:pt modelId="{D2E376F3-0126-4C4A-9541-33E14FF7F1D8}" type="parTrans" cxnId="{4E9F363D-B4C2-4660-ABEE-1C1EDF7746E9}">
      <dgm:prSet/>
      <dgm:spPr/>
      <dgm:t>
        <a:bodyPr/>
        <a:lstStyle/>
        <a:p>
          <a:endParaRPr lang="es-ES"/>
        </a:p>
      </dgm:t>
    </dgm:pt>
    <dgm:pt modelId="{82257ED4-2C16-4247-B858-353F93267716}" type="sibTrans" cxnId="{4E9F363D-B4C2-4660-ABEE-1C1EDF7746E9}">
      <dgm:prSet/>
      <dgm:spPr/>
      <dgm:t>
        <a:bodyPr/>
        <a:lstStyle/>
        <a:p>
          <a:endParaRPr lang="es-ES"/>
        </a:p>
      </dgm:t>
    </dgm:pt>
    <dgm:pt modelId="{1358F579-A579-49E2-A5BC-83C14E4C0955}">
      <dgm:prSet phldrT="[Texto]" custT="1"/>
      <dgm:spPr/>
      <dgm:t>
        <a:bodyPr/>
        <a:lstStyle/>
        <a:p>
          <a:r>
            <a:rPr lang="es-ES" sz="2400" dirty="0" smtClean="0"/>
            <a:t>Reunión presencial del GTOP (en Asunción, Paraguay) - 2014</a:t>
          </a:r>
          <a:endParaRPr lang="es-ES" sz="1800" dirty="0"/>
        </a:p>
      </dgm:t>
    </dgm:pt>
    <dgm:pt modelId="{B24EE84F-F0B8-4CCE-9A66-83359A355787}" type="parTrans" cxnId="{5536F36F-C5DD-40C4-B764-F557EE594CD8}">
      <dgm:prSet/>
      <dgm:spPr/>
      <dgm:t>
        <a:bodyPr/>
        <a:lstStyle/>
        <a:p>
          <a:endParaRPr lang="pt-BR"/>
        </a:p>
      </dgm:t>
    </dgm:pt>
    <dgm:pt modelId="{9C3FF554-A2A4-4E59-A0FA-B7889CC175AD}" type="sibTrans" cxnId="{5536F36F-C5DD-40C4-B764-F557EE594CD8}">
      <dgm:prSet/>
      <dgm:spPr/>
      <dgm:t>
        <a:bodyPr/>
        <a:lstStyle/>
        <a:p>
          <a:endParaRPr lang="pt-BR"/>
        </a:p>
      </dgm:t>
    </dgm:pt>
    <dgm:pt modelId="{CFB13755-3FD8-4738-9EE4-DF017D607475}">
      <dgm:prSet phldrT="[Texto]" custT="1"/>
      <dgm:spPr/>
      <dgm:t>
        <a:bodyPr/>
        <a:lstStyle/>
        <a:p>
          <a:r>
            <a:rPr lang="es-ES" sz="2400" dirty="0" smtClean="0"/>
            <a:t>Curso virtual de Auditoría de Obras de Viviendas Sociales</a:t>
          </a:r>
          <a:endParaRPr lang="es-ES" sz="2400" dirty="0"/>
        </a:p>
      </dgm:t>
    </dgm:pt>
    <dgm:pt modelId="{EF3E330B-F72A-454E-9CCC-F610FB200BD3}" type="parTrans" cxnId="{6DAB7790-73D8-4610-BBC0-7E4B03805535}">
      <dgm:prSet/>
      <dgm:spPr/>
      <dgm:t>
        <a:bodyPr/>
        <a:lstStyle/>
        <a:p>
          <a:endParaRPr lang="pt-BR"/>
        </a:p>
      </dgm:t>
    </dgm:pt>
    <dgm:pt modelId="{A2228378-EFA4-4543-B2FD-052D4DF69F34}" type="sibTrans" cxnId="{6DAB7790-73D8-4610-BBC0-7E4B03805535}">
      <dgm:prSet/>
      <dgm:spPr/>
      <dgm:t>
        <a:bodyPr/>
        <a:lstStyle/>
        <a:p>
          <a:endParaRPr lang="pt-BR"/>
        </a:p>
      </dgm:t>
    </dgm:pt>
    <dgm:pt modelId="{7C3897DB-F92C-470D-99D9-48856303E4D3}">
      <dgm:prSet phldrT="[Texto]" custT="1"/>
      <dgm:spPr/>
      <dgm:t>
        <a:bodyPr/>
        <a:lstStyle/>
        <a:p>
          <a:r>
            <a:rPr lang="es-ES" sz="1400" dirty="0" smtClean="0"/>
            <a:t>Conocer las expectativas de las EFS con respecto al grupo;</a:t>
          </a:r>
          <a:endParaRPr lang="es-ES" sz="1400" dirty="0"/>
        </a:p>
      </dgm:t>
    </dgm:pt>
    <dgm:pt modelId="{8BC20190-B2ED-4A26-B0FC-E5405319D110}" type="parTrans" cxnId="{FD72EEBF-5B12-4F36-B160-7015B9B820CC}">
      <dgm:prSet/>
      <dgm:spPr/>
      <dgm:t>
        <a:bodyPr/>
        <a:lstStyle/>
        <a:p>
          <a:endParaRPr lang="pt-BR"/>
        </a:p>
      </dgm:t>
    </dgm:pt>
    <dgm:pt modelId="{59C56020-F819-43BB-B3DB-BFD85E01F2D1}" type="sibTrans" cxnId="{FD72EEBF-5B12-4F36-B160-7015B9B820CC}">
      <dgm:prSet/>
      <dgm:spPr/>
      <dgm:t>
        <a:bodyPr/>
        <a:lstStyle/>
        <a:p>
          <a:endParaRPr lang="pt-BR"/>
        </a:p>
      </dgm:t>
    </dgm:pt>
    <dgm:pt modelId="{9FA76745-40F8-4B84-A2E0-3B2AEAAB61C2}">
      <dgm:prSet phldrT="[Texto]" custT="1"/>
      <dgm:spPr/>
      <dgm:t>
        <a:bodyPr/>
        <a:lstStyle/>
        <a:p>
          <a:r>
            <a:rPr lang="es-ES" sz="2000" dirty="0" smtClean="0"/>
            <a:t>Capacitación de los equipos de auditoría</a:t>
          </a:r>
          <a:endParaRPr lang="es-ES" sz="2000" dirty="0"/>
        </a:p>
      </dgm:t>
    </dgm:pt>
    <dgm:pt modelId="{5B9872B9-CEAA-4FA1-BD78-A5280AC973F5}" type="parTrans" cxnId="{F760057B-06D4-42D6-86C3-67806CB9CE68}">
      <dgm:prSet/>
      <dgm:spPr/>
      <dgm:t>
        <a:bodyPr/>
        <a:lstStyle/>
        <a:p>
          <a:endParaRPr lang="pt-BR"/>
        </a:p>
      </dgm:t>
    </dgm:pt>
    <dgm:pt modelId="{BE2C37B3-D619-40D5-AA00-1D455CFCB4A8}" type="sibTrans" cxnId="{F760057B-06D4-42D6-86C3-67806CB9CE68}">
      <dgm:prSet/>
      <dgm:spPr/>
      <dgm:t>
        <a:bodyPr/>
        <a:lstStyle/>
        <a:p>
          <a:endParaRPr lang="pt-BR"/>
        </a:p>
      </dgm:t>
    </dgm:pt>
    <dgm:pt modelId="{97189A21-0A15-4BEA-99D1-D2CFB60C2791}">
      <dgm:prSet phldrT="[Texto]" custT="1"/>
      <dgm:spPr/>
      <dgm:t>
        <a:bodyPr/>
        <a:lstStyle/>
        <a:p>
          <a:r>
            <a:rPr lang="es-ES" sz="2000" dirty="0" smtClean="0"/>
            <a:t>Conceptos de la guía de la UNECE – </a:t>
          </a:r>
          <a:r>
            <a:rPr lang="es-ES" sz="2000" i="1" dirty="0" err="1" smtClean="0"/>
            <a:t>Guidelines</a:t>
          </a:r>
          <a:r>
            <a:rPr lang="es-ES" sz="2000" i="1" dirty="0" smtClean="0"/>
            <a:t> </a:t>
          </a:r>
          <a:r>
            <a:rPr lang="es-ES" sz="2000" i="1" dirty="0" err="1" smtClean="0"/>
            <a:t>on</a:t>
          </a:r>
          <a:r>
            <a:rPr lang="es-ES" sz="2000" i="1" dirty="0" smtClean="0"/>
            <a:t> Social </a:t>
          </a:r>
          <a:r>
            <a:rPr lang="es-ES" sz="2000" i="1" dirty="0" err="1" smtClean="0"/>
            <a:t>Housing</a:t>
          </a:r>
          <a:r>
            <a:rPr lang="es-ES" sz="2000" i="0" dirty="0" smtClean="0"/>
            <a:t>;</a:t>
          </a:r>
          <a:endParaRPr lang="es-ES" sz="2000" dirty="0"/>
        </a:p>
      </dgm:t>
    </dgm:pt>
    <dgm:pt modelId="{8EFF4F94-980A-4380-95C9-103F76F69B0E}" type="parTrans" cxnId="{D5379BCB-BC0B-41CA-9533-884A99CFADBE}">
      <dgm:prSet/>
      <dgm:spPr/>
      <dgm:t>
        <a:bodyPr/>
        <a:lstStyle/>
        <a:p>
          <a:endParaRPr lang="pt-BR"/>
        </a:p>
      </dgm:t>
    </dgm:pt>
    <dgm:pt modelId="{037B03A4-5092-4842-860B-AA0403A56CBE}" type="sibTrans" cxnId="{D5379BCB-BC0B-41CA-9533-884A99CFADBE}">
      <dgm:prSet/>
      <dgm:spPr/>
      <dgm:t>
        <a:bodyPr/>
        <a:lstStyle/>
        <a:p>
          <a:endParaRPr lang="pt-BR"/>
        </a:p>
      </dgm:t>
    </dgm:pt>
    <dgm:pt modelId="{BBF1D096-F059-4F78-BB18-145B07508353}">
      <dgm:prSet phldrT="[Texto]" custT="1"/>
      <dgm:spPr/>
      <dgm:t>
        <a:bodyPr/>
        <a:lstStyle/>
        <a:p>
          <a:r>
            <a:rPr lang="es-ES" sz="1400" dirty="0" smtClean="0"/>
            <a:t>Discusiones iniciales sobre el alcance del trabajo;</a:t>
          </a:r>
          <a:endParaRPr lang="es-ES" sz="1400" dirty="0"/>
        </a:p>
      </dgm:t>
    </dgm:pt>
    <dgm:pt modelId="{89BC68D8-3A95-4B60-9EF4-150CF1574389}" type="parTrans" cxnId="{559AA74B-355D-401F-8FA3-37C034B9739B}">
      <dgm:prSet/>
      <dgm:spPr/>
      <dgm:t>
        <a:bodyPr/>
        <a:lstStyle/>
        <a:p>
          <a:endParaRPr lang="pt-BR"/>
        </a:p>
      </dgm:t>
    </dgm:pt>
    <dgm:pt modelId="{E44E2508-2021-4E0E-B903-D46228A50243}" type="sibTrans" cxnId="{559AA74B-355D-401F-8FA3-37C034B9739B}">
      <dgm:prSet/>
      <dgm:spPr/>
      <dgm:t>
        <a:bodyPr/>
        <a:lstStyle/>
        <a:p>
          <a:endParaRPr lang="pt-BR"/>
        </a:p>
      </dgm:t>
    </dgm:pt>
    <dgm:pt modelId="{DCCBC5C0-6879-44BD-8590-D8E5A9549F5A}">
      <dgm:prSet phldrT="[Texto]" custT="1"/>
      <dgm:spPr/>
      <dgm:t>
        <a:bodyPr/>
        <a:lstStyle/>
        <a:p>
          <a:r>
            <a:rPr lang="es-ES" sz="1600" dirty="0" smtClean="0"/>
            <a:t>Ingreso de la EFS-México en el GTOP – 2015;</a:t>
          </a:r>
          <a:endParaRPr lang="es-ES" sz="1600" dirty="0"/>
        </a:p>
      </dgm:t>
    </dgm:pt>
    <dgm:pt modelId="{80D96F84-1E23-43E5-A435-5C413D9B0B39}" type="parTrans" cxnId="{0D9D9E16-EB6F-4E4C-B383-4F2F7A2E8320}">
      <dgm:prSet/>
      <dgm:spPr/>
      <dgm:t>
        <a:bodyPr/>
        <a:lstStyle/>
        <a:p>
          <a:endParaRPr lang="pt-BR"/>
        </a:p>
      </dgm:t>
    </dgm:pt>
    <dgm:pt modelId="{3CC18B53-CD36-4518-A39C-46FA0CE2705A}" type="sibTrans" cxnId="{0D9D9E16-EB6F-4E4C-B383-4F2F7A2E8320}">
      <dgm:prSet/>
      <dgm:spPr/>
      <dgm:t>
        <a:bodyPr/>
        <a:lstStyle/>
        <a:p>
          <a:endParaRPr lang="pt-BR"/>
        </a:p>
      </dgm:t>
    </dgm:pt>
    <dgm:pt modelId="{40CB8CB9-D606-4EA0-BC0E-CDE7F8F66A2E}">
      <dgm:prSet phldrT="[Texto]" custT="1"/>
      <dgm:spPr/>
      <dgm:t>
        <a:bodyPr/>
        <a:lstStyle/>
        <a:p>
          <a:r>
            <a:rPr lang="es-ES" sz="3200" dirty="0" smtClean="0"/>
            <a:t>Formación actual del GTOP</a:t>
          </a:r>
          <a:endParaRPr lang="es-ES" sz="3200" dirty="0"/>
        </a:p>
      </dgm:t>
    </dgm:pt>
    <dgm:pt modelId="{515F8B55-0E4C-4415-AA58-1B12ACE76E83}" type="parTrans" cxnId="{C189E781-C66F-454E-8FAA-D88F648CBD39}">
      <dgm:prSet/>
      <dgm:spPr/>
      <dgm:t>
        <a:bodyPr/>
        <a:lstStyle/>
        <a:p>
          <a:endParaRPr lang="pt-BR"/>
        </a:p>
      </dgm:t>
    </dgm:pt>
    <dgm:pt modelId="{CBF11873-C83A-4D28-8D3B-C83FA845DF1E}" type="sibTrans" cxnId="{C189E781-C66F-454E-8FAA-D88F648CBD39}">
      <dgm:prSet/>
      <dgm:spPr/>
      <dgm:t>
        <a:bodyPr/>
        <a:lstStyle/>
        <a:p>
          <a:endParaRPr lang="pt-BR"/>
        </a:p>
      </dgm:t>
    </dgm:pt>
    <dgm:pt modelId="{45939914-FF5B-42C1-A7E1-D61630AAEE97}">
      <dgm:prSet phldrT="[Texto]" custT="1"/>
      <dgm:spPr/>
      <dgm:t>
        <a:bodyPr/>
        <a:lstStyle/>
        <a:p>
          <a:r>
            <a:rPr lang="es-ES" sz="1600" dirty="0" smtClean="0"/>
            <a:t>EFS de Brasil, Chile, Costa Rica, México, Paraguay, Perú, República Dominicana y Venezuela;</a:t>
          </a:r>
          <a:endParaRPr lang="es-ES" sz="1600" dirty="0"/>
        </a:p>
      </dgm:t>
    </dgm:pt>
    <dgm:pt modelId="{513DDC4D-01AE-4F86-9031-1B5D0C03CC0F}" type="parTrans" cxnId="{A67FADA7-FE32-4E22-8CE8-FABA6B873DBA}">
      <dgm:prSet/>
      <dgm:spPr/>
      <dgm:t>
        <a:bodyPr/>
        <a:lstStyle/>
        <a:p>
          <a:endParaRPr lang="pt-BR"/>
        </a:p>
      </dgm:t>
    </dgm:pt>
    <dgm:pt modelId="{7EAA464E-6BB6-485E-B0FB-7B8BC31E7AF1}" type="sibTrans" cxnId="{A67FADA7-FE32-4E22-8CE8-FABA6B873DBA}">
      <dgm:prSet/>
      <dgm:spPr/>
      <dgm:t>
        <a:bodyPr/>
        <a:lstStyle/>
        <a:p>
          <a:endParaRPr lang="pt-BR"/>
        </a:p>
      </dgm:t>
    </dgm:pt>
    <dgm:pt modelId="{F9B94AE3-4048-4538-AD79-2C1261151204}">
      <dgm:prSet phldrT="[Texto]" custT="1"/>
      <dgm:spPr/>
      <dgm:t>
        <a:bodyPr/>
        <a:lstStyle/>
        <a:p>
          <a:r>
            <a:rPr lang="es-ES" sz="1600" dirty="0" smtClean="0"/>
            <a:t>8 EFS</a:t>
          </a:r>
          <a:endParaRPr lang="es-ES" sz="1600" dirty="0"/>
        </a:p>
      </dgm:t>
    </dgm:pt>
    <dgm:pt modelId="{91D019AE-26CB-43D8-BDD8-F897809F6F2C}" type="parTrans" cxnId="{2F6E4AF1-27B1-4801-9D53-6CE0887DC979}">
      <dgm:prSet/>
      <dgm:spPr/>
      <dgm:t>
        <a:bodyPr/>
        <a:lstStyle/>
        <a:p>
          <a:endParaRPr lang="pt-BR"/>
        </a:p>
      </dgm:t>
    </dgm:pt>
    <dgm:pt modelId="{E64D9FCD-BE98-4A7E-9EEF-775821246E6F}" type="sibTrans" cxnId="{2F6E4AF1-27B1-4801-9D53-6CE0887DC979}">
      <dgm:prSet/>
      <dgm:spPr/>
      <dgm:t>
        <a:bodyPr/>
        <a:lstStyle/>
        <a:p>
          <a:endParaRPr lang="pt-BR"/>
        </a:p>
      </dgm:t>
    </dgm:pt>
    <dgm:pt modelId="{40A4D1B5-318C-4F19-B858-9B994204AF44}" type="pres">
      <dgm:prSet presAssocID="{601EF714-DA2D-4D0C-B275-E387E2A5E320}" presName="Name0" presStyleCnt="0">
        <dgm:presLayoutVars>
          <dgm:dir/>
          <dgm:animLvl val="lvl"/>
          <dgm:resizeHandles/>
        </dgm:presLayoutVars>
      </dgm:prSet>
      <dgm:spPr/>
      <dgm:t>
        <a:bodyPr/>
        <a:lstStyle/>
        <a:p>
          <a:endParaRPr lang="pt-BR"/>
        </a:p>
      </dgm:t>
    </dgm:pt>
    <dgm:pt modelId="{83DEF466-9418-4A1B-A335-FDEE006B2852}" type="pres">
      <dgm:prSet presAssocID="{1358F579-A579-49E2-A5BC-83C14E4C0955}" presName="linNode" presStyleCnt="0"/>
      <dgm:spPr/>
    </dgm:pt>
    <dgm:pt modelId="{86BD628C-7111-4C34-A1E7-0EC7E1047F39}" type="pres">
      <dgm:prSet presAssocID="{1358F579-A579-49E2-A5BC-83C14E4C0955}" presName="parentShp" presStyleLbl="node1" presStyleIdx="0" presStyleCnt="3">
        <dgm:presLayoutVars>
          <dgm:bulletEnabled val="1"/>
        </dgm:presLayoutVars>
      </dgm:prSet>
      <dgm:spPr/>
      <dgm:t>
        <a:bodyPr/>
        <a:lstStyle/>
        <a:p>
          <a:endParaRPr lang="pt-BR"/>
        </a:p>
      </dgm:t>
    </dgm:pt>
    <dgm:pt modelId="{5A0D0923-A15D-41CD-B7C9-9430F4E4F564}" type="pres">
      <dgm:prSet presAssocID="{1358F579-A579-49E2-A5BC-83C14E4C0955}" presName="childShp" presStyleLbl="bgAccFollowNode1" presStyleIdx="0" presStyleCnt="3">
        <dgm:presLayoutVars>
          <dgm:bulletEnabled val="1"/>
        </dgm:presLayoutVars>
      </dgm:prSet>
      <dgm:spPr/>
      <dgm:t>
        <a:bodyPr/>
        <a:lstStyle/>
        <a:p>
          <a:endParaRPr lang="pt-BR"/>
        </a:p>
      </dgm:t>
    </dgm:pt>
    <dgm:pt modelId="{C61C3030-3B0A-4AAF-AB18-9393686F3818}" type="pres">
      <dgm:prSet presAssocID="{9C3FF554-A2A4-4E59-A0FA-B7889CC175AD}" presName="spacing" presStyleCnt="0"/>
      <dgm:spPr/>
    </dgm:pt>
    <dgm:pt modelId="{D22B3E8F-8A9C-4AEC-B0CC-4EE9993AFA82}" type="pres">
      <dgm:prSet presAssocID="{40CB8CB9-D606-4EA0-BC0E-CDE7F8F66A2E}" presName="linNode" presStyleCnt="0"/>
      <dgm:spPr/>
    </dgm:pt>
    <dgm:pt modelId="{91E7E5BD-8FA1-4339-B8F4-B864408644F3}" type="pres">
      <dgm:prSet presAssocID="{40CB8CB9-D606-4EA0-BC0E-CDE7F8F66A2E}" presName="parentShp" presStyleLbl="node1" presStyleIdx="1" presStyleCnt="3">
        <dgm:presLayoutVars>
          <dgm:bulletEnabled val="1"/>
        </dgm:presLayoutVars>
      </dgm:prSet>
      <dgm:spPr/>
      <dgm:t>
        <a:bodyPr/>
        <a:lstStyle/>
        <a:p>
          <a:endParaRPr lang="pt-BR"/>
        </a:p>
      </dgm:t>
    </dgm:pt>
    <dgm:pt modelId="{F5AED19D-2A9B-4346-BBC2-7278508B3A30}" type="pres">
      <dgm:prSet presAssocID="{40CB8CB9-D606-4EA0-BC0E-CDE7F8F66A2E}" presName="childShp" presStyleLbl="bgAccFollowNode1" presStyleIdx="1" presStyleCnt="3">
        <dgm:presLayoutVars>
          <dgm:bulletEnabled val="1"/>
        </dgm:presLayoutVars>
      </dgm:prSet>
      <dgm:spPr/>
      <dgm:t>
        <a:bodyPr/>
        <a:lstStyle/>
        <a:p>
          <a:endParaRPr lang="pt-BR"/>
        </a:p>
      </dgm:t>
    </dgm:pt>
    <dgm:pt modelId="{1D1BF8FD-3A05-4AB4-8758-C6A59663F92C}" type="pres">
      <dgm:prSet presAssocID="{CBF11873-C83A-4D28-8D3B-C83FA845DF1E}" presName="spacing" presStyleCnt="0"/>
      <dgm:spPr/>
    </dgm:pt>
    <dgm:pt modelId="{EFC7F05D-9093-4D7A-8718-424D2993A8BA}" type="pres">
      <dgm:prSet presAssocID="{CFB13755-3FD8-4738-9EE4-DF017D607475}" presName="linNode" presStyleCnt="0"/>
      <dgm:spPr/>
    </dgm:pt>
    <dgm:pt modelId="{0E9C4F23-0F5E-4A6C-AD7E-1D0B982A2ECE}" type="pres">
      <dgm:prSet presAssocID="{CFB13755-3FD8-4738-9EE4-DF017D607475}" presName="parentShp" presStyleLbl="node1" presStyleIdx="2" presStyleCnt="3">
        <dgm:presLayoutVars>
          <dgm:bulletEnabled val="1"/>
        </dgm:presLayoutVars>
      </dgm:prSet>
      <dgm:spPr/>
      <dgm:t>
        <a:bodyPr/>
        <a:lstStyle/>
        <a:p>
          <a:endParaRPr lang="pt-BR"/>
        </a:p>
      </dgm:t>
    </dgm:pt>
    <dgm:pt modelId="{8DD9BAD0-C4D6-4962-9CB8-81F239F27A4F}" type="pres">
      <dgm:prSet presAssocID="{CFB13755-3FD8-4738-9EE4-DF017D607475}" presName="childShp" presStyleLbl="bgAccFollowNode1" presStyleIdx="2" presStyleCnt="3">
        <dgm:presLayoutVars>
          <dgm:bulletEnabled val="1"/>
        </dgm:presLayoutVars>
      </dgm:prSet>
      <dgm:spPr/>
      <dgm:t>
        <a:bodyPr/>
        <a:lstStyle/>
        <a:p>
          <a:endParaRPr lang="pt-BR"/>
        </a:p>
      </dgm:t>
    </dgm:pt>
  </dgm:ptLst>
  <dgm:cxnLst>
    <dgm:cxn modelId="{5047E1D8-D688-4921-832E-186301DC864B}" srcId="{1358F579-A579-49E2-A5BC-83C14E4C0955}" destId="{5DDFBEC9-E94D-4E6D-8C37-68F8762606FF}" srcOrd="1" destOrd="0" parTransId="{F6A61D9D-21EC-40EF-AE68-FE0D06486D28}" sibTransId="{DD9BE089-DBFF-4DB4-B9FE-0BBCF046468C}"/>
    <dgm:cxn modelId="{36871A2E-60CD-41DA-8C89-347701C8DAE9}" type="presOf" srcId="{5DDFBEC9-E94D-4E6D-8C37-68F8762606FF}" destId="{5A0D0923-A15D-41CD-B7C9-9430F4E4F564}" srcOrd="0" destOrd="1" presId="urn:microsoft.com/office/officeart/2005/8/layout/vList6"/>
    <dgm:cxn modelId="{4E9F363D-B4C2-4660-ABEE-1C1EDF7746E9}" srcId="{1358F579-A579-49E2-A5BC-83C14E4C0955}" destId="{F9CAB94E-E45E-4BFB-AE8E-21EF69D61217}" srcOrd="2" destOrd="0" parTransId="{D2E376F3-0126-4C4A-9541-33E14FF7F1D8}" sibTransId="{82257ED4-2C16-4247-B858-353F93267716}"/>
    <dgm:cxn modelId="{5536F36F-C5DD-40C4-B764-F557EE594CD8}" srcId="{601EF714-DA2D-4D0C-B275-E387E2A5E320}" destId="{1358F579-A579-49E2-A5BC-83C14E4C0955}" srcOrd="0" destOrd="0" parTransId="{B24EE84F-F0B8-4CCE-9A66-83359A355787}" sibTransId="{9C3FF554-A2A4-4E59-A0FA-B7889CC175AD}"/>
    <dgm:cxn modelId="{CA3AA03F-D190-40D2-BD49-645CE5398BC3}" type="presOf" srcId="{F9B94AE3-4048-4538-AD79-2C1261151204}" destId="{F5AED19D-2A9B-4346-BBC2-7278508B3A30}" srcOrd="0" destOrd="2" presId="urn:microsoft.com/office/officeart/2005/8/layout/vList6"/>
    <dgm:cxn modelId="{559AA74B-355D-401F-8FA3-37C034B9739B}" srcId="{1358F579-A579-49E2-A5BC-83C14E4C0955}" destId="{BBF1D096-F059-4F78-BB18-145B07508353}" srcOrd="3" destOrd="0" parTransId="{89BC68D8-3A95-4B60-9EF4-150CF1574389}" sibTransId="{E44E2508-2021-4E0E-B903-D46228A50243}"/>
    <dgm:cxn modelId="{A6C03CEA-2B21-4013-A401-8029170A1BD6}" type="presOf" srcId="{DCCBC5C0-6879-44BD-8590-D8E5A9549F5A}" destId="{F5AED19D-2A9B-4346-BBC2-7278508B3A30}" srcOrd="0" destOrd="0" presId="urn:microsoft.com/office/officeart/2005/8/layout/vList6"/>
    <dgm:cxn modelId="{C987DB36-402E-49C0-9579-0788DCBFD97C}" type="presOf" srcId="{CFB13755-3FD8-4738-9EE4-DF017D607475}" destId="{0E9C4F23-0F5E-4A6C-AD7E-1D0B982A2ECE}" srcOrd="0" destOrd="0" presId="urn:microsoft.com/office/officeart/2005/8/layout/vList6"/>
    <dgm:cxn modelId="{FD72EEBF-5B12-4F36-B160-7015B9B820CC}" srcId="{1358F579-A579-49E2-A5BC-83C14E4C0955}" destId="{7C3897DB-F92C-470D-99D9-48856303E4D3}" srcOrd="0" destOrd="0" parTransId="{8BC20190-B2ED-4A26-B0FC-E5405319D110}" sibTransId="{59C56020-F819-43BB-B3DB-BFD85E01F2D1}"/>
    <dgm:cxn modelId="{6DAB7790-73D8-4610-BBC0-7E4B03805535}" srcId="{601EF714-DA2D-4D0C-B275-E387E2A5E320}" destId="{CFB13755-3FD8-4738-9EE4-DF017D607475}" srcOrd="2" destOrd="0" parTransId="{EF3E330B-F72A-454E-9CCC-F610FB200BD3}" sibTransId="{A2228378-EFA4-4543-B2FD-052D4DF69F34}"/>
    <dgm:cxn modelId="{A67FADA7-FE32-4E22-8CE8-FABA6B873DBA}" srcId="{40CB8CB9-D606-4EA0-BC0E-CDE7F8F66A2E}" destId="{45939914-FF5B-42C1-A7E1-D61630AAEE97}" srcOrd="1" destOrd="0" parTransId="{513DDC4D-01AE-4F86-9031-1B5D0C03CC0F}" sibTransId="{7EAA464E-6BB6-485E-B0FB-7B8BC31E7AF1}"/>
    <dgm:cxn modelId="{07CBEED8-49D4-496C-861C-1AF892B30DE2}" type="presOf" srcId="{601EF714-DA2D-4D0C-B275-E387E2A5E320}" destId="{40A4D1B5-318C-4F19-B858-9B994204AF44}" srcOrd="0" destOrd="0" presId="urn:microsoft.com/office/officeart/2005/8/layout/vList6"/>
    <dgm:cxn modelId="{2F6E4AF1-27B1-4801-9D53-6CE0887DC979}" srcId="{40CB8CB9-D606-4EA0-BC0E-CDE7F8F66A2E}" destId="{F9B94AE3-4048-4538-AD79-2C1261151204}" srcOrd="2" destOrd="0" parTransId="{91D019AE-26CB-43D8-BDD8-F897809F6F2C}" sibTransId="{E64D9FCD-BE98-4A7E-9EEF-775821246E6F}"/>
    <dgm:cxn modelId="{1F19EB91-5971-4408-8643-9BC5420589F3}" type="presOf" srcId="{F9CAB94E-E45E-4BFB-AE8E-21EF69D61217}" destId="{5A0D0923-A15D-41CD-B7C9-9430F4E4F564}" srcOrd="0" destOrd="2" presId="urn:microsoft.com/office/officeart/2005/8/layout/vList6"/>
    <dgm:cxn modelId="{E6BE2F63-CC44-489B-A1EC-4ACF0AEEC372}" type="presOf" srcId="{45939914-FF5B-42C1-A7E1-D61630AAEE97}" destId="{F5AED19D-2A9B-4346-BBC2-7278508B3A30}" srcOrd="0" destOrd="1" presId="urn:microsoft.com/office/officeart/2005/8/layout/vList6"/>
    <dgm:cxn modelId="{D5F0AF7D-EA06-451D-AFB0-10AF30A04982}" type="presOf" srcId="{BBF1D096-F059-4F78-BB18-145B07508353}" destId="{5A0D0923-A15D-41CD-B7C9-9430F4E4F564}" srcOrd="0" destOrd="3" presId="urn:microsoft.com/office/officeart/2005/8/layout/vList6"/>
    <dgm:cxn modelId="{0D9D9E16-EB6F-4E4C-B383-4F2F7A2E8320}" srcId="{40CB8CB9-D606-4EA0-BC0E-CDE7F8F66A2E}" destId="{DCCBC5C0-6879-44BD-8590-D8E5A9549F5A}" srcOrd="0" destOrd="0" parTransId="{80D96F84-1E23-43E5-A435-5C413D9B0B39}" sibTransId="{3CC18B53-CD36-4518-A39C-46FA0CE2705A}"/>
    <dgm:cxn modelId="{810CE273-543F-4412-964D-10C3FD58D279}" type="presOf" srcId="{97189A21-0A15-4BEA-99D1-D2CFB60C2791}" destId="{8DD9BAD0-C4D6-4962-9CB8-81F239F27A4F}" srcOrd="0" destOrd="1" presId="urn:microsoft.com/office/officeart/2005/8/layout/vList6"/>
    <dgm:cxn modelId="{F760057B-06D4-42D6-86C3-67806CB9CE68}" srcId="{CFB13755-3FD8-4738-9EE4-DF017D607475}" destId="{9FA76745-40F8-4B84-A2E0-3B2AEAAB61C2}" srcOrd="0" destOrd="0" parTransId="{5B9872B9-CEAA-4FA1-BD78-A5280AC973F5}" sibTransId="{BE2C37B3-D619-40D5-AA00-1D455CFCB4A8}"/>
    <dgm:cxn modelId="{D5379BCB-BC0B-41CA-9533-884A99CFADBE}" srcId="{CFB13755-3FD8-4738-9EE4-DF017D607475}" destId="{97189A21-0A15-4BEA-99D1-D2CFB60C2791}" srcOrd="1" destOrd="0" parTransId="{8EFF4F94-980A-4380-95C9-103F76F69B0E}" sibTransId="{037B03A4-5092-4842-860B-AA0403A56CBE}"/>
    <dgm:cxn modelId="{50592CC3-9157-444B-9A96-1949A330E6BC}" type="presOf" srcId="{7C3897DB-F92C-470D-99D9-48856303E4D3}" destId="{5A0D0923-A15D-41CD-B7C9-9430F4E4F564}" srcOrd="0" destOrd="0" presId="urn:microsoft.com/office/officeart/2005/8/layout/vList6"/>
    <dgm:cxn modelId="{FEC68D99-6517-4C56-9203-BF2E73959944}" type="presOf" srcId="{9FA76745-40F8-4B84-A2E0-3B2AEAAB61C2}" destId="{8DD9BAD0-C4D6-4962-9CB8-81F239F27A4F}" srcOrd="0" destOrd="0" presId="urn:microsoft.com/office/officeart/2005/8/layout/vList6"/>
    <dgm:cxn modelId="{1758C32F-A805-49EB-9271-BA4230538449}" type="presOf" srcId="{1358F579-A579-49E2-A5BC-83C14E4C0955}" destId="{86BD628C-7111-4C34-A1E7-0EC7E1047F39}" srcOrd="0" destOrd="0" presId="urn:microsoft.com/office/officeart/2005/8/layout/vList6"/>
    <dgm:cxn modelId="{C189E781-C66F-454E-8FAA-D88F648CBD39}" srcId="{601EF714-DA2D-4D0C-B275-E387E2A5E320}" destId="{40CB8CB9-D606-4EA0-BC0E-CDE7F8F66A2E}" srcOrd="1" destOrd="0" parTransId="{515F8B55-0E4C-4415-AA58-1B12ACE76E83}" sibTransId="{CBF11873-C83A-4D28-8D3B-C83FA845DF1E}"/>
    <dgm:cxn modelId="{1DA75ACE-D5A9-4404-A519-1642FE6E1513}" type="presOf" srcId="{40CB8CB9-D606-4EA0-BC0E-CDE7F8F66A2E}" destId="{91E7E5BD-8FA1-4339-B8F4-B864408644F3}" srcOrd="0" destOrd="0" presId="urn:microsoft.com/office/officeart/2005/8/layout/vList6"/>
    <dgm:cxn modelId="{B30A6B42-266F-411D-95D7-6CCA5219C05B}" type="presParOf" srcId="{40A4D1B5-318C-4F19-B858-9B994204AF44}" destId="{83DEF466-9418-4A1B-A335-FDEE006B2852}" srcOrd="0" destOrd="0" presId="urn:microsoft.com/office/officeart/2005/8/layout/vList6"/>
    <dgm:cxn modelId="{1ACE2946-F47B-433A-A18C-51E9F6F2A8D4}" type="presParOf" srcId="{83DEF466-9418-4A1B-A335-FDEE006B2852}" destId="{86BD628C-7111-4C34-A1E7-0EC7E1047F39}" srcOrd="0" destOrd="0" presId="urn:microsoft.com/office/officeart/2005/8/layout/vList6"/>
    <dgm:cxn modelId="{7039903D-75B8-4F03-8034-97B64CA1D658}" type="presParOf" srcId="{83DEF466-9418-4A1B-A335-FDEE006B2852}" destId="{5A0D0923-A15D-41CD-B7C9-9430F4E4F564}" srcOrd="1" destOrd="0" presId="urn:microsoft.com/office/officeart/2005/8/layout/vList6"/>
    <dgm:cxn modelId="{207D4EE5-980E-4EC5-BB74-1FFF5C9CAEC7}" type="presParOf" srcId="{40A4D1B5-318C-4F19-B858-9B994204AF44}" destId="{C61C3030-3B0A-4AAF-AB18-9393686F3818}" srcOrd="1" destOrd="0" presId="urn:microsoft.com/office/officeart/2005/8/layout/vList6"/>
    <dgm:cxn modelId="{1529832F-1C14-4CC1-B33A-202BC12ABB1C}" type="presParOf" srcId="{40A4D1B5-318C-4F19-B858-9B994204AF44}" destId="{D22B3E8F-8A9C-4AEC-B0CC-4EE9993AFA82}" srcOrd="2" destOrd="0" presId="urn:microsoft.com/office/officeart/2005/8/layout/vList6"/>
    <dgm:cxn modelId="{C85C307C-1AE4-43C0-B875-AB5F03104635}" type="presParOf" srcId="{D22B3E8F-8A9C-4AEC-B0CC-4EE9993AFA82}" destId="{91E7E5BD-8FA1-4339-B8F4-B864408644F3}" srcOrd="0" destOrd="0" presId="urn:microsoft.com/office/officeart/2005/8/layout/vList6"/>
    <dgm:cxn modelId="{A4952B2C-0D2A-4ACD-9474-62859BB68D91}" type="presParOf" srcId="{D22B3E8F-8A9C-4AEC-B0CC-4EE9993AFA82}" destId="{F5AED19D-2A9B-4346-BBC2-7278508B3A30}" srcOrd="1" destOrd="0" presId="urn:microsoft.com/office/officeart/2005/8/layout/vList6"/>
    <dgm:cxn modelId="{4760D443-7E67-4480-AEBF-847CABDB8A01}" type="presParOf" srcId="{40A4D1B5-318C-4F19-B858-9B994204AF44}" destId="{1D1BF8FD-3A05-4AB4-8758-C6A59663F92C}" srcOrd="3" destOrd="0" presId="urn:microsoft.com/office/officeart/2005/8/layout/vList6"/>
    <dgm:cxn modelId="{E928AA0F-B0AF-4B09-BB01-C07A5AFB45FE}" type="presParOf" srcId="{40A4D1B5-318C-4F19-B858-9B994204AF44}" destId="{EFC7F05D-9093-4D7A-8718-424D2993A8BA}" srcOrd="4" destOrd="0" presId="urn:microsoft.com/office/officeart/2005/8/layout/vList6"/>
    <dgm:cxn modelId="{238F8FD9-5447-48A6-8925-E41216AF377E}" type="presParOf" srcId="{EFC7F05D-9093-4D7A-8718-424D2993A8BA}" destId="{0E9C4F23-0F5E-4A6C-AD7E-1D0B982A2ECE}" srcOrd="0" destOrd="0" presId="urn:microsoft.com/office/officeart/2005/8/layout/vList6"/>
    <dgm:cxn modelId="{507E0D51-CF4B-49B3-9F4D-9A059CE4D115}" type="presParOf" srcId="{EFC7F05D-9093-4D7A-8718-424D2993A8BA}" destId="{8DD9BAD0-C4D6-4962-9CB8-81F239F27A4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1EF714-DA2D-4D0C-B275-E387E2A5E320}" type="doc">
      <dgm:prSet loTypeId="urn:microsoft.com/office/officeart/2005/8/layout/process1" loCatId="process" qsTypeId="urn:microsoft.com/office/officeart/2005/8/quickstyle/simple1" qsCatId="simple" csTypeId="urn:microsoft.com/office/officeart/2005/8/colors/accent3_2" csCatId="accent3" phldr="1"/>
      <dgm:spPr/>
      <dgm:t>
        <a:bodyPr/>
        <a:lstStyle/>
        <a:p>
          <a:endParaRPr lang="es-ES"/>
        </a:p>
      </dgm:t>
    </dgm:pt>
    <dgm:pt modelId="{97189A21-0A15-4BEA-99D1-D2CFB60C2791}">
      <dgm:prSet phldrT="[Texto]" custT="1"/>
      <dgm:spPr/>
      <dgm:t>
        <a:bodyPr/>
        <a:lstStyle/>
        <a:p>
          <a:r>
            <a:rPr lang="es-ES" sz="2000" i="0" dirty="0" smtClean="0"/>
            <a:t>Auditoría coordinada sobre obras de viviendas sociales</a:t>
          </a:r>
          <a:endParaRPr lang="es-ES" sz="2000" dirty="0"/>
        </a:p>
      </dgm:t>
    </dgm:pt>
    <dgm:pt modelId="{037B03A4-5092-4842-860B-AA0403A56CBE}" type="sibTrans" cxnId="{D5379BCB-BC0B-41CA-9533-884A99CFADBE}">
      <dgm:prSet/>
      <dgm:spPr/>
      <dgm:t>
        <a:bodyPr/>
        <a:lstStyle/>
        <a:p>
          <a:endParaRPr lang="pt-BR"/>
        </a:p>
      </dgm:t>
    </dgm:pt>
    <dgm:pt modelId="{8EFF4F94-980A-4380-95C9-103F76F69B0E}" type="parTrans" cxnId="{D5379BCB-BC0B-41CA-9533-884A99CFADBE}">
      <dgm:prSet/>
      <dgm:spPr/>
      <dgm:t>
        <a:bodyPr/>
        <a:lstStyle/>
        <a:p>
          <a:endParaRPr lang="pt-BR"/>
        </a:p>
      </dgm:t>
    </dgm:pt>
    <dgm:pt modelId="{7A192645-A648-4BCB-9699-EB5F57DCF33E}">
      <dgm:prSet phldrT="[Texto]" custT="1"/>
      <dgm:spPr/>
      <dgm:t>
        <a:bodyPr/>
        <a:lstStyle/>
        <a:p>
          <a:r>
            <a:rPr lang="es-ES" sz="2000" dirty="0" smtClean="0"/>
            <a:t>Nuevas ediciones del curso generalista de Auditoría de Obras Públicas</a:t>
          </a:r>
          <a:endParaRPr lang="es-ES" sz="2000" dirty="0"/>
        </a:p>
      </dgm:t>
    </dgm:pt>
    <dgm:pt modelId="{218B9CF9-5E9F-44B0-A239-26DA9904212E}" type="parTrans" cxnId="{A4F2C85F-60BD-4F68-A7AE-F51DA7D37C19}">
      <dgm:prSet/>
      <dgm:spPr/>
    </dgm:pt>
    <dgm:pt modelId="{E98DD4D6-51D6-487B-88D7-390CAB78B085}" type="sibTrans" cxnId="{A4F2C85F-60BD-4F68-A7AE-F51DA7D37C19}">
      <dgm:prSet/>
      <dgm:spPr/>
      <dgm:t>
        <a:bodyPr/>
        <a:lstStyle/>
        <a:p>
          <a:endParaRPr lang="pt-BR"/>
        </a:p>
      </dgm:t>
    </dgm:pt>
    <dgm:pt modelId="{FDEDE032-9532-4DB9-9044-8C08780B3F15}">
      <dgm:prSet phldrT="[Texto]" custT="1"/>
      <dgm:spPr/>
      <dgm:t>
        <a:bodyPr/>
        <a:lstStyle/>
        <a:p>
          <a:r>
            <a:rPr lang="es-ES" sz="2000" dirty="0" smtClean="0"/>
            <a:t>Auditoría coordinada sobre obras de carreteras</a:t>
          </a:r>
          <a:endParaRPr lang="es-ES" sz="2000" dirty="0"/>
        </a:p>
      </dgm:t>
    </dgm:pt>
    <dgm:pt modelId="{0FD42B65-8378-4AD4-B529-6AC90C3F2EFF}" type="parTrans" cxnId="{D9EC6CC4-B4A8-42E0-BE7F-EBD8B59D650D}">
      <dgm:prSet/>
      <dgm:spPr/>
    </dgm:pt>
    <dgm:pt modelId="{66F80CF9-ACF8-4979-8F89-200CFA736244}" type="sibTrans" cxnId="{D9EC6CC4-B4A8-42E0-BE7F-EBD8B59D650D}">
      <dgm:prSet/>
      <dgm:spPr/>
    </dgm:pt>
    <dgm:pt modelId="{4FBB8D83-4261-4F29-9DCC-9B1A7280DF5D}">
      <dgm:prSet phldrT="[Texto]" custT="1"/>
      <dgm:spPr/>
      <dgm:t>
        <a:bodyPr/>
        <a:lstStyle/>
        <a:p>
          <a:r>
            <a:rPr lang="es-ES" sz="2000" dirty="0" smtClean="0"/>
            <a:t>Ejecución y informe</a:t>
          </a:r>
          <a:endParaRPr lang="es-ES" sz="2000" dirty="0"/>
        </a:p>
      </dgm:t>
    </dgm:pt>
    <dgm:pt modelId="{8CA6FF3D-51D0-482B-A0F2-0A087D25AF0D}" type="parTrans" cxnId="{F133AB0D-A3D8-4186-928C-A634FA5EF3BB}">
      <dgm:prSet/>
      <dgm:spPr/>
    </dgm:pt>
    <dgm:pt modelId="{5A46F90B-47CD-4C41-BE71-3C25FE8B14D2}" type="sibTrans" cxnId="{F133AB0D-A3D8-4186-928C-A634FA5EF3BB}">
      <dgm:prSet/>
      <dgm:spPr/>
      <dgm:t>
        <a:bodyPr/>
        <a:lstStyle/>
        <a:p>
          <a:endParaRPr lang="pt-BR"/>
        </a:p>
      </dgm:t>
    </dgm:pt>
    <dgm:pt modelId="{C294429A-7098-49C1-BC3A-2507563001DE}" type="pres">
      <dgm:prSet presAssocID="{601EF714-DA2D-4D0C-B275-E387E2A5E320}" presName="Name0" presStyleCnt="0">
        <dgm:presLayoutVars>
          <dgm:dir/>
          <dgm:resizeHandles val="exact"/>
        </dgm:presLayoutVars>
      </dgm:prSet>
      <dgm:spPr/>
      <dgm:t>
        <a:bodyPr/>
        <a:lstStyle/>
        <a:p>
          <a:endParaRPr lang="pt-BR"/>
        </a:p>
      </dgm:t>
    </dgm:pt>
    <dgm:pt modelId="{C3508BB1-0BF9-4611-8330-280F102BAC36}" type="pres">
      <dgm:prSet presAssocID="{97189A21-0A15-4BEA-99D1-D2CFB60C2791}" presName="node" presStyleLbl="node1" presStyleIdx="0" presStyleCnt="3">
        <dgm:presLayoutVars>
          <dgm:bulletEnabled val="1"/>
        </dgm:presLayoutVars>
      </dgm:prSet>
      <dgm:spPr/>
      <dgm:t>
        <a:bodyPr/>
        <a:lstStyle/>
        <a:p>
          <a:endParaRPr lang="pt-BR"/>
        </a:p>
      </dgm:t>
    </dgm:pt>
    <dgm:pt modelId="{69B885C5-B3F4-4AB2-9022-B5BC839D830A}" type="pres">
      <dgm:prSet presAssocID="{037B03A4-5092-4842-860B-AA0403A56CBE}" presName="sibTrans" presStyleLbl="sibTrans2D1" presStyleIdx="0" presStyleCnt="2"/>
      <dgm:spPr/>
      <dgm:t>
        <a:bodyPr/>
        <a:lstStyle/>
        <a:p>
          <a:endParaRPr lang="es-CL"/>
        </a:p>
      </dgm:t>
    </dgm:pt>
    <dgm:pt modelId="{4C19C94D-6ABC-40B3-9C69-C33370EC4D69}" type="pres">
      <dgm:prSet presAssocID="{037B03A4-5092-4842-860B-AA0403A56CBE}" presName="connectorText" presStyleLbl="sibTrans2D1" presStyleIdx="0" presStyleCnt="2"/>
      <dgm:spPr/>
      <dgm:t>
        <a:bodyPr/>
        <a:lstStyle/>
        <a:p>
          <a:endParaRPr lang="es-CL"/>
        </a:p>
      </dgm:t>
    </dgm:pt>
    <dgm:pt modelId="{A0E63B71-EAF1-4C23-BDF5-0CD9834DB197}" type="pres">
      <dgm:prSet presAssocID="{7A192645-A648-4BCB-9699-EB5F57DCF33E}" presName="node" presStyleLbl="node1" presStyleIdx="1" presStyleCnt="3">
        <dgm:presLayoutVars>
          <dgm:bulletEnabled val="1"/>
        </dgm:presLayoutVars>
      </dgm:prSet>
      <dgm:spPr/>
      <dgm:t>
        <a:bodyPr/>
        <a:lstStyle/>
        <a:p>
          <a:endParaRPr lang="pt-BR"/>
        </a:p>
      </dgm:t>
    </dgm:pt>
    <dgm:pt modelId="{57B5F6FA-7DB4-48C3-BFF5-9A7F3BB0FE25}" type="pres">
      <dgm:prSet presAssocID="{E98DD4D6-51D6-487B-88D7-390CAB78B085}" presName="sibTrans" presStyleLbl="sibTrans2D1" presStyleIdx="1" presStyleCnt="2"/>
      <dgm:spPr/>
      <dgm:t>
        <a:bodyPr/>
        <a:lstStyle/>
        <a:p>
          <a:endParaRPr lang="es-CL"/>
        </a:p>
      </dgm:t>
    </dgm:pt>
    <dgm:pt modelId="{C0E5AD9F-4349-4CDF-96F4-A0B9B22F73F1}" type="pres">
      <dgm:prSet presAssocID="{E98DD4D6-51D6-487B-88D7-390CAB78B085}" presName="connectorText" presStyleLbl="sibTrans2D1" presStyleIdx="1" presStyleCnt="2"/>
      <dgm:spPr/>
      <dgm:t>
        <a:bodyPr/>
        <a:lstStyle/>
        <a:p>
          <a:endParaRPr lang="es-CL"/>
        </a:p>
      </dgm:t>
    </dgm:pt>
    <dgm:pt modelId="{1BC54F2D-A891-427B-9AFC-A33831B9B5D8}" type="pres">
      <dgm:prSet presAssocID="{FDEDE032-9532-4DB9-9044-8C08780B3F15}" presName="node" presStyleLbl="node1" presStyleIdx="2" presStyleCnt="3">
        <dgm:presLayoutVars>
          <dgm:bulletEnabled val="1"/>
        </dgm:presLayoutVars>
      </dgm:prSet>
      <dgm:spPr/>
      <dgm:t>
        <a:bodyPr/>
        <a:lstStyle/>
        <a:p>
          <a:endParaRPr lang="pt-BR"/>
        </a:p>
      </dgm:t>
    </dgm:pt>
  </dgm:ptLst>
  <dgm:cxnLst>
    <dgm:cxn modelId="{D5379BCB-BC0B-41CA-9533-884A99CFADBE}" srcId="{601EF714-DA2D-4D0C-B275-E387E2A5E320}" destId="{97189A21-0A15-4BEA-99D1-D2CFB60C2791}" srcOrd="0" destOrd="0" parTransId="{8EFF4F94-980A-4380-95C9-103F76F69B0E}" sibTransId="{037B03A4-5092-4842-860B-AA0403A56CBE}"/>
    <dgm:cxn modelId="{D9EC6CC4-B4A8-42E0-BE7F-EBD8B59D650D}" srcId="{601EF714-DA2D-4D0C-B275-E387E2A5E320}" destId="{FDEDE032-9532-4DB9-9044-8C08780B3F15}" srcOrd="2" destOrd="0" parTransId="{0FD42B65-8378-4AD4-B529-6AC90C3F2EFF}" sibTransId="{66F80CF9-ACF8-4979-8F89-200CFA736244}"/>
    <dgm:cxn modelId="{0A835CDC-2ACC-4DA3-B670-80916EB5F567}" type="presOf" srcId="{601EF714-DA2D-4D0C-B275-E387E2A5E320}" destId="{C294429A-7098-49C1-BC3A-2507563001DE}" srcOrd="0" destOrd="0" presId="urn:microsoft.com/office/officeart/2005/8/layout/process1"/>
    <dgm:cxn modelId="{61C08214-E732-4D25-80FD-1A9961249111}" type="presOf" srcId="{97189A21-0A15-4BEA-99D1-D2CFB60C2791}" destId="{C3508BB1-0BF9-4611-8330-280F102BAC36}" srcOrd="0" destOrd="0" presId="urn:microsoft.com/office/officeart/2005/8/layout/process1"/>
    <dgm:cxn modelId="{942B8E3C-9E13-4839-81F6-4B098D6D9033}" type="presOf" srcId="{037B03A4-5092-4842-860B-AA0403A56CBE}" destId="{69B885C5-B3F4-4AB2-9022-B5BC839D830A}" srcOrd="0" destOrd="0" presId="urn:microsoft.com/office/officeart/2005/8/layout/process1"/>
    <dgm:cxn modelId="{F133AB0D-A3D8-4186-928C-A634FA5EF3BB}" srcId="{97189A21-0A15-4BEA-99D1-D2CFB60C2791}" destId="{4FBB8D83-4261-4F29-9DCC-9B1A7280DF5D}" srcOrd="0" destOrd="0" parTransId="{8CA6FF3D-51D0-482B-A0F2-0A087D25AF0D}" sibTransId="{5A46F90B-47CD-4C41-BE71-3C25FE8B14D2}"/>
    <dgm:cxn modelId="{50F1A697-0212-43B7-A606-483E2B5B1741}" type="presOf" srcId="{E98DD4D6-51D6-487B-88D7-390CAB78B085}" destId="{C0E5AD9F-4349-4CDF-96F4-A0B9B22F73F1}" srcOrd="1" destOrd="0" presId="urn:microsoft.com/office/officeart/2005/8/layout/process1"/>
    <dgm:cxn modelId="{393FA3F7-6D00-4376-B798-A04FD4547FCF}" type="presOf" srcId="{037B03A4-5092-4842-860B-AA0403A56CBE}" destId="{4C19C94D-6ABC-40B3-9C69-C33370EC4D69}" srcOrd="1" destOrd="0" presId="urn:microsoft.com/office/officeart/2005/8/layout/process1"/>
    <dgm:cxn modelId="{40C3C191-2CA6-4D27-8589-FC61B4AC8034}" type="presOf" srcId="{7A192645-A648-4BCB-9699-EB5F57DCF33E}" destId="{A0E63B71-EAF1-4C23-BDF5-0CD9834DB197}" srcOrd="0" destOrd="0" presId="urn:microsoft.com/office/officeart/2005/8/layout/process1"/>
    <dgm:cxn modelId="{8904FB69-6C23-4B7A-BE7F-65F65742F513}" type="presOf" srcId="{4FBB8D83-4261-4F29-9DCC-9B1A7280DF5D}" destId="{C3508BB1-0BF9-4611-8330-280F102BAC36}" srcOrd="0" destOrd="1" presId="urn:microsoft.com/office/officeart/2005/8/layout/process1"/>
    <dgm:cxn modelId="{A4F2C85F-60BD-4F68-A7AE-F51DA7D37C19}" srcId="{601EF714-DA2D-4D0C-B275-E387E2A5E320}" destId="{7A192645-A648-4BCB-9699-EB5F57DCF33E}" srcOrd="1" destOrd="0" parTransId="{218B9CF9-5E9F-44B0-A239-26DA9904212E}" sibTransId="{E98DD4D6-51D6-487B-88D7-390CAB78B085}"/>
    <dgm:cxn modelId="{FA9DA66D-70E7-4D3D-8356-F92552153BBE}" type="presOf" srcId="{E98DD4D6-51D6-487B-88D7-390CAB78B085}" destId="{57B5F6FA-7DB4-48C3-BFF5-9A7F3BB0FE25}" srcOrd="0" destOrd="0" presId="urn:microsoft.com/office/officeart/2005/8/layout/process1"/>
    <dgm:cxn modelId="{1CFE92BA-6950-4743-B0E9-7AD87F46C4F8}" type="presOf" srcId="{FDEDE032-9532-4DB9-9044-8C08780B3F15}" destId="{1BC54F2D-A891-427B-9AFC-A33831B9B5D8}" srcOrd="0" destOrd="0" presId="urn:microsoft.com/office/officeart/2005/8/layout/process1"/>
    <dgm:cxn modelId="{8407463D-DED7-481C-BA91-6C3013051FDF}" type="presParOf" srcId="{C294429A-7098-49C1-BC3A-2507563001DE}" destId="{C3508BB1-0BF9-4611-8330-280F102BAC36}" srcOrd="0" destOrd="0" presId="urn:microsoft.com/office/officeart/2005/8/layout/process1"/>
    <dgm:cxn modelId="{FA90CA96-6FA1-4427-9C72-334817F4AB6A}" type="presParOf" srcId="{C294429A-7098-49C1-BC3A-2507563001DE}" destId="{69B885C5-B3F4-4AB2-9022-B5BC839D830A}" srcOrd="1" destOrd="0" presId="urn:microsoft.com/office/officeart/2005/8/layout/process1"/>
    <dgm:cxn modelId="{FFA77D15-73B2-4DFB-AD19-225077A2C058}" type="presParOf" srcId="{69B885C5-B3F4-4AB2-9022-B5BC839D830A}" destId="{4C19C94D-6ABC-40B3-9C69-C33370EC4D69}" srcOrd="0" destOrd="0" presId="urn:microsoft.com/office/officeart/2005/8/layout/process1"/>
    <dgm:cxn modelId="{A370FD70-1CC1-4BDA-B5A6-38AFB5821EC6}" type="presParOf" srcId="{C294429A-7098-49C1-BC3A-2507563001DE}" destId="{A0E63B71-EAF1-4C23-BDF5-0CD9834DB197}" srcOrd="2" destOrd="0" presId="urn:microsoft.com/office/officeart/2005/8/layout/process1"/>
    <dgm:cxn modelId="{7DE539F2-CF2C-4CD3-8B21-D64BFCBC7CCA}" type="presParOf" srcId="{C294429A-7098-49C1-BC3A-2507563001DE}" destId="{57B5F6FA-7DB4-48C3-BFF5-9A7F3BB0FE25}" srcOrd="3" destOrd="0" presId="urn:microsoft.com/office/officeart/2005/8/layout/process1"/>
    <dgm:cxn modelId="{9176C20D-4F7F-49A8-B5C2-A8D674022F63}" type="presParOf" srcId="{57B5F6FA-7DB4-48C3-BFF5-9A7F3BB0FE25}" destId="{C0E5AD9F-4349-4CDF-96F4-A0B9B22F73F1}" srcOrd="0" destOrd="0" presId="urn:microsoft.com/office/officeart/2005/8/layout/process1"/>
    <dgm:cxn modelId="{07666E7E-02C2-4532-8E9B-A886BAB23CBE}" type="presParOf" srcId="{C294429A-7098-49C1-BC3A-2507563001DE}" destId="{1BC54F2D-A891-427B-9AFC-A33831B9B5D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EC1D3-8C3C-4398-A5D9-2454E26E413C}">
      <dsp:nvSpPr>
        <dsp:cNvPr id="0" name=""/>
        <dsp:cNvSpPr/>
      </dsp:nvSpPr>
      <dsp:spPr>
        <a:xfrm>
          <a:off x="3295" y="0"/>
          <a:ext cx="2820491" cy="1872208"/>
        </a:xfrm>
        <a:prstGeom prst="roundRect">
          <a:avLst>
            <a:gd name="adj" fmla="val 5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u="sng" kern="1200" dirty="0" smtClean="0"/>
            <a:t>Oct/2014</a:t>
          </a:r>
          <a:endParaRPr lang="es-ES" sz="2400" u="sng" kern="1200" dirty="0"/>
        </a:p>
      </dsp:txBody>
      <dsp:txXfrm rot="16200000">
        <a:off x="-482260" y="485556"/>
        <a:ext cx="1535210" cy="564098"/>
      </dsp:txXfrm>
    </dsp:sp>
    <dsp:sp modelId="{27AB730C-795A-4138-BA1A-1DDF3514B6E0}">
      <dsp:nvSpPr>
        <dsp:cNvPr id="0" name=""/>
        <dsp:cNvSpPr/>
      </dsp:nvSpPr>
      <dsp:spPr>
        <a:xfrm>
          <a:off x="546720" y="0"/>
          <a:ext cx="2101266" cy="187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ES" sz="2800" kern="1200" dirty="0" smtClean="0"/>
            <a:t>Curso básico de auditoría de obras</a:t>
          </a:r>
          <a:endParaRPr lang="es-ES" sz="2800" kern="1200" dirty="0"/>
        </a:p>
      </dsp:txBody>
      <dsp:txXfrm>
        <a:off x="546720" y="0"/>
        <a:ext cx="2101266" cy="1872208"/>
      </dsp:txXfrm>
    </dsp:sp>
    <dsp:sp modelId="{A5F4EE2A-C2EC-4AC6-AC10-DDCE551723C2}">
      <dsp:nvSpPr>
        <dsp:cNvPr id="0" name=""/>
        <dsp:cNvSpPr/>
      </dsp:nvSpPr>
      <dsp:spPr>
        <a:xfrm>
          <a:off x="2912524" y="0"/>
          <a:ext cx="2535341" cy="1872208"/>
        </a:xfrm>
        <a:prstGeom prst="roundRect">
          <a:avLst>
            <a:gd name="adj" fmla="val 5000"/>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u="sng" kern="1200" dirty="0" err="1" smtClean="0"/>
            <a:t>May</a:t>
          </a:r>
          <a:r>
            <a:rPr lang="es-ES" sz="2400" u="sng" kern="1200" dirty="0" smtClean="0"/>
            <a:t>/2015</a:t>
          </a:r>
          <a:endParaRPr lang="es-ES" sz="2400" u="sng" kern="1200" dirty="0"/>
        </a:p>
      </dsp:txBody>
      <dsp:txXfrm rot="16200000">
        <a:off x="2398453" y="514071"/>
        <a:ext cx="1535210" cy="507068"/>
      </dsp:txXfrm>
    </dsp:sp>
    <dsp:sp modelId="{A78E4D31-0A9E-4164-BBEB-6293A520347B}">
      <dsp:nvSpPr>
        <dsp:cNvPr id="0" name=""/>
        <dsp:cNvSpPr/>
      </dsp:nvSpPr>
      <dsp:spPr>
        <a:xfrm rot="5400000">
          <a:off x="2787541" y="1415877"/>
          <a:ext cx="275319" cy="380301"/>
        </a:xfrm>
        <a:prstGeom prst="flowChartExtra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B83B7-CB0F-4661-BB85-02B1BC70E56E}">
      <dsp:nvSpPr>
        <dsp:cNvPr id="0" name=""/>
        <dsp:cNvSpPr/>
      </dsp:nvSpPr>
      <dsp:spPr>
        <a:xfrm>
          <a:off x="3419592" y="0"/>
          <a:ext cx="1888829" cy="187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ES" sz="2800" kern="1200" dirty="0" smtClean="0"/>
            <a:t>Curso de auditoría de obras de viviendas</a:t>
          </a:r>
          <a:endParaRPr lang="es-ES" sz="2800" kern="1200" dirty="0"/>
        </a:p>
      </dsp:txBody>
      <dsp:txXfrm>
        <a:off x="3419592" y="0"/>
        <a:ext cx="1888829" cy="1872208"/>
      </dsp:txXfrm>
    </dsp:sp>
    <dsp:sp modelId="{EE347674-773B-4BF7-9285-AA03FC12B4D5}">
      <dsp:nvSpPr>
        <dsp:cNvPr id="0" name=""/>
        <dsp:cNvSpPr/>
      </dsp:nvSpPr>
      <dsp:spPr>
        <a:xfrm>
          <a:off x="5536602" y="0"/>
          <a:ext cx="2535341" cy="1872208"/>
        </a:xfrm>
        <a:prstGeom prst="roundRect">
          <a:avLst>
            <a:gd name="adj" fmla="val 5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S" sz="2400" u="sng" kern="1200" dirty="0" smtClean="0"/>
            <a:t>Jun/2015</a:t>
          </a:r>
          <a:endParaRPr lang="es-ES" sz="2400" u="sng" kern="1200" dirty="0"/>
        </a:p>
      </dsp:txBody>
      <dsp:txXfrm rot="16200000">
        <a:off x="5022531" y="514071"/>
        <a:ext cx="1535210" cy="507068"/>
      </dsp:txXfrm>
    </dsp:sp>
    <dsp:sp modelId="{27CBCE04-10C8-4E37-9A68-8213CA3F5DEB}">
      <dsp:nvSpPr>
        <dsp:cNvPr id="0" name=""/>
        <dsp:cNvSpPr/>
      </dsp:nvSpPr>
      <dsp:spPr>
        <a:xfrm rot="5400000">
          <a:off x="5411619" y="1415877"/>
          <a:ext cx="275319" cy="380301"/>
        </a:xfrm>
        <a:prstGeom prst="flowChartExtract">
          <a:avLst/>
        </a:prstGeom>
        <a:solidFill>
          <a:schemeClr val="lt1">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 modelId="{921E266B-4D9B-4CFB-830E-0DD787C63B69}">
      <dsp:nvSpPr>
        <dsp:cNvPr id="0" name=""/>
        <dsp:cNvSpPr/>
      </dsp:nvSpPr>
      <dsp:spPr>
        <a:xfrm>
          <a:off x="6043670" y="0"/>
          <a:ext cx="1888829" cy="187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ES" sz="2800" kern="1200" dirty="0" smtClean="0"/>
            <a:t>Taller de capacitación</a:t>
          </a:r>
          <a:endParaRPr lang="es-ES" sz="2800" kern="1200" dirty="0"/>
        </a:p>
      </dsp:txBody>
      <dsp:txXfrm>
        <a:off x="6043670" y="0"/>
        <a:ext cx="1888829" cy="1872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0156" cy="495300"/>
          </a:xfrm>
          <a:prstGeom prst="rect">
            <a:avLst/>
          </a:prstGeom>
        </p:spPr>
        <p:txBody>
          <a:bodyPr vert="horz" lIns="91248" tIns="45624" rIns="91248" bIns="45624" rtlCol="0"/>
          <a:lstStyle>
            <a:lvl1pPr algn="l">
              <a:defRPr sz="1200"/>
            </a:lvl1pPr>
          </a:lstStyle>
          <a:p>
            <a:endParaRPr lang="pt-BR"/>
          </a:p>
        </p:txBody>
      </p:sp>
      <p:sp>
        <p:nvSpPr>
          <p:cNvPr id="3" name="Espaço Reservado para Data 2"/>
          <p:cNvSpPr>
            <a:spLocks noGrp="1"/>
          </p:cNvSpPr>
          <p:nvPr>
            <p:ph type="dt" sz="quarter" idx="1"/>
          </p:nvPr>
        </p:nvSpPr>
        <p:spPr>
          <a:xfrm>
            <a:off x="3843250" y="0"/>
            <a:ext cx="2940156" cy="495300"/>
          </a:xfrm>
          <a:prstGeom prst="rect">
            <a:avLst/>
          </a:prstGeom>
        </p:spPr>
        <p:txBody>
          <a:bodyPr vert="horz" lIns="91248" tIns="45624" rIns="91248" bIns="45624" rtlCol="0"/>
          <a:lstStyle>
            <a:lvl1pPr algn="r">
              <a:defRPr sz="1200"/>
            </a:lvl1pPr>
          </a:lstStyle>
          <a:p>
            <a:fld id="{062BEDBF-8E6B-47B6-B251-D454334BD7BD}" type="datetimeFigureOut">
              <a:rPr lang="pt-BR" smtClean="0"/>
              <a:pPr/>
              <a:t>06/07/2015</a:t>
            </a:fld>
            <a:endParaRPr lang="pt-BR"/>
          </a:p>
        </p:txBody>
      </p:sp>
      <p:sp>
        <p:nvSpPr>
          <p:cNvPr id="4" name="Espaço Reservado para Rodapé 3"/>
          <p:cNvSpPr>
            <a:spLocks noGrp="1"/>
          </p:cNvSpPr>
          <p:nvPr>
            <p:ph type="ftr" sz="quarter" idx="2"/>
          </p:nvPr>
        </p:nvSpPr>
        <p:spPr>
          <a:xfrm>
            <a:off x="0" y="9408981"/>
            <a:ext cx="2940156" cy="495300"/>
          </a:xfrm>
          <a:prstGeom prst="rect">
            <a:avLst/>
          </a:prstGeom>
        </p:spPr>
        <p:txBody>
          <a:bodyPr vert="horz" lIns="91248" tIns="45624" rIns="91248" bIns="45624"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3250" y="9408981"/>
            <a:ext cx="2940156" cy="495300"/>
          </a:xfrm>
          <a:prstGeom prst="rect">
            <a:avLst/>
          </a:prstGeom>
        </p:spPr>
        <p:txBody>
          <a:bodyPr vert="horz" lIns="91248" tIns="45624" rIns="91248" bIns="45624" rtlCol="0" anchor="b"/>
          <a:lstStyle>
            <a:lvl1pPr algn="r">
              <a:defRPr sz="1200"/>
            </a:lvl1pPr>
          </a:lstStyle>
          <a:p>
            <a:fld id="{64F09015-10F7-4AC1-9D79-DC1EE4F90454}" type="slidenum">
              <a:rPr lang="pt-BR" smtClean="0"/>
              <a:pPr/>
              <a:t>‹Nº›</a:t>
            </a:fld>
            <a:endParaRPr lang="pt-BR"/>
          </a:p>
        </p:txBody>
      </p:sp>
    </p:spTree>
    <p:extLst>
      <p:ext uri="{BB962C8B-B14F-4D97-AF65-F5344CB8AC3E}">
        <p14:creationId xmlns:p14="http://schemas.microsoft.com/office/powerpoint/2010/main" val="36696071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0156" cy="495300"/>
          </a:xfrm>
          <a:prstGeom prst="rect">
            <a:avLst/>
          </a:prstGeom>
        </p:spPr>
        <p:txBody>
          <a:bodyPr vert="horz" lIns="91248" tIns="45624" rIns="91248" bIns="45624"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43250" y="0"/>
            <a:ext cx="2940156" cy="495300"/>
          </a:xfrm>
          <a:prstGeom prst="rect">
            <a:avLst/>
          </a:prstGeom>
        </p:spPr>
        <p:txBody>
          <a:bodyPr vert="horz" lIns="91248" tIns="45624" rIns="91248" bIns="45624" rtlCol="0"/>
          <a:lstStyle>
            <a:lvl1pPr algn="r" fontAlgn="auto">
              <a:spcBef>
                <a:spcPts val="0"/>
              </a:spcBef>
              <a:spcAft>
                <a:spcPts val="0"/>
              </a:spcAft>
              <a:defRPr sz="1200">
                <a:latin typeface="+mn-lt"/>
              </a:defRPr>
            </a:lvl1pPr>
          </a:lstStyle>
          <a:p>
            <a:pPr>
              <a:defRPr/>
            </a:pPr>
            <a:fld id="{5555981F-8A8C-442C-8779-DC027E29988F}" type="datetimeFigureOut">
              <a:rPr lang="pt-BR"/>
              <a:pPr>
                <a:defRPr/>
              </a:pPr>
              <a:t>06/07/2015</a:t>
            </a:fld>
            <a:endParaRPr lang="pt-BR"/>
          </a:p>
        </p:txBody>
      </p:sp>
      <p:sp>
        <p:nvSpPr>
          <p:cNvPr id="4" name="Espaço Reservado para Imagem de Slide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248" tIns="45624" rIns="91248" bIns="45624" rtlCol="0" anchor="ctr"/>
          <a:lstStyle/>
          <a:p>
            <a:pPr lvl="0"/>
            <a:endParaRPr lang="pt-BR" noProof="0" smtClean="0"/>
          </a:p>
        </p:txBody>
      </p:sp>
      <p:sp>
        <p:nvSpPr>
          <p:cNvPr id="5" name="Espaço Reservado para Anotações 4"/>
          <p:cNvSpPr>
            <a:spLocks noGrp="1"/>
          </p:cNvSpPr>
          <p:nvPr>
            <p:ph type="body" sz="quarter" idx="3"/>
          </p:nvPr>
        </p:nvSpPr>
        <p:spPr>
          <a:xfrm>
            <a:off x="678498" y="4705350"/>
            <a:ext cx="5427980" cy="4457700"/>
          </a:xfrm>
          <a:prstGeom prst="rect">
            <a:avLst/>
          </a:prstGeom>
        </p:spPr>
        <p:txBody>
          <a:bodyPr vert="horz" lIns="91248" tIns="45624" rIns="91248" bIns="45624"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08981"/>
            <a:ext cx="2940156" cy="495300"/>
          </a:xfrm>
          <a:prstGeom prst="rect">
            <a:avLst/>
          </a:prstGeom>
        </p:spPr>
        <p:txBody>
          <a:bodyPr vert="horz" lIns="91248" tIns="45624" rIns="91248" bIns="45624"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43250" y="9408981"/>
            <a:ext cx="2940156" cy="495300"/>
          </a:xfrm>
          <a:prstGeom prst="rect">
            <a:avLst/>
          </a:prstGeom>
        </p:spPr>
        <p:txBody>
          <a:bodyPr vert="horz" lIns="91248" tIns="45624" rIns="91248" bIns="45624" rtlCol="0" anchor="b"/>
          <a:lstStyle>
            <a:lvl1pPr algn="r" fontAlgn="auto">
              <a:spcBef>
                <a:spcPts val="0"/>
              </a:spcBef>
              <a:spcAft>
                <a:spcPts val="0"/>
              </a:spcAft>
              <a:defRPr sz="1200">
                <a:latin typeface="+mn-lt"/>
              </a:defRPr>
            </a:lvl1pPr>
          </a:lstStyle>
          <a:p>
            <a:pPr>
              <a:defRPr/>
            </a:pPr>
            <a:fld id="{106003AE-8747-4E56-87F1-9A7C431B7FA3}" type="slidenum">
              <a:rPr lang="pt-BR"/>
              <a:pPr>
                <a:defRPr/>
              </a:pPr>
              <a:t>‹Nº›</a:t>
            </a:fld>
            <a:endParaRPr lang="pt-BR"/>
          </a:p>
        </p:txBody>
      </p:sp>
    </p:spTree>
    <p:extLst>
      <p:ext uri="{BB962C8B-B14F-4D97-AF65-F5344CB8AC3E}">
        <p14:creationId xmlns:p14="http://schemas.microsoft.com/office/powerpoint/2010/main" val="10263657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B4A4309-AED7-479C-9F24-A17DCF0AA438}" type="datetimeFigureOut">
              <a:rPr lang="pt-BR"/>
              <a:pPr>
                <a:defRPr/>
              </a:pPr>
              <a:t>06/07/2015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1FBC2A-A70A-4E95-99E8-FDDD1F62071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15CB4DD4-5B8A-4366-B598-007886D053F7}" type="datetimeFigureOut">
              <a:rPr lang="pt-BR"/>
              <a:pPr>
                <a:defRPr/>
              </a:pPr>
              <a:t>06/07/2015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09BABFB-CE0A-4206-A728-494ABC9C3DC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57321"/>
          </a:xfrm>
          <a:solidFill>
            <a:srgbClr val="0000FF"/>
          </a:solidFill>
        </p:spPr>
        <p:txBody>
          <a:bodyPr/>
          <a:lstStyle>
            <a:lvl1pPr>
              <a:defRPr sz="3600" b="1">
                <a:solidFill>
                  <a:schemeClr val="bg1"/>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57200" y="1147065"/>
            <a:ext cx="8229600" cy="5018239"/>
          </a:xfrm>
        </p:spPr>
        <p:txBody>
          <a:bodyPr/>
          <a:lstStyle>
            <a:lvl1pPr>
              <a:defRPr sz="2800"/>
            </a:lvl1pPr>
            <a:lvl2pPr>
              <a:defRPr sz="2400"/>
            </a:lvl2pPr>
            <a:lvl3pPr>
              <a:defRPr sz="2000"/>
            </a:lvl3pPr>
            <a:lvl4pPr>
              <a:defRPr sz="1800"/>
            </a:lvl4pPr>
            <a:lvl5pPr>
              <a:defRPr sz="18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Rectangle 2"/>
          <p:cNvSpPr>
            <a:spLocks noChangeArrowheads="1"/>
          </p:cNvSpPr>
          <p:nvPr userDrawn="1"/>
        </p:nvSpPr>
        <p:spPr bwMode="auto">
          <a:xfrm>
            <a:off x="457200" y="5675597"/>
            <a:ext cx="6072781" cy="27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8" name="Rectangle 7"/>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8"/>
          <p:cNvSpPr>
            <a:spLocks noChangeArrowheads="1"/>
          </p:cNvSpPr>
          <p:nvPr userDrawn="1"/>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9"/>
          <p:cNvSpPr>
            <a:spLocks noChangeArrowheads="1"/>
          </p:cNvSpPr>
          <p:nvPr userDrawn="1"/>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a:spLocks noChangeArrowheads="1"/>
          </p:cNvSpPr>
          <p:nvPr userDrawn="1"/>
        </p:nvSpPr>
        <p:spPr bwMode="auto">
          <a:xfrm>
            <a:off x="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210E481-FA61-48AF-9544-BC86B87D1D44}" type="datetimeFigureOut">
              <a:rPr lang="pt-BR"/>
              <a:pPr>
                <a:defRPr/>
              </a:pPr>
              <a:t>06/07/2015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9C8DE9F-7D72-4D77-A89C-F824E5D859E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FCACBED6-4560-4A64-8BA5-61DDAB42A5BB}" type="datetimeFigureOut">
              <a:rPr lang="pt-BR"/>
              <a:pPr>
                <a:defRPr/>
              </a:pPr>
              <a:t>06/07/2015</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8D9DE3-619C-4096-A0D6-C59618D9F0EB}"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D72844F5-2A0F-4C9A-82C8-A45FCA021B86}" type="datetimeFigureOut">
              <a:rPr lang="pt-BR"/>
              <a:pPr>
                <a:defRPr/>
              </a:pPr>
              <a:t>06/07/2015</a:t>
            </a:fld>
            <a:endParaRPr 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8C2AAF-C415-481A-B8E6-08AFFC6883D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1D7366AA-D837-4919-BF0F-26E66C45DF3C}" type="datetimeFigureOut">
              <a:rPr lang="pt-BR"/>
              <a:pPr>
                <a:defRPr/>
              </a:pPr>
              <a:t>06/07/2015</a:t>
            </a:fld>
            <a:endParaRPr lang="pt-BR"/>
          </a:p>
        </p:txBody>
      </p:sp>
      <p:sp>
        <p:nvSpPr>
          <p:cNvPr id="3"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89072D-678E-4656-AD6C-418F12B031DC}"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B4CE4C4F-973E-4671-84CC-F639012FD41C}" type="datetimeFigureOut">
              <a:rPr lang="pt-BR"/>
              <a:pPr>
                <a:defRPr/>
              </a:pPr>
              <a:t>06/07/2015</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6159B89-9653-41CF-8BAE-E83629466C63}"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174F48A7-A63C-4661-8184-B8B32BDBA852}" type="datetimeFigureOut">
              <a:rPr lang="pt-BR"/>
              <a:pPr>
                <a:defRPr/>
              </a:pPr>
              <a:t>06/07/2015</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7E5C400-F7D7-45D0-8001-67F49918F6A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pic>
        <p:nvPicPr>
          <p:cNvPr id="7" name="Imagem 1" descr="Nova logo Olacef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01719" y="6257050"/>
            <a:ext cx="973936" cy="5746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45"/>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408" b="5142"/>
          <a:stretch>
            <a:fillRect/>
          </a:stretch>
        </p:blipFill>
        <p:spPr bwMode="auto">
          <a:xfrm>
            <a:off x="5148064" y="6282280"/>
            <a:ext cx="857250" cy="50641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48"/>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763701" y="6257049"/>
            <a:ext cx="1096316" cy="5746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plataformaarquitectura.cl/cl/tag/mader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victorhm@tcu.gov.br" TargetMode="External"/><Relationship Id="rId2" Type="http://schemas.openxmlformats.org/officeDocument/2006/relationships/hyperlink" Target="mailto:gustavogf@tcu.gov.b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116632" y="188640"/>
            <a:ext cx="10585176" cy="6768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Espaço Reservado para Conteú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88639"/>
            <a:ext cx="4824536" cy="6240955"/>
          </a:xfrm>
        </p:spPr>
      </p:pic>
    </p:spTree>
    <p:extLst>
      <p:ext uri="{BB962C8B-B14F-4D97-AF65-F5344CB8AC3E}">
        <p14:creationId xmlns:p14="http://schemas.microsoft.com/office/powerpoint/2010/main" val="397070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CHILE</a:t>
            </a:r>
            <a:endParaRPr lang="es-ES" dirty="0"/>
          </a:p>
        </p:txBody>
      </p:sp>
      <p:pic>
        <p:nvPicPr>
          <p:cNvPr id="4098" name="Picture 2" descr="http://foradecasa.com.br/wp-content/uploads/chile-bandeir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5915" y="1686117"/>
            <a:ext cx="5252169" cy="39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9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COLOMBIA</a:t>
            </a:r>
            <a:endParaRPr lang="es-ES" dirty="0"/>
          </a:p>
        </p:txBody>
      </p:sp>
      <p:pic>
        <p:nvPicPr>
          <p:cNvPr id="9220" name="Picture 4" descr="http://www.colombia.co/wp-content/uploads/2013/08/banderacolombia_d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5675" y="2060848"/>
            <a:ext cx="593264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4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COSTA RICA</a:t>
            </a:r>
            <a:endParaRPr lang="es-ES" dirty="0"/>
          </a:p>
        </p:txBody>
      </p:sp>
      <p:pic>
        <p:nvPicPr>
          <p:cNvPr id="8202" name="Picture 10" descr="http://www.americaeconomica.com/imagenes/portada/bandera-costa-rica-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16832"/>
            <a:ext cx="64807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3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HONDURAS</a:t>
            </a:r>
            <a:endParaRPr lang="es-ES" dirty="0"/>
          </a:p>
        </p:txBody>
      </p:sp>
      <p:pic>
        <p:nvPicPr>
          <p:cNvPr id="12292" name="Picture 4" descr="http://suite101.intl.s3.amazonaws.com/article_images/72243_net_294813818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84784"/>
            <a:ext cx="5760639"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MÉXICO</a:t>
            </a:r>
            <a:endParaRPr lang="es-ES" dirty="0"/>
          </a:p>
        </p:txBody>
      </p:sp>
      <p:pic>
        <p:nvPicPr>
          <p:cNvPr id="10242" name="Picture 2" descr="http://www.fahrenheitmagazine.com/wp-content/uploads/2014/07/bandera_de_mexico_result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0702" y="1628800"/>
            <a:ext cx="6362595" cy="383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6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PARAGUAY</a:t>
            </a:r>
            <a:endParaRPr lang="es-ES" dirty="0"/>
          </a:p>
        </p:txBody>
      </p:sp>
      <p:pic>
        <p:nvPicPr>
          <p:cNvPr id="11266" name="Picture 2" descr="http://hoy.contents.s3.amazonaws.com/images/uploads/29003/1004934_166960303491345_1226417072_n__xxxl.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3402" y="1556792"/>
            <a:ext cx="6097196" cy="405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77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REPUBLICA DOMINICANA</a:t>
            </a:r>
            <a:endParaRPr lang="es-ES" dirty="0"/>
          </a:p>
        </p:txBody>
      </p:sp>
      <p:pic>
        <p:nvPicPr>
          <p:cNvPr id="13314" name="Picture 2" descr="http://eldia.com.do/wp-content/uploads/2015/02/bandera-dominican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23219"/>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63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Refrigerio</a:t>
            </a:r>
            <a:endParaRPr lang="es-ES" dirty="0"/>
          </a:p>
        </p:txBody>
      </p:sp>
    </p:spTree>
    <p:extLst>
      <p:ext uri="{BB962C8B-B14F-4D97-AF65-F5344CB8AC3E}">
        <p14:creationId xmlns:p14="http://schemas.microsoft.com/office/powerpoint/2010/main" val="757739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Grupo de Trabajo de Auditoría de Obras Públicas</a:t>
            </a:r>
            <a:endParaRPr lang="es-ES" dirty="0"/>
          </a:p>
        </p:txBody>
      </p:sp>
      <p:sp>
        <p:nvSpPr>
          <p:cNvPr id="5" name="Subtítulo 4"/>
          <p:cNvSpPr>
            <a:spLocks noGrp="1"/>
          </p:cNvSpPr>
          <p:nvPr>
            <p:ph type="subTitle" idx="1"/>
          </p:nvPr>
        </p:nvSpPr>
        <p:spPr/>
        <p:txBody>
          <a:bodyPr/>
          <a:lstStyle/>
          <a:p>
            <a:r>
              <a:rPr lang="es-ES" dirty="0" smtClean="0"/>
              <a:t>Victor Hugo Moreira Ribeiro</a:t>
            </a:r>
          </a:p>
          <a:p>
            <a:r>
              <a:rPr lang="es-ES" dirty="0" smtClean="0"/>
              <a:t>TCU-Brasil</a:t>
            </a:r>
            <a:endParaRPr lang="es-ES" dirty="0"/>
          </a:p>
        </p:txBody>
      </p:sp>
    </p:spTree>
    <p:extLst>
      <p:ext uri="{BB962C8B-B14F-4D97-AF65-F5344CB8AC3E}">
        <p14:creationId xmlns:p14="http://schemas.microsoft.com/office/powerpoint/2010/main" val="75773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del GTOP</a:t>
            </a:r>
            <a:endParaRPr lang="es-ES"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12579357"/>
              </p:ext>
            </p:extLst>
          </p:nvPr>
        </p:nvGraphicFramePr>
        <p:xfrm>
          <a:off x="467544" y="1268760"/>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7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Objetivos del Taller</a:t>
            </a:r>
            <a:endParaRPr lang="es-ES" dirty="0"/>
          </a:p>
        </p:txBody>
      </p:sp>
      <p:sp>
        <p:nvSpPr>
          <p:cNvPr id="5" name="Subtítulo 4"/>
          <p:cNvSpPr>
            <a:spLocks noGrp="1"/>
          </p:cNvSpPr>
          <p:nvPr>
            <p:ph type="subTitle" idx="1"/>
          </p:nvPr>
        </p:nvSpPr>
        <p:spPr/>
        <p:txBody>
          <a:bodyPr/>
          <a:lstStyle/>
          <a:p>
            <a:r>
              <a:rPr lang="es-ES" dirty="0" smtClean="0"/>
              <a:t>Gustavo Olkowski</a:t>
            </a:r>
          </a:p>
          <a:p>
            <a:r>
              <a:rPr lang="es-ES" dirty="0" smtClean="0"/>
              <a:t>TCU-Brasil</a:t>
            </a:r>
            <a:endParaRPr lang="es-ES" dirty="0"/>
          </a:p>
        </p:txBody>
      </p:sp>
    </p:spTree>
    <p:extLst>
      <p:ext uri="{BB962C8B-B14F-4D97-AF65-F5344CB8AC3E}">
        <p14:creationId xmlns:p14="http://schemas.microsoft.com/office/powerpoint/2010/main" val="100494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del GTOP</a:t>
            </a:r>
            <a:endParaRPr lang="es-ES"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12579357"/>
              </p:ext>
            </p:extLst>
          </p:nvPr>
        </p:nvGraphicFramePr>
        <p:xfrm>
          <a:off x="467544" y="1268760"/>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73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Próximos Pasos del GTOP</a:t>
            </a:r>
            <a:endParaRPr lang="es-ES"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12579357"/>
              </p:ext>
            </p:extLst>
          </p:nvPr>
        </p:nvGraphicFramePr>
        <p:xfrm>
          <a:off x="467544" y="1268760"/>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7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Auditorías Coordinadas</a:t>
            </a:r>
            <a:endParaRPr lang="es-ES" dirty="0"/>
          </a:p>
        </p:txBody>
      </p:sp>
      <p:sp>
        <p:nvSpPr>
          <p:cNvPr id="5" name="Subtítulo 4"/>
          <p:cNvSpPr>
            <a:spLocks noGrp="1"/>
          </p:cNvSpPr>
          <p:nvPr>
            <p:ph type="subTitle" idx="1"/>
          </p:nvPr>
        </p:nvSpPr>
        <p:spPr/>
        <p:txBody>
          <a:bodyPr/>
          <a:lstStyle/>
          <a:p>
            <a:r>
              <a:rPr lang="es-ES" dirty="0" smtClean="0"/>
              <a:t>José Roberto Valentin</a:t>
            </a:r>
          </a:p>
          <a:p>
            <a:r>
              <a:rPr lang="es-ES" dirty="0" smtClean="0"/>
              <a:t>TCU-Brasil</a:t>
            </a:r>
            <a:endParaRPr lang="es-ES" dirty="0"/>
          </a:p>
        </p:txBody>
      </p:sp>
    </p:spTree>
    <p:extLst>
      <p:ext uri="{BB962C8B-B14F-4D97-AF65-F5344CB8AC3E}">
        <p14:creationId xmlns:p14="http://schemas.microsoft.com/office/powerpoint/2010/main" val="1653516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Auditorías Coordinadas</a:t>
            </a:r>
            <a:endParaRPr lang="es-ES" dirty="0"/>
          </a:p>
        </p:txBody>
      </p:sp>
      <p:sp>
        <p:nvSpPr>
          <p:cNvPr id="3" name="Espaço Reservado para Conteúdo 2"/>
          <p:cNvSpPr>
            <a:spLocks noGrp="1"/>
          </p:cNvSpPr>
          <p:nvPr>
            <p:ph idx="1"/>
          </p:nvPr>
        </p:nvSpPr>
        <p:spPr/>
        <p:txBody>
          <a:bodyPr/>
          <a:lstStyle/>
          <a:p>
            <a:pPr marL="0" lvl="1" indent="0">
              <a:spcBef>
                <a:spcPts val="0"/>
              </a:spcBef>
              <a:buClr>
                <a:srgbClr val="929292"/>
              </a:buClr>
              <a:buSzPct val="60000"/>
              <a:buFont typeface="Zapf Dingbats" charset="0"/>
              <a:buChar char="❖"/>
            </a:pPr>
            <a:endParaRPr lang="es-ES" dirty="0" smtClean="0">
              <a:latin typeface="+mj-lt"/>
              <a:cs typeface="Arial" pitchFamily="34" charset="0"/>
              <a:sym typeface="Arial" pitchFamily="34" charset="0"/>
            </a:endParaRPr>
          </a:p>
          <a:p>
            <a:pPr marL="0" lvl="1" indent="0">
              <a:spcBef>
                <a:spcPts val="0"/>
              </a:spcBef>
              <a:buClr>
                <a:srgbClr val="929292"/>
              </a:buClr>
              <a:buSzPct val="60000"/>
              <a:buFont typeface="Zapf Dingbats" charset="0"/>
              <a:buChar char="❖"/>
            </a:pPr>
            <a:r>
              <a:rPr lang="es-ES" dirty="0" smtClean="0">
                <a:latin typeface="+mj-lt"/>
                <a:cs typeface="Arial" pitchFamily="34" charset="0"/>
                <a:sym typeface="Arial" pitchFamily="34" charset="0"/>
              </a:rPr>
              <a:t>Tipo </a:t>
            </a:r>
            <a:r>
              <a:rPr lang="es-ES" dirty="0">
                <a:latin typeface="+mj-lt"/>
                <a:cs typeface="Arial" pitchFamily="34" charset="0"/>
                <a:sym typeface="Arial" pitchFamily="34" charset="0"/>
              </a:rPr>
              <a:t>de auditoría en cooperación bajo un enfoque integrado de definición de objetivo y </a:t>
            </a:r>
            <a:r>
              <a:rPr lang="es-ES" dirty="0" err="1">
                <a:latin typeface="+mj-lt"/>
                <a:cs typeface="Arial" pitchFamily="34" charset="0"/>
                <a:sym typeface="Arial" pitchFamily="34" charset="0"/>
              </a:rPr>
              <a:t>escopo</a:t>
            </a:r>
            <a:r>
              <a:rPr lang="es-ES" dirty="0">
                <a:latin typeface="+mj-lt"/>
                <a:cs typeface="Arial" pitchFamily="34" charset="0"/>
                <a:sym typeface="Arial" pitchFamily="34" charset="0"/>
              </a:rPr>
              <a:t>, así como de planificación. Cada EFS ejecuta de manera independiente los trabajos de campo. Al final, se elabora un informe consolidado internacional (INTOSAI).</a:t>
            </a:r>
          </a:p>
          <a:p>
            <a:pPr marL="0" lvl="1" indent="0">
              <a:spcBef>
                <a:spcPts val="0"/>
              </a:spcBef>
              <a:buClr>
                <a:srgbClr val="929292"/>
              </a:buClr>
              <a:buSzPct val="60000"/>
              <a:buFont typeface="Zapf Dingbats" charset="0"/>
              <a:buChar char="❖"/>
            </a:pPr>
            <a:endParaRPr lang="es-ES" dirty="0">
              <a:latin typeface="+mj-lt"/>
              <a:cs typeface="Arial" pitchFamily="34" charset="0"/>
              <a:sym typeface="Arial" pitchFamily="34" charset="0"/>
            </a:endParaRPr>
          </a:p>
          <a:p>
            <a:pPr marL="0" lvl="1" indent="0">
              <a:spcBef>
                <a:spcPts val="0"/>
              </a:spcBef>
              <a:buClr>
                <a:srgbClr val="929292"/>
              </a:buClr>
              <a:buSzPct val="60000"/>
              <a:buFont typeface="Zapf Dingbats" charset="0"/>
              <a:buChar char="❖"/>
            </a:pPr>
            <a:endParaRPr lang="es-ES" dirty="0" smtClean="0">
              <a:latin typeface="+mj-lt"/>
              <a:cs typeface="Arial" pitchFamily="34" charset="0"/>
              <a:sym typeface="Arial" pitchFamily="34" charset="0"/>
            </a:endParaRPr>
          </a:p>
          <a:p>
            <a:pPr marL="0" lvl="1" indent="0">
              <a:spcBef>
                <a:spcPts val="0"/>
              </a:spcBef>
              <a:buClr>
                <a:srgbClr val="929292"/>
              </a:buClr>
              <a:buSzPct val="60000"/>
              <a:buFont typeface="Zapf Dingbats" charset="0"/>
              <a:buChar char="❖"/>
            </a:pPr>
            <a:r>
              <a:rPr lang="es-ES" dirty="0" smtClean="0">
                <a:latin typeface="+mj-lt"/>
                <a:cs typeface="Arial" pitchFamily="34" charset="0"/>
                <a:sym typeface="Arial" pitchFamily="34" charset="0"/>
              </a:rPr>
              <a:t>Aprendizaje </a:t>
            </a:r>
            <a:r>
              <a:rPr lang="es-ES" dirty="0">
                <a:latin typeface="+mj-lt"/>
                <a:cs typeface="Arial" pitchFamily="34" charset="0"/>
                <a:sym typeface="Arial" pitchFamily="34" charset="0"/>
              </a:rPr>
              <a:t>por impacto: cursos teóricos y  experiencia de trabajo (“aprender haciendo”).</a:t>
            </a:r>
          </a:p>
          <a:p>
            <a:endParaRPr lang="es-ES" dirty="0">
              <a:latin typeface="+mj-lt"/>
            </a:endParaRPr>
          </a:p>
        </p:txBody>
      </p:sp>
    </p:spTree>
    <p:extLst>
      <p:ext uri="{BB962C8B-B14F-4D97-AF65-F5344CB8AC3E}">
        <p14:creationId xmlns:p14="http://schemas.microsoft.com/office/powerpoint/2010/main" val="3471798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Auditorías Coordinadas</a:t>
            </a:r>
          </a:p>
        </p:txBody>
      </p:sp>
      <p:pic>
        <p:nvPicPr>
          <p:cNvPr id="4" name="Picture 4" descr="D:\Usuarios\anacarolinara\Desktop\apresentacao-1.jpg"/>
          <p:cNvPicPr>
            <a:picLocks noGrp="1" noChangeAspect="1" noChangeArrowheads="1"/>
          </p:cNvPicPr>
          <p:nvPr>
            <p:ph idx="1"/>
          </p:nvPr>
        </p:nvPicPr>
        <p:blipFill>
          <a:blip r:embed="rId2" cstate="print"/>
          <a:srcRect/>
          <a:stretch>
            <a:fillRect/>
          </a:stretch>
        </p:blipFill>
        <p:spPr bwMode="auto">
          <a:xfrm>
            <a:off x="457200" y="1342231"/>
            <a:ext cx="8229600" cy="4629150"/>
          </a:xfrm>
          <a:prstGeom prst="rect">
            <a:avLst/>
          </a:prstGeom>
          <a:noFill/>
        </p:spPr>
      </p:pic>
    </p:spTree>
    <p:extLst>
      <p:ext uri="{BB962C8B-B14F-4D97-AF65-F5344CB8AC3E}">
        <p14:creationId xmlns:p14="http://schemas.microsoft.com/office/powerpoint/2010/main" val="219034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Auditorías Coordinadas</a:t>
            </a:r>
            <a:endParaRPr lang="es-ES" dirty="0"/>
          </a:p>
        </p:txBody>
      </p:sp>
      <p:pic>
        <p:nvPicPr>
          <p:cNvPr id="4" name="Picture 2" descr="D:\Usuarios\anacarolinara\Desktop\apresentacao-3.jpg"/>
          <p:cNvPicPr>
            <a:picLocks noGrp="1" noChangeAspect="1" noChangeArrowheads="1"/>
          </p:cNvPicPr>
          <p:nvPr>
            <p:ph idx="1"/>
          </p:nvPr>
        </p:nvPicPr>
        <p:blipFill>
          <a:blip r:embed="rId2" cstate="print"/>
          <a:srcRect/>
          <a:stretch>
            <a:fillRect/>
          </a:stretch>
        </p:blipFill>
        <p:spPr bwMode="auto">
          <a:xfrm>
            <a:off x="457200" y="1342231"/>
            <a:ext cx="8229600" cy="4629150"/>
          </a:xfrm>
          <a:prstGeom prst="rect">
            <a:avLst/>
          </a:prstGeom>
          <a:noFill/>
        </p:spPr>
      </p:pic>
    </p:spTree>
    <p:extLst>
      <p:ext uri="{BB962C8B-B14F-4D97-AF65-F5344CB8AC3E}">
        <p14:creationId xmlns:p14="http://schemas.microsoft.com/office/powerpoint/2010/main" val="78960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ularagon.org/files/espa/atlas/america_Surcentro_politic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636" y="260648"/>
            <a:ext cx="5328592" cy="5907591"/>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714524" y="2060848"/>
            <a:ext cx="184125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latin typeface="+mj-lt"/>
              </a:rPr>
              <a:t>Instituciones Multilaterales</a:t>
            </a:r>
            <a:endParaRPr lang="es-ES" dirty="0">
              <a:latin typeface="+mj-lt"/>
            </a:endParaRPr>
          </a:p>
        </p:txBody>
      </p:sp>
      <p:sp>
        <p:nvSpPr>
          <p:cNvPr id="18" name="CaixaDeTexto 17"/>
          <p:cNvSpPr txBox="1"/>
          <p:nvPr/>
        </p:nvSpPr>
        <p:spPr>
          <a:xfrm>
            <a:off x="3666854" y="2045459"/>
            <a:ext cx="1836152" cy="6617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s-ES" sz="1000" dirty="0" smtClean="0">
              <a:latin typeface="+mj-lt"/>
            </a:endParaRPr>
          </a:p>
          <a:p>
            <a:pPr algn="ctr"/>
            <a:r>
              <a:rPr lang="es-ES" dirty="0" smtClean="0">
                <a:latin typeface="+mj-lt"/>
              </a:rPr>
              <a:t>EFS</a:t>
            </a:r>
          </a:p>
          <a:p>
            <a:pPr algn="ctr"/>
            <a:endParaRPr lang="es-ES" sz="900" dirty="0">
              <a:latin typeface="+mj-lt"/>
            </a:endParaRPr>
          </a:p>
        </p:txBody>
      </p:sp>
      <p:sp>
        <p:nvSpPr>
          <p:cNvPr id="19" name="CaixaDeTexto 18"/>
          <p:cNvSpPr txBox="1"/>
          <p:nvPr/>
        </p:nvSpPr>
        <p:spPr>
          <a:xfrm>
            <a:off x="6672089" y="2060848"/>
            <a:ext cx="1841251" cy="6617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es-ES" sz="1000" dirty="0" smtClean="0">
              <a:latin typeface="+mj-lt"/>
            </a:endParaRPr>
          </a:p>
          <a:p>
            <a:pPr algn="ctr"/>
            <a:r>
              <a:rPr lang="es-ES" dirty="0" smtClean="0">
                <a:latin typeface="+mj-lt"/>
              </a:rPr>
              <a:t>Diálogo</a:t>
            </a:r>
          </a:p>
          <a:p>
            <a:pPr algn="ctr"/>
            <a:endParaRPr lang="es-ES" sz="900" dirty="0">
              <a:latin typeface="+mj-lt"/>
            </a:endParaRPr>
          </a:p>
        </p:txBody>
      </p:sp>
      <p:sp>
        <p:nvSpPr>
          <p:cNvPr id="20" name="CaixaDeTexto 19"/>
          <p:cNvSpPr txBox="1"/>
          <p:nvPr/>
        </p:nvSpPr>
        <p:spPr>
          <a:xfrm>
            <a:off x="714525" y="3070701"/>
            <a:ext cx="1841251"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a:latin typeface="+mj-lt"/>
            </a:endParaRPr>
          </a:p>
        </p:txBody>
      </p:sp>
      <p:sp>
        <p:nvSpPr>
          <p:cNvPr id="22" name="CaixaDeTexto 21"/>
          <p:cNvSpPr txBox="1"/>
          <p:nvPr/>
        </p:nvSpPr>
        <p:spPr>
          <a:xfrm>
            <a:off x="755576" y="3104059"/>
            <a:ext cx="1841251" cy="2004395"/>
          </a:xfrm>
          <a:prstGeom prst="rect">
            <a:avLst/>
          </a:prstGeom>
          <a:noFill/>
        </p:spPr>
        <p:txBody>
          <a:bodyPr wrap="square" lIns="34290" tIns="17145" rIns="34290" bIns="17145">
            <a:spAutoFit/>
          </a:bodyPr>
          <a:lstStyle/>
          <a:p>
            <a:pPr marL="285750" indent="-285750" algn="l">
              <a:buFont typeface="Arial" panose="020B0604020202020204" pitchFamily="34" charset="0"/>
              <a:buChar char="•"/>
              <a:defRPr/>
            </a:pPr>
            <a:r>
              <a:rPr lang="es-CL" sz="1600" dirty="0" smtClean="0">
                <a:solidFill>
                  <a:srgbClr val="FFFFFF"/>
                </a:solidFill>
                <a:latin typeface="+mj-lt"/>
              </a:rPr>
              <a:t>Intercambio de experiencias</a:t>
            </a:r>
          </a:p>
          <a:p>
            <a:pPr marL="285750" indent="-285750" algn="l">
              <a:buFont typeface="Arial" panose="020B0604020202020204" pitchFamily="34" charset="0"/>
              <a:buChar char="•"/>
              <a:defRPr/>
            </a:pPr>
            <a:r>
              <a:rPr lang="es-CL" sz="1600" dirty="0" smtClean="0">
                <a:solidFill>
                  <a:srgbClr val="FFFFFF"/>
                </a:solidFill>
                <a:latin typeface="+mj-lt"/>
              </a:rPr>
              <a:t>Coordinación interinstitucional</a:t>
            </a:r>
          </a:p>
          <a:p>
            <a:pPr marL="285750" indent="-285750" algn="l">
              <a:buFont typeface="Arial" panose="020B0604020202020204" pitchFamily="34" charset="0"/>
              <a:buChar char="•"/>
              <a:defRPr/>
            </a:pPr>
            <a:r>
              <a:rPr lang="es-CL" sz="1600" dirty="0" smtClean="0">
                <a:solidFill>
                  <a:srgbClr val="FFFFFF"/>
                </a:solidFill>
                <a:latin typeface="+mj-lt"/>
              </a:rPr>
              <a:t>Estrategias colaborativas: </a:t>
            </a:r>
            <a:r>
              <a:rPr lang="es-CL" sz="1600" dirty="0">
                <a:solidFill>
                  <a:srgbClr val="FFFFFF"/>
                </a:solidFill>
                <a:latin typeface="+mj-lt"/>
              </a:rPr>
              <a:t>apoyo financiero </a:t>
            </a:r>
            <a:r>
              <a:rPr lang="es-CL" sz="1600" dirty="0" smtClean="0">
                <a:solidFill>
                  <a:srgbClr val="FFFFFF"/>
                </a:solidFill>
              </a:rPr>
              <a:t>y </a:t>
            </a:r>
            <a:r>
              <a:rPr lang="es-CL" sz="1600" dirty="0" smtClean="0">
                <a:solidFill>
                  <a:srgbClr val="FFFFFF"/>
                </a:solidFill>
                <a:latin typeface="+mj-lt"/>
              </a:rPr>
              <a:t> expertos</a:t>
            </a:r>
            <a:endParaRPr lang="es-CL" sz="1600" dirty="0">
              <a:solidFill>
                <a:srgbClr val="FFFFFF"/>
              </a:solidFill>
              <a:latin typeface="+mj-lt"/>
            </a:endParaRPr>
          </a:p>
        </p:txBody>
      </p:sp>
      <p:sp>
        <p:nvSpPr>
          <p:cNvPr id="23" name="CaixaDeTexto 22"/>
          <p:cNvSpPr txBox="1"/>
          <p:nvPr/>
        </p:nvSpPr>
        <p:spPr>
          <a:xfrm>
            <a:off x="3666853" y="3064874"/>
            <a:ext cx="1841251"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a:latin typeface="+mj-lt"/>
            </a:endParaRPr>
          </a:p>
        </p:txBody>
      </p:sp>
      <p:sp>
        <p:nvSpPr>
          <p:cNvPr id="24" name="CaixaDeTexto 23"/>
          <p:cNvSpPr txBox="1"/>
          <p:nvPr/>
        </p:nvSpPr>
        <p:spPr>
          <a:xfrm>
            <a:off x="3712554" y="3104059"/>
            <a:ext cx="1790451" cy="1758174"/>
          </a:xfrm>
          <a:prstGeom prst="rect">
            <a:avLst/>
          </a:prstGeom>
          <a:noFill/>
        </p:spPr>
        <p:txBody>
          <a:bodyPr wrap="square" lIns="34290" tIns="17145" rIns="34290" bIns="17145">
            <a:spAutoFit/>
          </a:bodyPr>
          <a:lstStyle/>
          <a:p>
            <a:pPr marL="285750" indent="-285750" algn="l">
              <a:buFont typeface="Arial" panose="020B0604020202020204" pitchFamily="34" charset="0"/>
              <a:buChar char="•"/>
              <a:defRPr/>
            </a:pPr>
            <a:r>
              <a:rPr lang="es-ES" sz="1600" dirty="0">
                <a:solidFill>
                  <a:srgbClr val="FFFFFF"/>
                </a:solidFill>
                <a:latin typeface="+mj-lt"/>
              </a:rPr>
              <a:t>Desarrollo y fortalecimiento institucional</a:t>
            </a:r>
          </a:p>
          <a:p>
            <a:pPr marL="285750" indent="-285750" algn="l">
              <a:buFont typeface="Arial" panose="020B0604020202020204" pitchFamily="34" charset="0"/>
              <a:buChar char="•"/>
              <a:defRPr/>
            </a:pPr>
            <a:r>
              <a:rPr lang="es-ES" sz="1600" dirty="0" smtClean="0">
                <a:solidFill>
                  <a:srgbClr val="FFFFFF"/>
                </a:solidFill>
                <a:latin typeface="+mj-lt"/>
              </a:rPr>
              <a:t>Creación de capacidades</a:t>
            </a:r>
          </a:p>
          <a:p>
            <a:pPr marL="285750" indent="-285750" algn="l">
              <a:buFont typeface="Arial" panose="020B0604020202020204" pitchFamily="34" charset="0"/>
              <a:buChar char="•"/>
              <a:defRPr/>
            </a:pPr>
            <a:r>
              <a:rPr lang="es-ES" sz="1600" dirty="0" smtClean="0">
                <a:solidFill>
                  <a:srgbClr val="FFFFFF"/>
                </a:solidFill>
                <a:latin typeface="+mj-lt"/>
              </a:rPr>
              <a:t>Cooperación técnica</a:t>
            </a:r>
          </a:p>
        </p:txBody>
      </p:sp>
      <p:sp>
        <p:nvSpPr>
          <p:cNvPr id="25" name="AutoShape 5"/>
          <p:cNvSpPr>
            <a:spLocks/>
          </p:cNvSpPr>
          <p:nvPr/>
        </p:nvSpPr>
        <p:spPr bwMode="auto">
          <a:xfrm>
            <a:off x="2813101" y="3608277"/>
            <a:ext cx="543520" cy="995958"/>
          </a:xfrm>
          <a:custGeom>
            <a:avLst/>
            <a:gdLst>
              <a:gd name="T0" fmla="*/ 48627872 w 21600"/>
              <a:gd name="T1" fmla="*/ 163280984 h 21600"/>
              <a:gd name="T2" fmla="*/ 48627872 w 21600"/>
              <a:gd name="T3" fmla="*/ 163280984 h 21600"/>
              <a:gd name="T4" fmla="*/ 48627872 w 21600"/>
              <a:gd name="T5" fmla="*/ 163280984 h 21600"/>
              <a:gd name="T6" fmla="*/ 48627872 w 21600"/>
              <a:gd name="T7" fmla="*/ 1632809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12700">
            <a:noFill/>
            <a:miter lim="0"/>
            <a:headEnd/>
            <a:tailEnd/>
          </a:ln>
        </p:spPr>
        <p:txBody>
          <a:bodyPr lIns="19050" tIns="19050" rIns="19050" bIns="19050" anchor="ctr"/>
          <a:lstStyle/>
          <a:p>
            <a:pPr algn="l">
              <a:lnSpc>
                <a:spcPct val="90000"/>
              </a:lnSpc>
              <a:spcBef>
                <a:spcPts val="863"/>
              </a:spcBef>
            </a:pPr>
            <a:r>
              <a:rPr lang="pt-BR" sz="6800" b="1" dirty="0">
                <a:solidFill>
                  <a:srgbClr val="0070C0"/>
                </a:solidFill>
                <a:latin typeface="Arial" pitchFamily="34" charset="0"/>
                <a:cs typeface="Arial" pitchFamily="34" charset="0"/>
                <a:sym typeface="Arial" pitchFamily="34" charset="0"/>
              </a:rPr>
              <a:t>+</a:t>
            </a:r>
            <a:endParaRPr lang="pt-BR" dirty="0">
              <a:solidFill>
                <a:srgbClr val="0070C0"/>
              </a:solidFill>
            </a:endParaRPr>
          </a:p>
        </p:txBody>
      </p:sp>
      <p:sp>
        <p:nvSpPr>
          <p:cNvPr id="26" name="AutoShape 6"/>
          <p:cNvSpPr>
            <a:spLocks/>
          </p:cNvSpPr>
          <p:nvPr/>
        </p:nvSpPr>
        <p:spPr bwMode="auto">
          <a:xfrm>
            <a:off x="5818336" y="3608277"/>
            <a:ext cx="543521" cy="995958"/>
          </a:xfrm>
          <a:custGeom>
            <a:avLst/>
            <a:gdLst>
              <a:gd name="T0" fmla="*/ 48627906 w 21600"/>
              <a:gd name="T1" fmla="*/ 163280984 h 21600"/>
              <a:gd name="T2" fmla="*/ 48627906 w 21600"/>
              <a:gd name="T3" fmla="*/ 163280984 h 21600"/>
              <a:gd name="T4" fmla="*/ 48627906 w 21600"/>
              <a:gd name="T5" fmla="*/ 163280984 h 21600"/>
              <a:gd name="T6" fmla="*/ 48627906 w 21600"/>
              <a:gd name="T7" fmla="*/ 1632809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12700">
            <a:noFill/>
            <a:miter lim="0"/>
            <a:headEnd/>
            <a:tailEnd/>
          </a:ln>
        </p:spPr>
        <p:txBody>
          <a:bodyPr lIns="19050" tIns="19050" rIns="19050" bIns="19050" anchor="ctr"/>
          <a:lstStyle/>
          <a:p>
            <a:pPr algn="l">
              <a:lnSpc>
                <a:spcPct val="90000"/>
              </a:lnSpc>
              <a:spcBef>
                <a:spcPts val="863"/>
              </a:spcBef>
            </a:pPr>
            <a:r>
              <a:rPr lang="pt-BR" sz="6800" b="1" dirty="0">
                <a:solidFill>
                  <a:srgbClr val="0070C0"/>
                </a:solidFill>
                <a:latin typeface="Arial" pitchFamily="34" charset="0"/>
                <a:cs typeface="Arial" pitchFamily="34" charset="0"/>
                <a:sym typeface="Arial" pitchFamily="34" charset="0"/>
              </a:rPr>
              <a:t>=</a:t>
            </a:r>
            <a:endParaRPr lang="pt-BR" dirty="0">
              <a:solidFill>
                <a:srgbClr val="0070C0"/>
              </a:solidFill>
            </a:endParaRPr>
          </a:p>
        </p:txBody>
      </p:sp>
      <p:sp>
        <p:nvSpPr>
          <p:cNvPr id="27" name="CaixaDeTexto 26"/>
          <p:cNvSpPr txBox="1"/>
          <p:nvPr/>
        </p:nvSpPr>
        <p:spPr>
          <a:xfrm>
            <a:off x="6672089" y="3064874"/>
            <a:ext cx="1841251"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smtClean="0">
              <a:latin typeface="+mj-lt"/>
            </a:endParaRPr>
          </a:p>
          <a:p>
            <a:pPr algn="ctr"/>
            <a:endParaRPr lang="es-ES" sz="1600" dirty="0">
              <a:latin typeface="+mj-lt"/>
            </a:endParaRPr>
          </a:p>
          <a:p>
            <a:pPr algn="ctr"/>
            <a:endParaRPr lang="es-ES" sz="1600" dirty="0">
              <a:latin typeface="+mj-lt"/>
            </a:endParaRPr>
          </a:p>
        </p:txBody>
      </p:sp>
      <p:sp>
        <p:nvSpPr>
          <p:cNvPr id="28" name="CaixaDeTexto 10"/>
          <p:cNvSpPr txBox="1">
            <a:spLocks noChangeArrowheads="1"/>
          </p:cNvSpPr>
          <p:nvPr/>
        </p:nvSpPr>
        <p:spPr bwMode="auto">
          <a:xfrm>
            <a:off x="6672089" y="3123117"/>
            <a:ext cx="1841251" cy="2004395"/>
          </a:xfrm>
          <a:prstGeom prst="rect">
            <a:avLst/>
          </a:prstGeom>
          <a:noFill/>
          <a:ln w="9525">
            <a:noFill/>
            <a:miter lim="800000"/>
            <a:headEnd/>
            <a:tailEnd/>
          </a:ln>
        </p:spPr>
        <p:txBody>
          <a:bodyPr wrap="square" lIns="34290" tIns="17145" rIns="34290" bIns="17145">
            <a:spAutoFit/>
          </a:bodyPr>
          <a:lstStyle/>
          <a:p>
            <a:pPr marL="285750" indent="-285750" algn="l">
              <a:buFont typeface="Arial" panose="020B0604020202020204" pitchFamily="34" charset="0"/>
              <a:buChar char="•"/>
            </a:pPr>
            <a:r>
              <a:rPr lang="es-CL" sz="1600" b="1" dirty="0" smtClean="0">
                <a:solidFill>
                  <a:srgbClr val="FFFFFF"/>
                </a:solidFill>
                <a:latin typeface="+mj-lt"/>
              </a:rPr>
              <a:t>Suma de esfuerzos y recursos</a:t>
            </a:r>
          </a:p>
          <a:p>
            <a:pPr marL="285750" indent="-285750" algn="l">
              <a:buFont typeface="Arial" panose="020B0604020202020204" pitchFamily="34" charset="0"/>
              <a:buChar char="•"/>
            </a:pPr>
            <a:r>
              <a:rPr lang="es-CL" sz="1600" b="1" dirty="0" smtClean="0">
                <a:solidFill>
                  <a:srgbClr val="FFFFFF"/>
                </a:solidFill>
                <a:latin typeface="+mj-lt"/>
              </a:rPr>
              <a:t>Producción de conocimiento: informes </a:t>
            </a:r>
            <a:r>
              <a:rPr lang="es-CL" sz="1600" b="1" dirty="0">
                <a:solidFill>
                  <a:srgbClr val="FFFFFF"/>
                </a:solidFill>
                <a:latin typeface="+mj-lt"/>
              </a:rPr>
              <a:t>sobre temas de interés regional y global</a:t>
            </a:r>
          </a:p>
        </p:txBody>
      </p:sp>
      <p:sp>
        <p:nvSpPr>
          <p:cNvPr id="1027" name="CaixaDeTexto 1026"/>
          <p:cNvSpPr txBox="1"/>
          <p:nvPr/>
        </p:nvSpPr>
        <p:spPr>
          <a:xfrm>
            <a:off x="-1" y="260648"/>
            <a:ext cx="3666853" cy="830997"/>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800" b="1" dirty="0" smtClean="0">
                <a:solidFill>
                  <a:schemeClr val="bg1"/>
                </a:solidFill>
                <a:latin typeface="+mj-lt"/>
              </a:rPr>
              <a:t>Auditorías Coordinadas</a:t>
            </a:r>
          </a:p>
          <a:p>
            <a:r>
              <a:rPr lang="es-ES" sz="2000" dirty="0" smtClean="0">
                <a:solidFill>
                  <a:schemeClr val="bg1"/>
                </a:solidFill>
                <a:latin typeface="+mj-lt"/>
              </a:rPr>
              <a:t>Cooperación y diálogo</a:t>
            </a:r>
            <a:endParaRPr lang="es-ES" sz="2000" dirty="0">
              <a:solidFill>
                <a:schemeClr val="bg1"/>
              </a:solidFill>
              <a:latin typeface="+mj-lt"/>
            </a:endParaRPr>
          </a:p>
        </p:txBody>
      </p:sp>
    </p:spTree>
    <p:extLst>
      <p:ext uri="{BB962C8B-B14F-4D97-AF65-F5344CB8AC3E}">
        <p14:creationId xmlns:p14="http://schemas.microsoft.com/office/powerpoint/2010/main" val="4043997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Objetivos de la auditoría coordinada sobre obras de viviendas</a:t>
            </a:r>
            <a:endParaRPr lang="es-ES" dirty="0"/>
          </a:p>
        </p:txBody>
      </p:sp>
      <p:sp>
        <p:nvSpPr>
          <p:cNvPr id="5" name="Subtítulo 4"/>
          <p:cNvSpPr>
            <a:spLocks noGrp="1"/>
          </p:cNvSpPr>
          <p:nvPr>
            <p:ph type="subTitle" idx="1"/>
          </p:nvPr>
        </p:nvSpPr>
        <p:spPr/>
        <p:txBody>
          <a:bodyPr/>
          <a:lstStyle/>
          <a:p>
            <a:r>
              <a:rPr lang="es-ES" dirty="0" smtClean="0"/>
              <a:t>TCU Brasil</a:t>
            </a:r>
            <a:endParaRPr lang="es-ES" dirty="0"/>
          </a:p>
        </p:txBody>
      </p:sp>
    </p:spTree>
    <p:extLst>
      <p:ext uri="{BB962C8B-B14F-4D97-AF65-F5344CB8AC3E}">
        <p14:creationId xmlns:p14="http://schemas.microsoft.com/office/powerpoint/2010/main" val="3583611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de la auditoria</a:t>
            </a:r>
            <a:endParaRPr lang="es-ES" dirty="0"/>
          </a:p>
        </p:txBody>
      </p:sp>
      <p:sp>
        <p:nvSpPr>
          <p:cNvPr id="3" name="Espaço Reservado para Conteúdo 2"/>
          <p:cNvSpPr>
            <a:spLocks noGrp="1"/>
          </p:cNvSpPr>
          <p:nvPr>
            <p:ph idx="1"/>
          </p:nvPr>
        </p:nvSpPr>
        <p:spPr/>
        <p:txBody>
          <a:bodyPr/>
          <a:lstStyle/>
          <a:p>
            <a:pPr algn="just"/>
            <a:r>
              <a:rPr lang="es-ES" sz="2400" u="sng" dirty="0" smtClean="0"/>
              <a:t>Objetivo de la auditoría:</a:t>
            </a:r>
          </a:p>
          <a:p>
            <a:pPr algn="just"/>
            <a:endParaRPr lang="es-ES" sz="2000" dirty="0" smtClean="0"/>
          </a:p>
          <a:p>
            <a:pPr algn="just"/>
            <a:r>
              <a:rPr lang="es-ES" sz="2000" dirty="0" smtClean="0"/>
              <a:t>La </a:t>
            </a:r>
            <a:r>
              <a:rPr lang="es-ES" sz="2000" dirty="0"/>
              <a:t>auditoría coordinada tendrá como objetivo </a:t>
            </a:r>
            <a:r>
              <a:rPr lang="es-ES" sz="2000" b="1" dirty="0"/>
              <a:t>auditar la construcción de viviendas sociales en los países integrantes de la OLACEFS, utilizando como base los criterios especificados en el documento denominado “</a:t>
            </a:r>
            <a:r>
              <a:rPr lang="es-ES" sz="2000" b="1" dirty="0" err="1"/>
              <a:t>Guidelines</a:t>
            </a:r>
            <a:r>
              <a:rPr lang="es-ES" sz="2000" b="1" dirty="0"/>
              <a:t> </a:t>
            </a:r>
            <a:r>
              <a:rPr lang="es-ES" sz="2000" b="1" dirty="0" err="1"/>
              <a:t>on</a:t>
            </a:r>
            <a:r>
              <a:rPr lang="es-ES" sz="2000" b="1" dirty="0"/>
              <a:t> Social </a:t>
            </a:r>
            <a:r>
              <a:rPr lang="es-ES" sz="2000" b="1" dirty="0" err="1"/>
              <a:t>Housing</a:t>
            </a:r>
            <a:r>
              <a:rPr lang="es-ES" sz="2000" b="1" dirty="0"/>
              <a:t>”</a:t>
            </a:r>
            <a:r>
              <a:rPr lang="es-ES" sz="2000" dirty="0"/>
              <a:t> (Guía para Proyectos de Vivienda Social) de la Organización de las Naciones Unidas, ONU, del año 2006.</a:t>
            </a:r>
            <a:endParaRPr lang="pt-BR" sz="2000" dirty="0"/>
          </a:p>
          <a:p>
            <a:pPr algn="just"/>
            <a:r>
              <a:rPr lang="es-ES" sz="2000" dirty="0" smtClean="0"/>
              <a:t>(…)</a:t>
            </a:r>
          </a:p>
          <a:p>
            <a:pPr algn="just"/>
            <a:r>
              <a:rPr lang="es-ES" sz="2000" dirty="0"/>
              <a:t>Asimismo, se espera que la auditoría coordinada se constituya como un producto que </a:t>
            </a:r>
            <a:r>
              <a:rPr lang="es-ES" sz="2000" b="1" dirty="0"/>
              <a:t>presente un diagnóstico general de los proyectos de viviendas sociales y permita identificar si los diferentes países examinados han tomado en consideración los aspectos y recomendaciones que la ONU ha propuesto</a:t>
            </a:r>
            <a:r>
              <a:rPr lang="es-ES" sz="2000" dirty="0"/>
              <a:t> en el documento denominado “</a:t>
            </a:r>
            <a:r>
              <a:rPr lang="es-ES" sz="2000" dirty="0" err="1"/>
              <a:t>Guidelines</a:t>
            </a:r>
            <a:r>
              <a:rPr lang="es-ES" sz="2000" dirty="0"/>
              <a:t> </a:t>
            </a:r>
            <a:r>
              <a:rPr lang="es-ES" sz="2000" dirty="0" err="1"/>
              <a:t>on</a:t>
            </a:r>
            <a:r>
              <a:rPr lang="es-ES" sz="2000" dirty="0"/>
              <a:t> Social </a:t>
            </a:r>
            <a:r>
              <a:rPr lang="es-ES" sz="2000" dirty="0" err="1"/>
              <a:t>Housing</a:t>
            </a:r>
            <a:r>
              <a:rPr lang="es-ES" sz="2000" dirty="0"/>
              <a:t>” para el desarrollo y construcción de sus viviendas sociales.</a:t>
            </a:r>
            <a:endParaRPr lang="pt-BR" sz="2000" dirty="0" smtClean="0"/>
          </a:p>
          <a:p>
            <a:pPr algn="just"/>
            <a:endParaRPr lang="es-ES" sz="2000" dirty="0"/>
          </a:p>
        </p:txBody>
      </p:sp>
    </p:spTree>
    <p:extLst>
      <p:ext uri="{BB962C8B-B14F-4D97-AF65-F5344CB8AC3E}">
        <p14:creationId xmlns:p14="http://schemas.microsoft.com/office/powerpoint/2010/main" val="2806231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de la auditoría</a:t>
            </a:r>
            <a:endParaRPr lang="es-ES" dirty="0"/>
          </a:p>
        </p:txBody>
      </p:sp>
      <p:sp>
        <p:nvSpPr>
          <p:cNvPr id="3" name="Espaço Reservado para Conteúdo 2"/>
          <p:cNvSpPr>
            <a:spLocks noGrp="1"/>
          </p:cNvSpPr>
          <p:nvPr>
            <p:ph idx="1"/>
          </p:nvPr>
        </p:nvSpPr>
        <p:spPr/>
        <p:txBody>
          <a:bodyPr/>
          <a:lstStyle/>
          <a:p>
            <a:r>
              <a:rPr lang="es-ES" sz="2400" u="sng" dirty="0"/>
              <a:t>Objetivo de la </a:t>
            </a:r>
            <a:r>
              <a:rPr lang="es-ES" sz="2400" u="sng" dirty="0" smtClean="0"/>
              <a:t>auditoría (continuación):</a:t>
            </a:r>
            <a:endParaRPr lang="es-ES" sz="2400" u="sng" dirty="0"/>
          </a:p>
          <a:p>
            <a:endParaRPr lang="es-ES" sz="2400" dirty="0" smtClean="0"/>
          </a:p>
          <a:p>
            <a:pPr algn="just"/>
            <a:r>
              <a:rPr lang="es-ES" sz="2000" dirty="0" smtClean="0"/>
              <a:t>También </a:t>
            </a:r>
            <a:r>
              <a:rPr lang="es-ES" sz="2000" dirty="0"/>
              <a:t>permitirá efectuar </a:t>
            </a:r>
            <a:r>
              <a:rPr lang="es-ES" sz="2000" b="1" dirty="0"/>
              <a:t>recomendaciones a las instituciones públicas evaluadas</a:t>
            </a:r>
            <a:r>
              <a:rPr lang="es-ES" sz="2000" dirty="0"/>
              <a:t> respecto de la necesidad de implementar medidas de control interno en función de los riesgos relevantes detectados, </a:t>
            </a:r>
            <a:r>
              <a:rPr lang="es-ES" sz="2000" b="1" dirty="0"/>
              <a:t>a fin de que puedan adecuar los proyectos de construcción de viviendas sociales a los estándares internacionales</a:t>
            </a:r>
            <a:r>
              <a:rPr lang="es-ES" sz="2000" dirty="0"/>
              <a:t>.</a:t>
            </a:r>
          </a:p>
        </p:txBody>
      </p:sp>
      <p:sp>
        <p:nvSpPr>
          <p:cNvPr id="4" name="CaixaDeTexto 3"/>
          <p:cNvSpPr txBox="1"/>
          <p:nvPr/>
        </p:nvSpPr>
        <p:spPr>
          <a:xfrm>
            <a:off x="755576" y="4710770"/>
            <a:ext cx="108012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smtClean="0"/>
              <a:t>Síntesis:</a:t>
            </a:r>
            <a:endParaRPr lang="es-ES" dirty="0"/>
          </a:p>
        </p:txBody>
      </p:sp>
      <p:sp>
        <p:nvSpPr>
          <p:cNvPr id="5" name="CaixaDeTexto 4"/>
          <p:cNvSpPr txBox="1"/>
          <p:nvPr/>
        </p:nvSpPr>
        <p:spPr>
          <a:xfrm>
            <a:off x="2771800" y="3790160"/>
            <a:ext cx="604867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dirty="0" smtClean="0">
                <a:latin typeface="+mj-lt"/>
              </a:rPr>
              <a:t>1) Presentar un diagnóstico general si los países han tomado en consideración los aspectos y recomendaciones que la ONU ha propuesto</a:t>
            </a:r>
            <a:endParaRPr lang="es-ES" dirty="0">
              <a:latin typeface="+mj-lt"/>
            </a:endParaRPr>
          </a:p>
        </p:txBody>
      </p:sp>
      <p:sp>
        <p:nvSpPr>
          <p:cNvPr id="6" name="CaixaDeTexto 5"/>
          <p:cNvSpPr txBox="1"/>
          <p:nvPr/>
        </p:nvSpPr>
        <p:spPr>
          <a:xfrm>
            <a:off x="2782919" y="4977732"/>
            <a:ext cx="604867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dirty="0" smtClean="0">
                <a:latin typeface="+mj-lt"/>
              </a:rPr>
              <a:t>2) Efectuar recomendaciones a las instituciones publicas evaluadas a fin de que puedan adecuarlos a los estándares internacionales</a:t>
            </a:r>
            <a:endParaRPr lang="es-ES" dirty="0">
              <a:latin typeface="+mj-lt"/>
            </a:endParaRPr>
          </a:p>
        </p:txBody>
      </p:sp>
      <p:cxnSp>
        <p:nvCxnSpPr>
          <p:cNvPr id="8" name="Conector de seta reta 7"/>
          <p:cNvCxnSpPr>
            <a:stCxn id="4" idx="3"/>
            <a:endCxn id="5" idx="1"/>
          </p:cNvCxnSpPr>
          <p:nvPr/>
        </p:nvCxnSpPr>
        <p:spPr>
          <a:xfrm flipV="1">
            <a:off x="1835696" y="4251825"/>
            <a:ext cx="936104" cy="643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Conector de seta reta 9"/>
          <p:cNvCxnSpPr>
            <a:stCxn id="4" idx="3"/>
            <a:endCxn id="6" idx="1"/>
          </p:cNvCxnSpPr>
          <p:nvPr/>
        </p:nvCxnSpPr>
        <p:spPr>
          <a:xfrm>
            <a:off x="1835696" y="4895436"/>
            <a:ext cx="947223" cy="5439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4218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a:t>
            </a:r>
            <a:endParaRPr lang="es-ES" dirty="0"/>
          </a:p>
        </p:txBody>
      </p:sp>
      <p:sp>
        <p:nvSpPr>
          <p:cNvPr id="3" name="Espaço Reservado para Conteúdo 2"/>
          <p:cNvSpPr>
            <a:spLocks noGrp="1"/>
          </p:cNvSpPr>
          <p:nvPr>
            <p:ph idx="1"/>
          </p:nvPr>
        </p:nvSpPr>
        <p:spPr/>
        <p:txBody>
          <a:bodyPr/>
          <a:lstStyle/>
          <a:p>
            <a:r>
              <a:rPr lang="es-ES" dirty="0" smtClean="0"/>
              <a:t>Continuar con la capacitación de los equipos para el desarrollo de la auditoría:</a:t>
            </a:r>
          </a:p>
          <a:p>
            <a:endParaRPr lang="es-ES" dirty="0"/>
          </a:p>
          <a:p>
            <a:endParaRPr lang="es-ES" dirty="0" smtClean="0"/>
          </a:p>
          <a:p>
            <a:endParaRPr lang="es-ES" dirty="0"/>
          </a:p>
          <a:p>
            <a:endParaRPr lang="es-ES" dirty="0" smtClean="0"/>
          </a:p>
          <a:p>
            <a:endParaRPr lang="es-ES" dirty="0" smtClean="0"/>
          </a:p>
          <a:p>
            <a:r>
              <a:rPr lang="es-ES" dirty="0" smtClean="0"/>
              <a:t>Desarrollo de la matriz de planificación que va a ser utilizada por todas las EFS</a:t>
            </a:r>
          </a:p>
          <a:p>
            <a:endParaRPr lang="es-ES" dirty="0"/>
          </a:p>
        </p:txBody>
      </p:sp>
      <p:graphicFrame>
        <p:nvGraphicFramePr>
          <p:cNvPr id="4" name="Diagrama 3"/>
          <p:cNvGraphicFramePr/>
          <p:nvPr>
            <p:extLst>
              <p:ext uri="{D42A27DB-BD31-4B8C-83A1-F6EECF244321}">
                <p14:modId xmlns:p14="http://schemas.microsoft.com/office/powerpoint/2010/main" val="292177195"/>
              </p:ext>
            </p:extLst>
          </p:nvPr>
        </p:nvGraphicFramePr>
        <p:xfrm>
          <a:off x="603160" y="2204864"/>
          <a:ext cx="807524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59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Criterio de la auditoría: </a:t>
            </a:r>
            <a:r>
              <a:rPr lang="es-ES" i="1" dirty="0" err="1" smtClean="0"/>
              <a:t>Guidelines</a:t>
            </a:r>
            <a:r>
              <a:rPr lang="es-ES" i="1" dirty="0" smtClean="0"/>
              <a:t> </a:t>
            </a:r>
            <a:r>
              <a:rPr lang="es-ES" i="1" dirty="0" err="1" smtClean="0"/>
              <a:t>on</a:t>
            </a:r>
            <a:r>
              <a:rPr lang="es-ES" i="1" dirty="0" smtClean="0"/>
              <a:t> Social </a:t>
            </a:r>
            <a:r>
              <a:rPr lang="es-ES" i="1" dirty="0" err="1" smtClean="0"/>
              <a:t>Housing</a:t>
            </a:r>
            <a:r>
              <a:rPr lang="es-ES" i="1" dirty="0" smtClean="0"/>
              <a:t> </a:t>
            </a:r>
            <a:r>
              <a:rPr lang="es-ES" dirty="0" smtClean="0"/>
              <a:t>(</a:t>
            </a:r>
            <a:r>
              <a:rPr lang="es-ES" dirty="0" err="1" smtClean="0"/>
              <a:t>Unece</a:t>
            </a:r>
            <a:r>
              <a:rPr lang="es-ES" dirty="0" smtClean="0"/>
              <a:t>/ONU)</a:t>
            </a:r>
            <a:endParaRPr lang="es-ES" dirty="0"/>
          </a:p>
        </p:txBody>
      </p:sp>
      <p:sp>
        <p:nvSpPr>
          <p:cNvPr id="5" name="Subtítulo 4"/>
          <p:cNvSpPr>
            <a:spLocks noGrp="1"/>
          </p:cNvSpPr>
          <p:nvPr>
            <p:ph type="subTitle" idx="1"/>
          </p:nvPr>
        </p:nvSpPr>
        <p:spPr/>
        <p:txBody>
          <a:bodyPr/>
          <a:lstStyle/>
          <a:p>
            <a:r>
              <a:rPr lang="es-ES" dirty="0" smtClean="0"/>
              <a:t>TCU-Brasil</a:t>
            </a:r>
            <a:endParaRPr lang="es-ES" dirty="0"/>
          </a:p>
        </p:txBody>
      </p:sp>
    </p:spTree>
    <p:extLst>
      <p:ext uri="{BB962C8B-B14F-4D97-AF65-F5344CB8AC3E}">
        <p14:creationId xmlns:p14="http://schemas.microsoft.com/office/powerpoint/2010/main" val="3285951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Derecho a la vivienda adecuada</a:t>
            </a:r>
            <a:endParaRPr lang="es-ES" dirty="0"/>
          </a:p>
        </p:txBody>
      </p:sp>
      <p:sp>
        <p:nvSpPr>
          <p:cNvPr id="3" name="Espaço Reservado para Conteúdo 2"/>
          <p:cNvSpPr>
            <a:spLocks noGrp="1"/>
          </p:cNvSpPr>
          <p:nvPr>
            <p:ph idx="1"/>
          </p:nvPr>
        </p:nvSpPr>
        <p:spPr/>
        <p:txBody>
          <a:bodyPr/>
          <a:lstStyle/>
          <a:p>
            <a:r>
              <a:rPr lang="es-ES" sz="2400" dirty="0"/>
              <a:t>El derecho a la vivienda ha sido reconocido internacionalmente desde la Declaración Universal de Derechos Humanos, de 1948. </a:t>
            </a:r>
          </a:p>
          <a:p>
            <a:pPr lvl="1" algn="just"/>
            <a:r>
              <a:rPr lang="es-ES" sz="2000" dirty="0"/>
              <a:t>Artículo 25: Toda persona tiene derecho a un nivel de vida adecuado que le asegure, así como a su familia, la salud y el bienestar, y en especial la alimentación, la vestimenta, la vivienda, la asistencia médica y los servicios sociales necesarios; (...).</a:t>
            </a:r>
          </a:p>
          <a:p>
            <a:endParaRPr lang="es-ES" sz="2400" dirty="0" smtClean="0"/>
          </a:p>
          <a:p>
            <a:r>
              <a:rPr lang="es-ES" sz="2400" dirty="0" smtClean="0"/>
              <a:t>Debido a diferencias </a:t>
            </a:r>
            <a:r>
              <a:rPr lang="es-ES" sz="2400" dirty="0"/>
              <a:t>significativas entre los miembros de las Naciones </a:t>
            </a:r>
            <a:r>
              <a:rPr lang="es-ES" sz="2400" dirty="0" smtClean="0"/>
              <a:t>Unidas, </a:t>
            </a:r>
            <a:r>
              <a:rPr lang="es-ES" sz="2400" dirty="0"/>
              <a:t>la convención se </a:t>
            </a:r>
            <a:r>
              <a:rPr lang="es-ES" sz="2400" dirty="0" smtClean="0"/>
              <a:t>dividió en </a:t>
            </a:r>
            <a:r>
              <a:rPr lang="es-ES" sz="2400" dirty="0"/>
              <a:t>dos pactos: </a:t>
            </a:r>
            <a:endParaRPr lang="es-ES" sz="2400" dirty="0" smtClean="0"/>
          </a:p>
          <a:p>
            <a:pPr lvl="1"/>
            <a:r>
              <a:rPr lang="es-ES" sz="2000" dirty="0"/>
              <a:t>Pacto Internacional de Derechos Civiles y </a:t>
            </a:r>
            <a:r>
              <a:rPr lang="es-ES" sz="2000" dirty="0" smtClean="0"/>
              <a:t>Políticos</a:t>
            </a:r>
          </a:p>
          <a:p>
            <a:pPr lvl="1"/>
            <a:r>
              <a:rPr lang="es-ES" sz="2000" dirty="0"/>
              <a:t>Pacto Internacional de Derechos Económicos, Sociales y </a:t>
            </a:r>
            <a:r>
              <a:rPr lang="es-ES" sz="2000" dirty="0" smtClean="0"/>
              <a:t>Culturales</a:t>
            </a:r>
          </a:p>
        </p:txBody>
      </p:sp>
    </p:spTree>
    <p:extLst>
      <p:ext uri="{BB962C8B-B14F-4D97-AF65-F5344CB8AC3E}">
        <p14:creationId xmlns:p14="http://schemas.microsoft.com/office/powerpoint/2010/main" val="4173018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Derecho a la vivienda adecuada</a:t>
            </a:r>
            <a:endParaRPr lang="es-ES" dirty="0"/>
          </a:p>
        </p:txBody>
      </p:sp>
      <p:sp>
        <p:nvSpPr>
          <p:cNvPr id="3" name="Espaço Reservado para Conteúdo 2"/>
          <p:cNvSpPr>
            <a:spLocks noGrp="1"/>
          </p:cNvSpPr>
          <p:nvPr>
            <p:ph idx="1"/>
          </p:nvPr>
        </p:nvSpPr>
        <p:spPr/>
        <p:txBody>
          <a:bodyPr/>
          <a:lstStyle/>
          <a:p>
            <a:r>
              <a:rPr lang="es-ES" sz="2400" dirty="0"/>
              <a:t>El Pacto Internacional de Derechos Económicos, Sociales y Culturales comprende un Preámbulo y cinco partes. </a:t>
            </a:r>
            <a:endParaRPr lang="es-ES" sz="2400" dirty="0" smtClean="0"/>
          </a:p>
          <a:p>
            <a:r>
              <a:rPr lang="es-ES" sz="2400" dirty="0" smtClean="0"/>
              <a:t>En </a:t>
            </a:r>
            <a:r>
              <a:rPr lang="es-ES" sz="2400" dirty="0"/>
              <a:t>su párrafo 1 del artículo 11 es enfocado "El derecho a una vivienda </a:t>
            </a:r>
            <a:r>
              <a:rPr lang="es-ES" sz="2400" dirty="0" smtClean="0"/>
              <a:t>adecuada“.</a:t>
            </a:r>
          </a:p>
          <a:p>
            <a:r>
              <a:rPr lang="es-ES" sz="2400" dirty="0" smtClean="0"/>
              <a:t>Aspectos que se deben tener en cuenta:</a:t>
            </a:r>
          </a:p>
          <a:p>
            <a:endParaRPr lang="es-ES" sz="2400" dirty="0"/>
          </a:p>
        </p:txBody>
      </p:sp>
      <p:sp>
        <p:nvSpPr>
          <p:cNvPr id="4" name="CaixaDeTexto 3"/>
          <p:cNvSpPr txBox="1"/>
          <p:nvPr/>
        </p:nvSpPr>
        <p:spPr>
          <a:xfrm>
            <a:off x="2213992" y="3356992"/>
            <a:ext cx="4716016"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lphaLcParenBoth"/>
            </a:pPr>
            <a:r>
              <a:rPr lang="es-ES" sz="2000" dirty="0" smtClean="0">
                <a:latin typeface="+mj-lt"/>
              </a:rPr>
              <a:t>Seguridad </a:t>
            </a:r>
            <a:r>
              <a:rPr lang="es-ES" sz="2000" dirty="0">
                <a:latin typeface="+mj-lt"/>
              </a:rPr>
              <a:t>jurídica de la tenencia</a:t>
            </a:r>
            <a:r>
              <a:rPr lang="es-ES" sz="2000" dirty="0" smtClean="0">
                <a:latin typeface="+mj-lt"/>
              </a:rPr>
              <a:t>;</a:t>
            </a:r>
          </a:p>
          <a:p>
            <a:pPr marL="342900" indent="-342900">
              <a:buAutoNum type="alphaLcParenBoth"/>
            </a:pPr>
            <a:r>
              <a:rPr lang="es-ES" sz="2000" dirty="0" smtClean="0">
                <a:latin typeface="+mj-lt"/>
              </a:rPr>
              <a:t>Disponibilidad </a:t>
            </a:r>
            <a:r>
              <a:rPr lang="es-ES" sz="2000" dirty="0">
                <a:latin typeface="+mj-lt"/>
              </a:rPr>
              <a:t>de servicios, materiales, facilidades e infraestructura; </a:t>
            </a:r>
            <a:endParaRPr lang="es-ES" sz="2000" dirty="0" smtClean="0">
              <a:latin typeface="+mj-lt"/>
            </a:endParaRPr>
          </a:p>
          <a:p>
            <a:pPr marL="342900" indent="-342900">
              <a:buAutoNum type="alphaLcParenBoth"/>
            </a:pPr>
            <a:r>
              <a:rPr lang="es-ES" sz="2000" dirty="0" smtClean="0">
                <a:latin typeface="+mj-lt"/>
              </a:rPr>
              <a:t>Gastos </a:t>
            </a:r>
            <a:r>
              <a:rPr lang="es-ES" sz="2000" dirty="0">
                <a:latin typeface="+mj-lt"/>
              </a:rPr>
              <a:t>soportables; </a:t>
            </a:r>
            <a:endParaRPr lang="es-ES" sz="2000" dirty="0" smtClean="0">
              <a:latin typeface="+mj-lt"/>
            </a:endParaRPr>
          </a:p>
          <a:p>
            <a:pPr marL="342900" indent="-342900">
              <a:buAutoNum type="alphaLcParenBoth"/>
            </a:pPr>
            <a:r>
              <a:rPr lang="es-ES" sz="2000" dirty="0" smtClean="0">
                <a:latin typeface="+mj-lt"/>
              </a:rPr>
              <a:t>Habitabilidad; </a:t>
            </a:r>
          </a:p>
          <a:p>
            <a:pPr marL="342900" indent="-342900">
              <a:buAutoNum type="alphaLcParenBoth"/>
            </a:pPr>
            <a:r>
              <a:rPr lang="es-ES" sz="2000" dirty="0" smtClean="0">
                <a:latin typeface="+mj-lt"/>
              </a:rPr>
              <a:t>Asequibilidad (accesibilidad); </a:t>
            </a:r>
          </a:p>
          <a:p>
            <a:pPr marL="342900" indent="-342900">
              <a:buAutoNum type="alphaLcParenBoth"/>
            </a:pPr>
            <a:r>
              <a:rPr lang="es-ES" sz="2000" dirty="0" smtClean="0">
                <a:latin typeface="+mj-lt"/>
              </a:rPr>
              <a:t>Lugar</a:t>
            </a:r>
            <a:r>
              <a:rPr lang="es-ES" sz="2000" dirty="0">
                <a:latin typeface="+mj-lt"/>
              </a:rPr>
              <a:t>; </a:t>
            </a:r>
            <a:endParaRPr lang="es-ES" sz="2000" dirty="0" smtClean="0">
              <a:latin typeface="+mj-lt"/>
            </a:endParaRPr>
          </a:p>
          <a:p>
            <a:pPr marL="342900" indent="-342900">
              <a:buAutoNum type="alphaLcParenBoth"/>
            </a:pPr>
            <a:r>
              <a:rPr lang="es-ES" sz="2000" dirty="0" smtClean="0">
                <a:latin typeface="+mj-lt"/>
              </a:rPr>
              <a:t>Adecuación cultural.</a:t>
            </a:r>
            <a:endParaRPr lang="es-ES" sz="2000" dirty="0">
              <a:latin typeface="+mj-lt"/>
            </a:endParaRPr>
          </a:p>
        </p:txBody>
      </p:sp>
    </p:spTree>
    <p:extLst>
      <p:ext uri="{BB962C8B-B14F-4D97-AF65-F5344CB8AC3E}">
        <p14:creationId xmlns:p14="http://schemas.microsoft.com/office/powerpoint/2010/main" val="17282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Vivienda social</a:t>
            </a:r>
            <a:endParaRPr lang="es-ES" dirty="0"/>
          </a:p>
        </p:txBody>
      </p:sp>
      <p:sp>
        <p:nvSpPr>
          <p:cNvPr id="3" name="Espaço Reservado para Conteúdo 2"/>
          <p:cNvSpPr>
            <a:spLocks noGrp="1"/>
          </p:cNvSpPr>
          <p:nvPr>
            <p:ph idx="1"/>
          </p:nvPr>
        </p:nvSpPr>
        <p:spPr/>
        <p:txBody>
          <a:bodyPr/>
          <a:lstStyle/>
          <a:p>
            <a:r>
              <a:rPr lang="es-ES" sz="2400" dirty="0" smtClean="0"/>
              <a:t>El “</a:t>
            </a:r>
            <a:r>
              <a:rPr lang="es-ES" sz="2400" dirty="0" err="1" smtClean="0"/>
              <a:t>Guidelines</a:t>
            </a:r>
            <a:r>
              <a:rPr lang="es-ES" sz="2400" dirty="0" smtClean="0"/>
              <a:t> </a:t>
            </a:r>
            <a:r>
              <a:rPr lang="es-ES" sz="2400" dirty="0" err="1" smtClean="0"/>
              <a:t>on</a:t>
            </a:r>
            <a:r>
              <a:rPr lang="es-ES" sz="2400" dirty="0" smtClean="0"/>
              <a:t> Social </a:t>
            </a:r>
            <a:r>
              <a:rPr lang="es-ES" sz="2400" dirty="0" err="1" smtClean="0"/>
              <a:t>Housing</a:t>
            </a:r>
            <a:r>
              <a:rPr lang="es-ES" sz="2400" dirty="0" smtClean="0"/>
              <a:t>” (Guía para proyectos de Vivienda Social) es un documento que enfoca aspectos de vivienda adecuada </a:t>
            </a:r>
            <a:r>
              <a:rPr lang="es-ES" sz="2400" dirty="0"/>
              <a:t>específicamente </a:t>
            </a:r>
            <a:r>
              <a:rPr lang="es-ES" sz="2400" dirty="0" smtClean="0"/>
              <a:t>a las clases sociales menos favorecidas</a:t>
            </a:r>
            <a:endParaRPr lang="es-ES" sz="2400" dirty="0"/>
          </a:p>
        </p:txBody>
      </p:sp>
      <p:sp>
        <p:nvSpPr>
          <p:cNvPr id="4" name="Elipse 3"/>
          <p:cNvSpPr/>
          <p:nvPr/>
        </p:nvSpPr>
        <p:spPr>
          <a:xfrm>
            <a:off x="1043608" y="2636912"/>
            <a:ext cx="7128792" cy="345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dirty="0" smtClean="0"/>
              <a:t>Directrices del Pacto </a:t>
            </a:r>
            <a:r>
              <a:rPr lang="es-ES" sz="2000" dirty="0"/>
              <a:t>Internacional de Derechos Económicos, Sociales y Culturales</a:t>
            </a:r>
          </a:p>
        </p:txBody>
      </p:sp>
      <p:sp>
        <p:nvSpPr>
          <p:cNvPr id="5" name="Elipse 4"/>
          <p:cNvSpPr/>
          <p:nvPr/>
        </p:nvSpPr>
        <p:spPr>
          <a:xfrm>
            <a:off x="3851920" y="4653136"/>
            <a:ext cx="2952328" cy="136815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Directrices del documento de la </a:t>
            </a:r>
            <a:r>
              <a:rPr lang="es-ES" dirty="0" err="1" smtClean="0"/>
              <a:t>Unece</a:t>
            </a:r>
            <a:r>
              <a:rPr lang="es-ES" dirty="0" smtClean="0"/>
              <a:t>/ONU</a:t>
            </a:r>
            <a:endParaRPr lang="es-ES" dirty="0"/>
          </a:p>
        </p:txBody>
      </p:sp>
    </p:spTree>
    <p:extLst>
      <p:ext uri="{BB962C8B-B14F-4D97-AF65-F5344CB8AC3E}">
        <p14:creationId xmlns:p14="http://schemas.microsoft.com/office/powerpoint/2010/main" val="311348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Vivienda social</a:t>
            </a:r>
            <a:endParaRPr lang="es-ES" dirty="0"/>
          </a:p>
        </p:txBody>
      </p:sp>
      <p:sp>
        <p:nvSpPr>
          <p:cNvPr id="3" name="Espaço Reservado para Conteúdo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s-ES" sz="2400" dirty="0" smtClean="0"/>
              <a:t>Directrices previstas en el documento de la </a:t>
            </a:r>
            <a:r>
              <a:rPr lang="es-ES" sz="2400" dirty="0" err="1" smtClean="0"/>
              <a:t>Unece</a:t>
            </a:r>
            <a:r>
              <a:rPr lang="es-ES" sz="2400" dirty="0" smtClean="0"/>
              <a:t>/ONU:</a:t>
            </a:r>
          </a:p>
          <a:p>
            <a:endParaRPr lang="es-ES" sz="2400" dirty="0" smtClean="0"/>
          </a:p>
          <a:p>
            <a:pPr lvl="1"/>
            <a:r>
              <a:rPr lang="es-ES" sz="2000" dirty="0" smtClean="0"/>
              <a:t>(</a:t>
            </a:r>
            <a:r>
              <a:rPr lang="es-ES" sz="2000" dirty="0"/>
              <a:t>i) acceso a los grupos menos privilegiados; </a:t>
            </a:r>
            <a:endParaRPr lang="es-ES" sz="2000" dirty="0" smtClean="0"/>
          </a:p>
          <a:p>
            <a:pPr lvl="1"/>
            <a:r>
              <a:rPr lang="es-ES" sz="2000" dirty="0" smtClean="0"/>
              <a:t>(</a:t>
            </a:r>
            <a:r>
              <a:rPr lang="es-ES" sz="2000" dirty="0"/>
              <a:t>ii) costo accesible; </a:t>
            </a:r>
            <a:endParaRPr lang="es-ES" sz="2000" dirty="0" smtClean="0"/>
          </a:p>
          <a:p>
            <a:pPr lvl="1"/>
            <a:r>
              <a:rPr lang="es-ES" sz="2000" dirty="0" smtClean="0"/>
              <a:t>(</a:t>
            </a:r>
            <a:r>
              <a:rPr lang="es-ES" sz="2000" dirty="0"/>
              <a:t>iii) metas cualitativas (calidad de la construcción); </a:t>
            </a:r>
            <a:endParaRPr lang="es-ES" sz="2000" dirty="0" smtClean="0"/>
          </a:p>
          <a:p>
            <a:pPr lvl="1"/>
            <a:r>
              <a:rPr lang="es-ES" sz="2000" dirty="0" smtClean="0"/>
              <a:t>(</a:t>
            </a:r>
            <a:r>
              <a:rPr lang="es-ES" sz="2000" dirty="0"/>
              <a:t>iv) adaptaciones </a:t>
            </a:r>
            <a:r>
              <a:rPr lang="es-ES" sz="2000" dirty="0" smtClean="0"/>
              <a:t>para </a:t>
            </a:r>
            <a:r>
              <a:rPr lang="es-ES" sz="2000" dirty="0"/>
              <a:t>las personas con necesidades especiales (discapacitados); </a:t>
            </a:r>
            <a:endParaRPr lang="es-ES" sz="2000" dirty="0" smtClean="0"/>
          </a:p>
          <a:p>
            <a:pPr lvl="1"/>
            <a:r>
              <a:rPr lang="es-ES" sz="2000" dirty="0" smtClean="0"/>
              <a:t>(</a:t>
            </a:r>
            <a:r>
              <a:rPr lang="es-ES" sz="2000" dirty="0"/>
              <a:t>v) combate a la exclusión social y </a:t>
            </a:r>
            <a:r>
              <a:rPr lang="es-ES" sz="2000" dirty="0" smtClean="0"/>
              <a:t>soporte la integración (con otras políticas públicas); </a:t>
            </a:r>
          </a:p>
          <a:p>
            <a:pPr lvl="1"/>
            <a:r>
              <a:rPr lang="es-ES" sz="2000" dirty="0" smtClean="0"/>
              <a:t>(</a:t>
            </a:r>
            <a:r>
              <a:rPr lang="es-ES" sz="2000" dirty="0"/>
              <a:t>vi) seguridad jurídica de la posesión; </a:t>
            </a:r>
            <a:endParaRPr lang="es-ES" sz="2000" dirty="0" smtClean="0"/>
          </a:p>
          <a:p>
            <a:pPr lvl="1"/>
            <a:r>
              <a:rPr lang="es-ES" sz="2000" dirty="0" smtClean="0"/>
              <a:t>(</a:t>
            </a:r>
            <a:r>
              <a:rPr lang="es-ES" sz="2000" dirty="0"/>
              <a:t>vii) participación de los moradores en las decisiones sobre su vivienda y vecindad; y </a:t>
            </a:r>
            <a:endParaRPr lang="es-ES" sz="2000" dirty="0" smtClean="0"/>
          </a:p>
          <a:p>
            <a:pPr lvl="1"/>
            <a:r>
              <a:rPr lang="es-ES" sz="2000" dirty="0" smtClean="0"/>
              <a:t>(</a:t>
            </a:r>
            <a:r>
              <a:rPr lang="es-ES" sz="2000" dirty="0"/>
              <a:t>viii) economía de energía en las unidades habitacionales.</a:t>
            </a:r>
          </a:p>
        </p:txBody>
      </p:sp>
    </p:spTree>
    <p:extLst>
      <p:ext uri="{BB962C8B-B14F-4D97-AF65-F5344CB8AC3E}">
        <p14:creationId xmlns:p14="http://schemas.microsoft.com/office/powerpoint/2010/main" val="187770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 los grupos menos </a:t>
            </a:r>
            <a:r>
              <a:rPr lang="es-ES" dirty="0" smtClean="0"/>
              <a:t>privilegiados</a:t>
            </a:r>
            <a:endParaRPr lang="es-ES" dirty="0"/>
          </a:p>
        </p:txBody>
      </p:sp>
      <p:sp>
        <p:nvSpPr>
          <p:cNvPr id="3" name="Espaço Reservado para Conteúdo 2"/>
          <p:cNvSpPr>
            <a:spLocks noGrp="1"/>
          </p:cNvSpPr>
          <p:nvPr>
            <p:ph idx="1"/>
          </p:nvPr>
        </p:nvSpPr>
        <p:spPr>
          <a:xfrm>
            <a:off x="282352" y="1124744"/>
            <a:ext cx="8579296" cy="5018239"/>
          </a:xfrm>
        </p:spPr>
        <p:txBody>
          <a:bodyPr/>
          <a:lstStyle/>
          <a:p>
            <a:pPr marL="342900" lvl="1" indent="-342900">
              <a:buFont typeface="Arial" charset="0"/>
              <a:buChar char="•"/>
            </a:pPr>
            <a:r>
              <a:rPr lang="es-ES" dirty="0"/>
              <a:t>¿Cómo asegurar que los grupos menos privilegiados de la población tengan acceso a </a:t>
            </a:r>
            <a:r>
              <a:rPr lang="es-ES" dirty="0" smtClean="0"/>
              <a:t>la vivienda</a:t>
            </a:r>
            <a:r>
              <a:rPr lang="es-ES" dirty="0"/>
              <a:t>?</a:t>
            </a:r>
          </a:p>
          <a:p>
            <a:pPr lvl="1"/>
            <a:r>
              <a:rPr lang="es-ES" u="sng" dirty="0" smtClean="0"/>
              <a:t>Ejemplo nº 1: México</a:t>
            </a:r>
          </a:p>
          <a:p>
            <a:pPr lvl="2"/>
            <a:r>
              <a:rPr lang="es-ES" sz="2400" dirty="0"/>
              <a:t>Para el otorgamiento de los subsidios se concede prioridad a los siguientes solicitantes (grupos vulnerables):</a:t>
            </a:r>
            <a:endParaRPr lang="pt-BR" sz="1800" dirty="0"/>
          </a:p>
          <a:p>
            <a:pPr lvl="3"/>
            <a:r>
              <a:rPr lang="es-MX" sz="2400" dirty="0"/>
              <a:t>Los de mayor pobreza.</a:t>
            </a:r>
            <a:endParaRPr lang="pt-BR" dirty="0"/>
          </a:p>
          <a:p>
            <a:pPr lvl="3"/>
            <a:r>
              <a:rPr lang="es-MX" sz="2400" dirty="0"/>
              <a:t>Los que padecen alguna discapacidad o que tienen un dependiente económico discapacitado.</a:t>
            </a:r>
            <a:endParaRPr lang="pt-BR" dirty="0"/>
          </a:p>
          <a:p>
            <a:pPr lvl="3"/>
            <a:r>
              <a:rPr lang="es-MX" sz="2400" dirty="0"/>
              <a:t>Las madres solteras.</a:t>
            </a:r>
            <a:endParaRPr lang="pt-BR" dirty="0"/>
          </a:p>
          <a:p>
            <a:pPr lvl="3"/>
            <a:r>
              <a:rPr lang="es-MX" sz="2400" dirty="0"/>
              <a:t>Los hogares cuyo jefe de familia es un adulto mayor de 60 </a:t>
            </a:r>
            <a:r>
              <a:rPr lang="es-MX" sz="2400" dirty="0" smtClean="0"/>
              <a:t>años.</a:t>
            </a:r>
            <a:endParaRPr lang="pt-BR" dirty="0"/>
          </a:p>
          <a:p>
            <a:pPr lvl="3"/>
            <a:r>
              <a:rPr lang="es-MX" sz="2400" dirty="0"/>
              <a:t>Los hogares con niños de hasta 14 años de edad</a:t>
            </a:r>
            <a:r>
              <a:rPr lang="es-MX" sz="2400" dirty="0" smtClean="0"/>
              <a:t>.</a:t>
            </a:r>
            <a:endParaRPr lang="es-ES" sz="2400" dirty="0"/>
          </a:p>
          <a:p>
            <a:pPr lvl="2"/>
            <a:endParaRPr lang="es-ES" dirty="0" smtClean="0"/>
          </a:p>
        </p:txBody>
      </p:sp>
    </p:spTree>
    <p:extLst>
      <p:ext uri="{BB962C8B-B14F-4D97-AF65-F5344CB8AC3E}">
        <p14:creationId xmlns:p14="http://schemas.microsoft.com/office/powerpoint/2010/main" val="2434676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 los grupos menos </a:t>
            </a:r>
            <a:r>
              <a:rPr lang="es-ES" dirty="0" smtClean="0"/>
              <a:t>privilegiados</a:t>
            </a:r>
            <a:endParaRPr lang="es-ES" dirty="0"/>
          </a:p>
        </p:txBody>
      </p:sp>
      <p:sp>
        <p:nvSpPr>
          <p:cNvPr id="3" name="Espaço Reservado para Conteúdo 2"/>
          <p:cNvSpPr>
            <a:spLocks noGrp="1"/>
          </p:cNvSpPr>
          <p:nvPr>
            <p:ph idx="1"/>
          </p:nvPr>
        </p:nvSpPr>
        <p:spPr/>
        <p:txBody>
          <a:bodyPr/>
          <a:lstStyle/>
          <a:p>
            <a:pPr lvl="1" algn="just"/>
            <a:r>
              <a:rPr lang="es-ES" u="sng" dirty="0" smtClean="0"/>
              <a:t>Ejemplo nº 2: Costa Rica</a:t>
            </a:r>
          </a:p>
          <a:p>
            <a:pPr algn="just"/>
            <a:r>
              <a:rPr lang="es-ES" sz="2000" dirty="0"/>
              <a:t>Con el fin de priorizar la demanda de vivienda en comunidades expuestas a condiciones de pobreza extrema, exclusión y vulnerabilidad social, el Gobierno ha diseñado el Sistema de Identificación de Necesidades de Vivienda (SINVI), que es un </a:t>
            </a:r>
            <a:r>
              <a:rPr lang="es-ES" sz="2000" b="1" dirty="0"/>
              <a:t>sistema de análisis </a:t>
            </a:r>
            <a:r>
              <a:rPr lang="es-ES" sz="2000" b="1" dirty="0" err="1"/>
              <a:t>multicriterio</a:t>
            </a:r>
            <a:r>
              <a:rPr lang="es-ES" sz="2000" b="1" dirty="0"/>
              <a:t> que permite ordenar los cantones y distritos según su mayor necesidad y vulnerabilidad</a:t>
            </a:r>
            <a:r>
              <a:rPr lang="es-ES" sz="2000" dirty="0"/>
              <a:t>.</a:t>
            </a:r>
          </a:p>
          <a:p>
            <a:pPr algn="just"/>
            <a:r>
              <a:rPr lang="es-ES" sz="2000" dirty="0"/>
              <a:t>Este sistema agrupa en </a:t>
            </a:r>
            <a:r>
              <a:rPr lang="es-ES" sz="2000" dirty="0" err="1"/>
              <a:t>deciles</a:t>
            </a:r>
            <a:r>
              <a:rPr lang="es-ES" sz="2000" dirty="0"/>
              <a:t> (grupo de diez</a:t>
            </a:r>
            <a:r>
              <a:rPr lang="es-ES" sz="2000" dirty="0" smtClean="0"/>
              <a:t>) </a:t>
            </a:r>
            <a:r>
              <a:rPr lang="es-ES" sz="2000" dirty="0"/>
              <a:t>las diferentes categorías de la demanda y organiza la atención de la misma por distrito, de acuerdo a su contexto, necesidad y factibilidad.</a:t>
            </a:r>
          </a:p>
          <a:p>
            <a:pPr algn="just"/>
            <a:r>
              <a:rPr lang="es-ES" sz="2000" dirty="0"/>
              <a:t>La metodología de este sistema indica, que el </a:t>
            </a:r>
            <a:r>
              <a:rPr lang="es-ES" sz="2000" dirty="0" err="1"/>
              <a:t>decil</a:t>
            </a:r>
            <a:r>
              <a:rPr lang="es-ES" sz="2000" dirty="0"/>
              <a:t> 1 es el de prioridad mínima y el </a:t>
            </a:r>
            <a:r>
              <a:rPr lang="es-ES" sz="2000" dirty="0" err="1"/>
              <a:t>decil</a:t>
            </a:r>
            <a:r>
              <a:rPr lang="es-ES" sz="2000" dirty="0"/>
              <a:t> 10 el de alta prioridad.</a:t>
            </a:r>
          </a:p>
          <a:p>
            <a:pPr algn="just"/>
            <a:r>
              <a:rPr lang="es-ES" sz="2000" dirty="0"/>
              <a:t>El objetivo que persigue la definición de criterios de priorización, es hacer pública la información sobre las zonas y asentamientos que, con </a:t>
            </a:r>
            <a:r>
              <a:rPr lang="es-ES" sz="2000" dirty="0" smtClean="0"/>
              <a:t>mayor prioridad</a:t>
            </a:r>
            <a:r>
              <a:rPr lang="es-ES" sz="2000" dirty="0"/>
              <a:t>, se deben </a:t>
            </a:r>
            <a:r>
              <a:rPr lang="es-ES" sz="2000" dirty="0" smtClean="0"/>
              <a:t>atender</a:t>
            </a:r>
            <a:r>
              <a:rPr lang="es-ES" dirty="0"/>
              <a:t>.</a:t>
            </a:r>
          </a:p>
          <a:p>
            <a:pPr lvl="2" algn="just"/>
            <a:endParaRPr lang="es-ES" dirty="0"/>
          </a:p>
          <a:p>
            <a:pPr lvl="2" algn="just"/>
            <a:endParaRPr lang="es-ES" dirty="0" smtClean="0"/>
          </a:p>
        </p:txBody>
      </p:sp>
    </p:spTree>
    <p:extLst>
      <p:ext uri="{BB962C8B-B14F-4D97-AF65-F5344CB8AC3E}">
        <p14:creationId xmlns:p14="http://schemas.microsoft.com/office/powerpoint/2010/main" val="583273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 los grupos menos privilegiados</a:t>
            </a:r>
          </a:p>
        </p:txBody>
      </p:sp>
      <p:sp>
        <p:nvSpPr>
          <p:cNvPr id="3" name="Espaço Reservado para Conteúdo 2"/>
          <p:cNvSpPr>
            <a:spLocks noGrp="1"/>
          </p:cNvSpPr>
          <p:nvPr>
            <p:ph idx="1"/>
          </p:nvPr>
        </p:nvSpPr>
        <p:spPr/>
        <p:txBody>
          <a:bodyPr/>
          <a:lstStyle/>
          <a:p>
            <a:r>
              <a:rPr lang="es-ES" sz="2400" u="sng" dirty="0" smtClean="0"/>
              <a:t>Ejemplo nº 3: Honduras</a:t>
            </a:r>
          </a:p>
          <a:p>
            <a:pPr lvl="1" algn="just"/>
            <a:r>
              <a:rPr lang="es-HN" sz="2000" dirty="0" smtClean="0"/>
              <a:t>La selección se da por un sistema de puntaje, que </a:t>
            </a:r>
            <a:r>
              <a:rPr lang="es-HN" sz="2000" dirty="0"/>
              <a:t>es aplicado mediante al Modulo del Sistema Informático de Postulación (SIP), </a:t>
            </a:r>
            <a:r>
              <a:rPr lang="es-HN" sz="2000" dirty="0" smtClean="0"/>
              <a:t>que </a:t>
            </a:r>
            <a:r>
              <a:rPr lang="es-HN" sz="2000" dirty="0"/>
              <a:t>califica y asigna, en forma electrónica y transparente, el puntaje para cada postulante y su carga familiar, </a:t>
            </a:r>
            <a:r>
              <a:rPr lang="es-HN" sz="2000" dirty="0" smtClean="0"/>
              <a:t>posibilitando evaluar </a:t>
            </a:r>
            <a:r>
              <a:rPr lang="es-HN" sz="2000" dirty="0"/>
              <a:t>la situación socio-económica de cada aspirante</a:t>
            </a:r>
            <a:r>
              <a:rPr lang="es-HN" sz="2000" dirty="0" smtClean="0"/>
              <a:t>.</a:t>
            </a:r>
          </a:p>
        </p:txBody>
      </p:sp>
    </p:spTree>
    <p:extLst>
      <p:ext uri="{BB962C8B-B14F-4D97-AF65-F5344CB8AC3E}">
        <p14:creationId xmlns:p14="http://schemas.microsoft.com/office/powerpoint/2010/main" val="777513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 los grupos menos privilegiados</a:t>
            </a:r>
          </a:p>
        </p:txBody>
      </p:sp>
      <p:pic>
        <p:nvPicPr>
          <p:cNvPr id="4" name="Espaço Reservado para Conteúdo 3"/>
          <p:cNvPicPr>
            <a:picLocks noGrp="1" noChangeAspect="1"/>
          </p:cNvPicPr>
          <p:nvPr>
            <p:ph idx="1"/>
          </p:nvPr>
        </p:nvPicPr>
        <p:blipFill>
          <a:blip r:embed="rId2" cstate="print"/>
          <a:stretch>
            <a:fillRect/>
          </a:stretch>
        </p:blipFill>
        <p:spPr>
          <a:xfrm>
            <a:off x="1259632" y="1031959"/>
            <a:ext cx="6624736" cy="5204440"/>
          </a:xfrm>
          <a:prstGeom prst="rect">
            <a:avLst/>
          </a:prstGeom>
        </p:spPr>
      </p:pic>
    </p:spTree>
    <p:extLst>
      <p:ext uri="{BB962C8B-B14F-4D97-AF65-F5344CB8AC3E}">
        <p14:creationId xmlns:p14="http://schemas.microsoft.com/office/powerpoint/2010/main" val="3456180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a:t>
            </a:r>
            <a:r>
              <a:rPr lang="es-ES" dirty="0"/>
              <a:t>accesible</a:t>
            </a:r>
          </a:p>
        </p:txBody>
      </p:sp>
      <p:sp>
        <p:nvSpPr>
          <p:cNvPr id="3" name="Espaço Reservado para Conteúdo 2"/>
          <p:cNvSpPr>
            <a:spLocks noGrp="1"/>
          </p:cNvSpPr>
          <p:nvPr>
            <p:ph idx="1"/>
          </p:nvPr>
        </p:nvSpPr>
        <p:spPr/>
        <p:txBody>
          <a:bodyPr/>
          <a:lstStyle/>
          <a:p>
            <a:r>
              <a:rPr lang="es-ES" sz="2400" dirty="0"/>
              <a:t>¿Qué instrumentos pueden ser utilizados para garantizar que personas con bajo ingreso puedan vivir en viviendas con dimensiones adecuadas, de tal modo que sus gastos en vivienda no comprometan una parte excesiva de su ingreso</a:t>
            </a:r>
            <a:r>
              <a:rPr lang="es-ES" sz="2400" dirty="0" smtClean="0"/>
              <a:t>?</a:t>
            </a:r>
          </a:p>
          <a:p>
            <a:pPr lvl="1"/>
            <a:r>
              <a:rPr lang="es-ES" u="sng" dirty="0" smtClean="0"/>
              <a:t>Ejemplo: Paraguay</a:t>
            </a:r>
          </a:p>
          <a:p>
            <a:endParaRPr lang="es-ES" sz="2400" dirty="0" smtClean="0"/>
          </a:p>
          <a:p>
            <a:endParaRPr lang="es-ES" sz="2400" dirty="0" smtClean="0"/>
          </a:p>
          <a:p>
            <a:endParaRPr lang="es-ES" sz="2400" dirty="0" smtClean="0"/>
          </a:p>
          <a:p>
            <a:endParaRPr lang="es-ES" sz="2400" dirty="0"/>
          </a:p>
        </p:txBody>
      </p:sp>
      <p:pic>
        <p:nvPicPr>
          <p:cNvPr id="7" name="Imagem 6"/>
          <p:cNvPicPr>
            <a:picLocks noChangeAspect="1"/>
          </p:cNvPicPr>
          <p:nvPr/>
        </p:nvPicPr>
        <p:blipFill>
          <a:blip r:embed="rId2" cstate="print"/>
          <a:stretch>
            <a:fillRect/>
          </a:stretch>
        </p:blipFill>
        <p:spPr>
          <a:xfrm>
            <a:off x="323528" y="3284984"/>
            <a:ext cx="8561591" cy="2736304"/>
          </a:xfrm>
          <a:prstGeom prst="rect">
            <a:avLst/>
          </a:prstGeom>
        </p:spPr>
      </p:pic>
    </p:spTree>
    <p:extLst>
      <p:ext uri="{BB962C8B-B14F-4D97-AF65-F5344CB8AC3E}">
        <p14:creationId xmlns:p14="http://schemas.microsoft.com/office/powerpoint/2010/main" val="276929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Agenda y cronograma</a:t>
            </a:r>
            <a:endParaRPr lang="es-ES" dirty="0"/>
          </a:p>
        </p:txBody>
      </p:sp>
      <p:sp>
        <p:nvSpPr>
          <p:cNvPr id="5" name="Subtítulo 4"/>
          <p:cNvSpPr>
            <a:spLocks noGrp="1"/>
          </p:cNvSpPr>
          <p:nvPr>
            <p:ph type="subTitle" idx="1"/>
          </p:nvPr>
        </p:nvSpPr>
        <p:spPr/>
        <p:txBody>
          <a:bodyPr/>
          <a:lstStyle/>
          <a:p>
            <a:r>
              <a:rPr lang="es-ES" dirty="0" smtClean="0"/>
              <a:t>Gustavo Olkowski</a:t>
            </a:r>
          </a:p>
          <a:p>
            <a:r>
              <a:rPr lang="es-ES" dirty="0" smtClean="0"/>
              <a:t>TCU-Brasil</a:t>
            </a:r>
            <a:endParaRPr lang="es-ES" dirty="0"/>
          </a:p>
        </p:txBody>
      </p:sp>
    </p:spTree>
    <p:extLst>
      <p:ext uri="{BB962C8B-B14F-4D97-AF65-F5344CB8AC3E}">
        <p14:creationId xmlns:p14="http://schemas.microsoft.com/office/powerpoint/2010/main" val="200415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a:t>
            </a:r>
            <a:r>
              <a:rPr lang="es-ES" dirty="0"/>
              <a:t>accesible</a:t>
            </a:r>
          </a:p>
        </p:txBody>
      </p:sp>
      <p:sp>
        <p:nvSpPr>
          <p:cNvPr id="5" name="Espaço Reservado para Conteúdo 2"/>
          <p:cNvSpPr>
            <a:spLocks noGrp="1"/>
          </p:cNvSpPr>
          <p:nvPr>
            <p:ph idx="1"/>
          </p:nvPr>
        </p:nvSpPr>
        <p:spPr>
          <a:xfrm>
            <a:off x="457200" y="1147065"/>
            <a:ext cx="8229600" cy="4946231"/>
          </a:xfrm>
        </p:spPr>
        <p:txBody>
          <a:bodyPr/>
          <a:lstStyle/>
          <a:p>
            <a:pPr algn="just"/>
            <a:r>
              <a:rPr lang="es-ES" sz="2400" dirty="0" smtClean="0"/>
              <a:t>Según la OCDE (</a:t>
            </a:r>
            <a:r>
              <a:rPr lang="en-US" sz="2400" dirty="0" err="1" smtClean="0"/>
              <a:t>Organización</a:t>
            </a:r>
            <a:r>
              <a:rPr lang="en-US" sz="2400" dirty="0" smtClean="0"/>
              <a:t> </a:t>
            </a:r>
            <a:r>
              <a:rPr lang="en-US" sz="2400" dirty="0" err="1" smtClean="0"/>
              <a:t>para</a:t>
            </a:r>
            <a:r>
              <a:rPr lang="en-US" sz="2400" dirty="0" smtClean="0"/>
              <a:t> la </a:t>
            </a:r>
            <a:r>
              <a:rPr lang="en-US" sz="2400" dirty="0" err="1" smtClean="0"/>
              <a:t>Cooperación</a:t>
            </a:r>
            <a:r>
              <a:rPr lang="en-US" sz="2400" dirty="0" smtClean="0"/>
              <a:t> y </a:t>
            </a:r>
            <a:r>
              <a:rPr lang="en-US" sz="2400" dirty="0" err="1" smtClean="0"/>
              <a:t>Desarrollo</a:t>
            </a:r>
            <a:r>
              <a:rPr lang="en-US" sz="2400" dirty="0" smtClean="0"/>
              <a:t> </a:t>
            </a:r>
            <a:r>
              <a:rPr lang="en-US" sz="2400" dirty="0" err="1" smtClean="0"/>
              <a:t>Económicos</a:t>
            </a:r>
            <a:r>
              <a:rPr lang="en-US" sz="2400" dirty="0" smtClean="0"/>
              <a:t>)</a:t>
            </a:r>
            <a:r>
              <a:rPr lang="es-ES" sz="2400" dirty="0" smtClean="0"/>
              <a:t>, el gasto promedio mundial de las familias para mantener su vivienda (alquiler; energía eléctrica; agua; gas; menaje de casa; reparaciones) es de 18% de su ingreso bruto</a:t>
            </a:r>
            <a:endParaRPr lang="es-ES" sz="2400" dirty="0"/>
          </a:p>
          <a:p>
            <a:endParaRPr lang="es-ES" sz="2400" dirty="0" smtClean="0"/>
          </a:p>
          <a:p>
            <a:endParaRPr lang="es-ES" sz="2400" dirty="0"/>
          </a:p>
          <a:p>
            <a:endParaRPr lang="es-ES" sz="2400" dirty="0" smtClean="0"/>
          </a:p>
          <a:p>
            <a:endParaRPr lang="es-ES" sz="2400" dirty="0"/>
          </a:p>
          <a:p>
            <a:endParaRPr lang="es-ES" sz="2400" dirty="0" smtClean="0"/>
          </a:p>
          <a:p>
            <a:endParaRPr lang="es-ES" sz="2400" dirty="0"/>
          </a:p>
          <a:p>
            <a:endParaRPr lang="es-ES" sz="2400" dirty="0" smtClean="0"/>
          </a:p>
          <a:p>
            <a:endParaRPr lang="es-ES" sz="1100" dirty="0" smtClean="0"/>
          </a:p>
          <a:p>
            <a:pPr marL="0" indent="0">
              <a:buNone/>
            </a:pPr>
            <a:r>
              <a:rPr lang="es-ES" sz="1600" dirty="0" smtClean="0"/>
              <a:t>Fuente: </a:t>
            </a:r>
            <a:r>
              <a:rPr lang="es-ES" sz="1600" dirty="0"/>
              <a:t>http://www.oecdbetterlifeindex.org/</a:t>
            </a:r>
            <a:endParaRPr lang="es-ES" sz="1600" dirty="0" smtClean="0"/>
          </a:p>
          <a:p>
            <a:endParaRPr lang="es-ES" sz="2400" dirty="0"/>
          </a:p>
        </p:txBody>
      </p:sp>
      <p:graphicFrame>
        <p:nvGraphicFramePr>
          <p:cNvPr id="9" name="Gráfico 8"/>
          <p:cNvGraphicFramePr/>
          <p:nvPr>
            <p:extLst>
              <p:ext uri="{D42A27DB-BD31-4B8C-83A1-F6EECF244321}">
                <p14:modId xmlns:p14="http://schemas.microsoft.com/office/powerpoint/2010/main" val="2009586831"/>
              </p:ext>
            </p:extLst>
          </p:nvPr>
        </p:nvGraphicFramePr>
        <p:xfrm>
          <a:off x="971600" y="2668619"/>
          <a:ext cx="741682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15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Metas cualitativas</a:t>
            </a:r>
            <a:endParaRPr lang="es-ES" dirty="0"/>
          </a:p>
        </p:txBody>
      </p:sp>
      <p:sp>
        <p:nvSpPr>
          <p:cNvPr id="3" name="Espaço Reservado para Conteúdo 2"/>
          <p:cNvSpPr>
            <a:spLocks noGrp="1"/>
          </p:cNvSpPr>
          <p:nvPr>
            <p:ph idx="1"/>
          </p:nvPr>
        </p:nvSpPr>
        <p:spPr/>
        <p:txBody>
          <a:bodyPr/>
          <a:lstStyle/>
          <a:p>
            <a:r>
              <a:rPr lang="es-ES" dirty="0" smtClean="0"/>
              <a:t>Hace referencia a la calidad y habitabilidad de las viviendas</a:t>
            </a:r>
          </a:p>
          <a:p>
            <a:pPr lvl="1"/>
            <a:r>
              <a:rPr lang="es-ES" u="sng" dirty="0" smtClean="0"/>
              <a:t>Ejemplo: Brasil</a:t>
            </a:r>
          </a:p>
          <a:p>
            <a:pPr lvl="2"/>
            <a:r>
              <a:rPr lang="es-ES" dirty="0"/>
              <a:t>a. Unidad habitacional con sala / 1 habitación por pareja y 1 habitación para dos personas / cocina / </a:t>
            </a:r>
            <a:r>
              <a:rPr lang="es-ES" dirty="0" smtClean="0"/>
              <a:t>lavandería / </a:t>
            </a:r>
            <a:r>
              <a:rPr lang="es-ES" dirty="0"/>
              <a:t>baño </a:t>
            </a:r>
            <a:endParaRPr lang="es-ES" dirty="0" smtClean="0"/>
          </a:p>
          <a:p>
            <a:pPr lvl="2"/>
            <a:r>
              <a:rPr lang="es-ES" dirty="0" smtClean="0"/>
              <a:t>b</a:t>
            </a:r>
            <a:r>
              <a:rPr lang="es-ES" dirty="0"/>
              <a:t>. </a:t>
            </a:r>
            <a:r>
              <a:rPr lang="es-ES" dirty="0" smtClean="0"/>
              <a:t>Lista con el mobiliario mínimo para cada habitación</a:t>
            </a:r>
          </a:p>
          <a:p>
            <a:pPr lvl="2"/>
            <a:r>
              <a:rPr lang="es-ES" dirty="0" smtClean="0"/>
              <a:t>c</a:t>
            </a:r>
            <a:r>
              <a:rPr lang="es-ES" dirty="0"/>
              <a:t>. Ancho mínimo de la cocina: 1,80 m </a:t>
            </a:r>
            <a:endParaRPr lang="es-ES" dirty="0" smtClean="0"/>
          </a:p>
          <a:p>
            <a:pPr lvl="2"/>
            <a:r>
              <a:rPr lang="es-ES" dirty="0" smtClean="0"/>
              <a:t>d</a:t>
            </a:r>
            <a:r>
              <a:rPr lang="es-ES" dirty="0"/>
              <a:t>. Ancho mínimo del baño: 1,50 m </a:t>
            </a:r>
            <a:endParaRPr lang="es-ES" dirty="0" smtClean="0"/>
          </a:p>
          <a:p>
            <a:pPr lvl="2"/>
            <a:r>
              <a:rPr lang="es-ES" dirty="0" smtClean="0"/>
              <a:t>e</a:t>
            </a:r>
            <a:r>
              <a:rPr lang="es-ES" dirty="0"/>
              <a:t>. Área útil (sin contar las paredes): 39,00 m² </a:t>
            </a:r>
            <a:endParaRPr lang="es-ES" dirty="0" smtClean="0"/>
          </a:p>
          <a:p>
            <a:pPr lvl="2"/>
            <a:r>
              <a:rPr lang="es-ES" dirty="0" smtClean="0"/>
              <a:t>f</a:t>
            </a:r>
            <a:r>
              <a:rPr lang="es-ES" dirty="0"/>
              <a:t>. Altura de techo: 2,30 m en los baños y 2,50 m en los demás ambientes; </a:t>
            </a:r>
            <a:endParaRPr lang="es-ES" dirty="0" smtClean="0"/>
          </a:p>
          <a:p>
            <a:pPr lvl="2"/>
            <a:r>
              <a:rPr lang="es-ES" dirty="0" smtClean="0"/>
              <a:t>g</a:t>
            </a:r>
            <a:r>
              <a:rPr lang="es-ES" dirty="0"/>
              <a:t>. </a:t>
            </a:r>
            <a:r>
              <a:rPr lang="es-ES" dirty="0" smtClean="0"/>
              <a:t>Recubrimiento cerámico </a:t>
            </a:r>
            <a:r>
              <a:rPr lang="es-ES" dirty="0"/>
              <a:t>en las paredes de las áreas húmedas (cocina, baño); </a:t>
            </a:r>
            <a:endParaRPr lang="es-ES" dirty="0" smtClean="0"/>
          </a:p>
        </p:txBody>
      </p:sp>
    </p:spTree>
    <p:extLst>
      <p:ext uri="{BB962C8B-B14F-4D97-AF65-F5344CB8AC3E}">
        <p14:creationId xmlns:p14="http://schemas.microsoft.com/office/powerpoint/2010/main" val="422645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Metas cualitativas</a:t>
            </a:r>
            <a:endParaRPr lang="es-ES" dirty="0"/>
          </a:p>
        </p:txBody>
      </p:sp>
      <p:sp>
        <p:nvSpPr>
          <p:cNvPr id="3" name="Espaço Reservado para Conteúdo 2"/>
          <p:cNvSpPr>
            <a:spLocks noGrp="1"/>
          </p:cNvSpPr>
          <p:nvPr>
            <p:ph idx="1"/>
          </p:nvPr>
        </p:nvSpPr>
        <p:spPr/>
        <p:txBody>
          <a:bodyPr/>
          <a:lstStyle/>
          <a:p>
            <a:pPr lvl="2"/>
            <a:r>
              <a:rPr lang="es-ES" dirty="0"/>
              <a:t>h. </a:t>
            </a:r>
            <a:r>
              <a:rPr lang="es-ES" dirty="0" smtClean="0"/>
              <a:t>Pisos con cerámica </a:t>
            </a:r>
            <a:r>
              <a:rPr lang="es-ES" dirty="0"/>
              <a:t>en toda la unidad y áreas de circulación internas. Piso cementado alisado en las escaleras externas; </a:t>
            </a:r>
            <a:endParaRPr lang="es-ES" dirty="0" smtClean="0"/>
          </a:p>
          <a:p>
            <a:pPr lvl="2"/>
            <a:r>
              <a:rPr lang="es-ES" dirty="0" smtClean="0"/>
              <a:t>i</a:t>
            </a:r>
            <a:r>
              <a:rPr lang="es-ES" dirty="0"/>
              <a:t>. </a:t>
            </a:r>
            <a:r>
              <a:rPr lang="es-ES" dirty="0" smtClean="0"/>
              <a:t>Puertas con ancho libre </a:t>
            </a:r>
            <a:r>
              <a:rPr lang="es-ES" dirty="0"/>
              <a:t>de 0,80 m x 2,10 </a:t>
            </a:r>
            <a:r>
              <a:rPr lang="es-ES" dirty="0" smtClean="0"/>
              <a:t>m; </a:t>
            </a:r>
          </a:p>
          <a:p>
            <a:pPr lvl="2"/>
            <a:r>
              <a:rPr lang="es-ES" dirty="0" smtClean="0"/>
              <a:t>j</a:t>
            </a:r>
            <a:r>
              <a:rPr lang="es-ES" dirty="0"/>
              <a:t>. </a:t>
            </a:r>
            <a:r>
              <a:rPr lang="es-ES" dirty="0" smtClean="0"/>
              <a:t>Ventanas con área </a:t>
            </a:r>
            <a:r>
              <a:rPr lang="es-ES" dirty="0"/>
              <a:t>libre de 1,50 m² en las habitaciones y 2,00 m² en la sala; </a:t>
            </a:r>
            <a:endParaRPr lang="es-ES" dirty="0" smtClean="0"/>
          </a:p>
          <a:p>
            <a:pPr lvl="2"/>
            <a:r>
              <a:rPr lang="es-ES" dirty="0" smtClean="0"/>
              <a:t>k</a:t>
            </a:r>
            <a:r>
              <a:rPr lang="es-ES" dirty="0"/>
              <a:t>. Distancia mínima entre edificios del mismo conjunto habitacional: </a:t>
            </a:r>
            <a:r>
              <a:rPr lang="es-ES" dirty="0" smtClean="0"/>
              <a:t>Edificios </a:t>
            </a:r>
            <a:r>
              <a:rPr lang="es-ES" dirty="0"/>
              <a:t>de hasta 3 pisos, distancia </a:t>
            </a:r>
            <a:r>
              <a:rPr lang="es-ES" dirty="0" smtClean="0"/>
              <a:t>&gt;= </a:t>
            </a:r>
            <a:r>
              <a:rPr lang="es-ES" dirty="0"/>
              <a:t>4,50 </a:t>
            </a:r>
            <a:r>
              <a:rPr lang="es-ES" dirty="0" smtClean="0"/>
              <a:t>m; de </a:t>
            </a:r>
            <a:r>
              <a:rPr lang="es-ES" dirty="0"/>
              <a:t>4 a 5 </a:t>
            </a:r>
            <a:r>
              <a:rPr lang="es-ES" dirty="0" smtClean="0"/>
              <a:t>pisos &gt;= 5,00 m; </a:t>
            </a:r>
            <a:r>
              <a:rPr lang="es-ES" dirty="0"/>
              <a:t>más de 5 </a:t>
            </a:r>
            <a:r>
              <a:rPr lang="es-ES" dirty="0" smtClean="0"/>
              <a:t>pisos &gt;= </a:t>
            </a:r>
            <a:r>
              <a:rPr lang="es-ES" dirty="0"/>
              <a:t>6,00 m. </a:t>
            </a:r>
            <a:endParaRPr lang="es-ES" dirty="0" smtClean="0"/>
          </a:p>
          <a:p>
            <a:pPr lvl="2"/>
            <a:r>
              <a:rPr lang="es-ES" dirty="0" smtClean="0"/>
              <a:t>l</a:t>
            </a:r>
            <a:r>
              <a:rPr lang="es-ES" dirty="0"/>
              <a:t>. </a:t>
            </a:r>
            <a:r>
              <a:rPr lang="es-ES" dirty="0" smtClean="0"/>
              <a:t>Medidores individualizados </a:t>
            </a:r>
            <a:r>
              <a:rPr lang="es-ES" dirty="0"/>
              <a:t>de </a:t>
            </a:r>
            <a:r>
              <a:rPr lang="es-ES" dirty="0" smtClean="0"/>
              <a:t>agua, energía eléctrica </a:t>
            </a:r>
            <a:r>
              <a:rPr lang="es-ES" dirty="0"/>
              <a:t>y </a:t>
            </a:r>
            <a:r>
              <a:rPr lang="es-ES" dirty="0" smtClean="0"/>
              <a:t>gas.</a:t>
            </a:r>
          </a:p>
          <a:p>
            <a:pPr lvl="2"/>
            <a:endParaRPr lang="es-ES" dirty="0" smtClean="0"/>
          </a:p>
          <a:p>
            <a:pPr lvl="2"/>
            <a:endParaRPr lang="es-ES" dirty="0"/>
          </a:p>
          <a:p>
            <a:pPr lvl="2"/>
            <a:endParaRPr lang="es-ES" dirty="0"/>
          </a:p>
        </p:txBody>
      </p:sp>
    </p:spTree>
    <p:extLst>
      <p:ext uri="{BB962C8B-B14F-4D97-AF65-F5344CB8AC3E}">
        <p14:creationId xmlns:p14="http://schemas.microsoft.com/office/powerpoint/2010/main" val="1999320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Adaptaciones para los discapacitados</a:t>
            </a:r>
            <a:endParaRPr lang="es-ES" dirty="0"/>
          </a:p>
        </p:txBody>
      </p:sp>
      <p:sp>
        <p:nvSpPr>
          <p:cNvPr id="3" name="Espaço Reservado para Conteúdo 2"/>
          <p:cNvSpPr>
            <a:spLocks noGrp="1"/>
          </p:cNvSpPr>
          <p:nvPr>
            <p:ph idx="1"/>
          </p:nvPr>
        </p:nvSpPr>
        <p:spPr/>
        <p:txBody>
          <a:bodyPr/>
          <a:lstStyle/>
          <a:p>
            <a:pPr algn="just"/>
            <a:r>
              <a:rPr lang="es-ES" dirty="0" smtClean="0"/>
              <a:t>Más allá de los factores económicos, es </a:t>
            </a:r>
            <a:r>
              <a:rPr lang="es-ES" dirty="0"/>
              <a:t>importante considerar necesidades especiales para diferentes segmentos de la población, como por ejemplo, la necesidad de auxilio doméstico para personas </a:t>
            </a:r>
            <a:r>
              <a:rPr lang="es-ES" b="1" dirty="0"/>
              <a:t>discapacitadas </a:t>
            </a:r>
            <a:r>
              <a:rPr lang="es-ES" b="1" u="sng" dirty="0"/>
              <a:t>y</a:t>
            </a:r>
            <a:r>
              <a:rPr lang="es-ES" b="1" dirty="0"/>
              <a:t> ancianos</a:t>
            </a:r>
            <a:r>
              <a:rPr lang="es-ES" dirty="0"/>
              <a:t>.</a:t>
            </a:r>
            <a:endParaRPr lang="es-ES" dirty="0" smtClean="0"/>
          </a:p>
          <a:p>
            <a:pPr lvl="1"/>
            <a:r>
              <a:rPr lang="es-ES" u="sng" dirty="0" smtClean="0"/>
              <a:t>Ejemplo: Colombia</a:t>
            </a:r>
          </a:p>
          <a:p>
            <a:pPr lvl="2"/>
            <a:r>
              <a:rPr lang="es-ES" dirty="0" smtClean="0"/>
              <a:t>Ley Estatutaria nº 1618:</a:t>
            </a:r>
          </a:p>
          <a:p>
            <a:pPr lvl="2" algn="just"/>
            <a:r>
              <a:rPr lang="es-ES" dirty="0" smtClean="0"/>
              <a:t>Artículo 20: 1. Todo plan de vivienda de interés social deberá respetar las normas de diseño universal que también garantice la accesibilidad a las </a:t>
            </a:r>
            <a:r>
              <a:rPr lang="es-ES" u="sng" dirty="0" smtClean="0"/>
              <a:t>áreas comunes</a:t>
            </a:r>
            <a:r>
              <a:rPr lang="es-ES" dirty="0" smtClean="0"/>
              <a:t> y al espacio.</a:t>
            </a:r>
          </a:p>
        </p:txBody>
      </p:sp>
    </p:spTree>
    <p:extLst>
      <p:ext uri="{BB962C8B-B14F-4D97-AF65-F5344CB8AC3E}">
        <p14:creationId xmlns:p14="http://schemas.microsoft.com/office/powerpoint/2010/main" val="1985472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Combate </a:t>
            </a:r>
            <a:r>
              <a:rPr lang="es-ES" sz="2800" dirty="0"/>
              <a:t>a la exclusión social y soporte a la </a:t>
            </a:r>
            <a:r>
              <a:rPr lang="es-ES" sz="2800" dirty="0" smtClean="0"/>
              <a:t>integración (con otras políticas públicas)</a:t>
            </a:r>
            <a:endParaRPr lang="es-ES" sz="2800" dirty="0"/>
          </a:p>
        </p:txBody>
      </p:sp>
      <p:sp>
        <p:nvSpPr>
          <p:cNvPr id="3" name="Espaço Reservado para Conteúdo 2"/>
          <p:cNvSpPr>
            <a:spLocks noGrp="1"/>
          </p:cNvSpPr>
          <p:nvPr>
            <p:ph idx="1"/>
          </p:nvPr>
        </p:nvSpPr>
        <p:spPr/>
        <p:txBody>
          <a:bodyPr/>
          <a:lstStyle/>
          <a:p>
            <a:r>
              <a:rPr lang="es-ES" sz="2400" dirty="0"/>
              <a:t>L</a:t>
            </a:r>
            <a:r>
              <a:rPr lang="es-ES" sz="2400" dirty="0" smtClean="0"/>
              <a:t>a </a:t>
            </a:r>
            <a:r>
              <a:rPr lang="es-ES" sz="2400" dirty="0"/>
              <a:t>vivienda social debe ser integrada con un rango más amplio de políticas públicas, como </a:t>
            </a:r>
            <a:r>
              <a:rPr lang="es-ES" sz="2400" dirty="0" smtClean="0"/>
              <a:t>saneamiento</a:t>
            </a:r>
            <a:r>
              <a:rPr lang="es-ES" sz="2400" dirty="0"/>
              <a:t>, salud, educación, </a:t>
            </a:r>
            <a:r>
              <a:rPr lang="es-ES" sz="2400" b="1" u="sng" dirty="0" smtClean="0"/>
              <a:t>oportunidades de empleos</a:t>
            </a:r>
            <a:r>
              <a:rPr lang="es-ES" sz="2400" dirty="0"/>
              <a:t>, transportes, </a:t>
            </a:r>
            <a:r>
              <a:rPr lang="es-ES" sz="2400" dirty="0" smtClean="0"/>
              <a:t>urbanismo </a:t>
            </a:r>
            <a:r>
              <a:rPr lang="es-ES" sz="2400" dirty="0"/>
              <a:t>etc.</a:t>
            </a:r>
            <a:endParaRPr lang="pt-BR" sz="2400" dirty="0"/>
          </a:p>
          <a:p>
            <a:endParaRPr lang="es-ES" sz="2400" dirty="0" smtClean="0"/>
          </a:p>
        </p:txBody>
      </p:sp>
      <p:pic>
        <p:nvPicPr>
          <p:cNvPr id="1026" name="Picture 2" descr="https://sites.google.com/site/isocialpiquer/_/rsrc/1316458878311/home/Puzzle-640x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140968"/>
            <a:ext cx="5688632" cy="222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9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a:t>Combate a la exclusión social y soporte a la </a:t>
            </a:r>
            <a:r>
              <a:rPr lang="es-ES" sz="2800" dirty="0" smtClean="0"/>
              <a:t>integración (con otras políticas públicas)</a:t>
            </a:r>
            <a:endParaRPr lang="es-ES" sz="2800" dirty="0"/>
          </a:p>
        </p:txBody>
      </p:sp>
      <p:sp>
        <p:nvSpPr>
          <p:cNvPr id="3" name="Espaço Reservado para Conteúdo 2"/>
          <p:cNvSpPr>
            <a:spLocks noGrp="1"/>
          </p:cNvSpPr>
          <p:nvPr>
            <p:ph idx="1"/>
          </p:nvPr>
        </p:nvSpPr>
        <p:spPr>
          <a:xfrm>
            <a:off x="457200" y="1031959"/>
            <a:ext cx="8229600" cy="5133345"/>
          </a:xfrm>
        </p:spPr>
        <p:txBody>
          <a:bodyPr/>
          <a:lstStyle/>
          <a:p>
            <a:pPr lvl="1"/>
            <a:r>
              <a:rPr lang="es-ES" sz="2200" u="sng" dirty="0"/>
              <a:t>Ejemplo: Paraguay</a:t>
            </a:r>
          </a:p>
          <a:p>
            <a:pPr lvl="1"/>
            <a:r>
              <a:rPr lang="es-ES" sz="2200" dirty="0"/>
              <a:t>Las Soluciones Habitacionales, </a:t>
            </a:r>
            <a:r>
              <a:rPr lang="es-ES" sz="2200" dirty="0" smtClean="0"/>
              <a:t>para </a:t>
            </a:r>
            <a:r>
              <a:rPr lang="es-ES" sz="2200" dirty="0"/>
              <a:t>ser </a:t>
            </a:r>
            <a:r>
              <a:rPr lang="es-ES" sz="2200" dirty="0" smtClean="0"/>
              <a:t>calificadas, </a:t>
            </a:r>
            <a:r>
              <a:rPr lang="es-ES" sz="2200" dirty="0"/>
              <a:t>deberán reunir los siguientes criterios de </a:t>
            </a:r>
            <a:r>
              <a:rPr lang="es-ES" sz="2200" dirty="0" smtClean="0"/>
              <a:t>habitabilidad (entre otros):</a:t>
            </a:r>
            <a:endParaRPr lang="es-ES" sz="2200" dirty="0"/>
          </a:p>
          <a:p>
            <a:pPr lvl="2"/>
            <a:r>
              <a:rPr lang="es-ES" sz="2200" dirty="0" smtClean="0"/>
              <a:t>La </a:t>
            </a:r>
            <a:r>
              <a:rPr lang="es-ES" sz="2200" dirty="0"/>
              <a:t>Solución Habitacional deberá contar con servicios de: </a:t>
            </a:r>
          </a:p>
          <a:p>
            <a:pPr lvl="3"/>
            <a:r>
              <a:rPr lang="es-ES" sz="2200" dirty="0" smtClean="0"/>
              <a:t>Transporte </a:t>
            </a:r>
            <a:r>
              <a:rPr lang="es-ES" sz="2200" dirty="0"/>
              <a:t>público a no más de 800 metros de distancia. </a:t>
            </a:r>
          </a:p>
          <a:p>
            <a:pPr lvl="3"/>
            <a:r>
              <a:rPr lang="es-ES" sz="2200" dirty="0" smtClean="0"/>
              <a:t>Áreas </a:t>
            </a:r>
            <a:r>
              <a:rPr lang="es-ES" sz="2200" dirty="0"/>
              <a:t>de recreación: espacios verdes, plazas, parques a menos de 800 metros de distancia. </a:t>
            </a:r>
          </a:p>
          <a:p>
            <a:pPr lvl="3"/>
            <a:r>
              <a:rPr lang="es-ES" sz="2200" dirty="0" smtClean="0"/>
              <a:t>Escuelas </a:t>
            </a:r>
            <a:r>
              <a:rPr lang="es-ES" sz="2200" dirty="0"/>
              <a:t>a menos de 1.000 metros de distancia. </a:t>
            </a:r>
          </a:p>
          <a:p>
            <a:pPr lvl="3"/>
            <a:r>
              <a:rPr lang="es-ES" sz="2200" dirty="0" smtClean="0"/>
              <a:t>Centros de </a:t>
            </a:r>
            <a:r>
              <a:rPr lang="es-ES" sz="2200" dirty="0"/>
              <a:t>Salud a menos de 1.500 metros de distancia. </a:t>
            </a:r>
          </a:p>
          <a:p>
            <a:pPr lvl="3"/>
            <a:r>
              <a:rPr lang="es-ES" sz="2200" dirty="0" smtClean="0"/>
              <a:t>Servicio </a:t>
            </a:r>
            <a:r>
              <a:rPr lang="es-ES" sz="2200" dirty="0"/>
              <a:t>de recolección de residuos sólidos; </a:t>
            </a:r>
          </a:p>
          <a:p>
            <a:pPr lvl="2"/>
            <a:endParaRPr lang="es-ES" sz="2200" dirty="0"/>
          </a:p>
        </p:txBody>
      </p:sp>
    </p:spTree>
    <p:extLst>
      <p:ext uri="{BB962C8B-B14F-4D97-AF65-F5344CB8AC3E}">
        <p14:creationId xmlns:p14="http://schemas.microsoft.com/office/powerpoint/2010/main" val="1048933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Seguridad </a:t>
            </a:r>
            <a:r>
              <a:rPr lang="es-ES" dirty="0"/>
              <a:t>jurídica de la posesión</a:t>
            </a:r>
          </a:p>
        </p:txBody>
      </p:sp>
      <p:sp>
        <p:nvSpPr>
          <p:cNvPr id="3" name="Espaço Reservado para Conteúdo 2"/>
          <p:cNvSpPr>
            <a:spLocks noGrp="1"/>
          </p:cNvSpPr>
          <p:nvPr>
            <p:ph idx="1"/>
          </p:nvPr>
        </p:nvSpPr>
        <p:spPr>
          <a:xfrm>
            <a:off x="457200" y="1147065"/>
            <a:ext cx="8229600" cy="1849887"/>
          </a:xfrm>
        </p:spPr>
        <p:txBody>
          <a:bodyPr/>
          <a:lstStyle/>
          <a:p>
            <a:r>
              <a:rPr lang="es-ES" dirty="0"/>
              <a:t>La política habitacional debe garantizar suficiente protección a los beneficiarios que hayan recibido apoyo gubernamental para adquirir o alquilar su vivienda</a:t>
            </a:r>
            <a:r>
              <a:rPr lang="es-ES" dirty="0" smtClean="0"/>
              <a:t>.</a:t>
            </a:r>
          </a:p>
          <a:p>
            <a:endParaRPr lang="es-ES" dirty="0"/>
          </a:p>
        </p:txBody>
      </p:sp>
      <p:sp>
        <p:nvSpPr>
          <p:cNvPr id="4" name="CaixaDeTexto 3"/>
          <p:cNvSpPr txBox="1"/>
          <p:nvPr/>
        </p:nvSpPr>
        <p:spPr>
          <a:xfrm>
            <a:off x="2699792" y="4293096"/>
            <a:ext cx="37444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400" dirty="0" smtClean="0"/>
              <a:t>Entrega de los títulos de propiedad de las viviendas a los beneficiarios</a:t>
            </a:r>
            <a:endParaRPr lang="es-ES" sz="2400" dirty="0"/>
          </a:p>
        </p:txBody>
      </p:sp>
      <p:sp>
        <p:nvSpPr>
          <p:cNvPr id="5" name="Seta para baixo 4"/>
          <p:cNvSpPr/>
          <p:nvPr/>
        </p:nvSpPr>
        <p:spPr>
          <a:xfrm>
            <a:off x="4211960" y="3284984"/>
            <a:ext cx="72008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3243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Participación de los moradores</a:t>
            </a:r>
          </a:p>
        </p:txBody>
      </p:sp>
      <p:sp>
        <p:nvSpPr>
          <p:cNvPr id="3" name="Espaço Reservado para Conteúdo 2"/>
          <p:cNvSpPr>
            <a:spLocks noGrp="1"/>
          </p:cNvSpPr>
          <p:nvPr>
            <p:ph idx="1"/>
          </p:nvPr>
        </p:nvSpPr>
        <p:spPr/>
        <p:txBody>
          <a:bodyPr/>
          <a:lstStyle/>
          <a:p>
            <a:r>
              <a:rPr lang="es-ES" dirty="0"/>
              <a:t>La incorporación de los moradores en las decisiones sobre su vivienda y vecindad es crucial para mejorar los servicios de gestión de estas, la calidad de vida y el sentido de propiedad sobre ellas, lo que en suma, estimula a los moradores a que las conserven.</a:t>
            </a:r>
          </a:p>
        </p:txBody>
      </p:sp>
      <p:sp>
        <p:nvSpPr>
          <p:cNvPr id="4" name="CaixaDeTexto 3"/>
          <p:cNvSpPr txBox="1"/>
          <p:nvPr/>
        </p:nvSpPr>
        <p:spPr>
          <a:xfrm>
            <a:off x="2699792" y="4653136"/>
            <a:ext cx="37444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400" dirty="0" smtClean="0"/>
              <a:t>Profesional de asistencia social</a:t>
            </a:r>
            <a:endParaRPr lang="es-ES" sz="2400" dirty="0"/>
          </a:p>
        </p:txBody>
      </p:sp>
      <p:sp>
        <p:nvSpPr>
          <p:cNvPr id="5" name="Seta para baixo 4"/>
          <p:cNvSpPr/>
          <p:nvPr/>
        </p:nvSpPr>
        <p:spPr>
          <a:xfrm>
            <a:off x="4211960" y="3645024"/>
            <a:ext cx="72008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93181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a:t>Economía de energía en las </a:t>
            </a:r>
            <a:r>
              <a:rPr lang="es-ES" sz="2800" dirty="0" smtClean="0"/>
              <a:t>viviendas</a:t>
            </a:r>
            <a:endParaRPr lang="es-ES" sz="2800" dirty="0"/>
          </a:p>
        </p:txBody>
      </p:sp>
      <p:sp>
        <p:nvSpPr>
          <p:cNvPr id="3" name="Espaço Reservado para Conteúdo 2"/>
          <p:cNvSpPr>
            <a:spLocks noGrp="1"/>
          </p:cNvSpPr>
          <p:nvPr>
            <p:ph idx="1"/>
          </p:nvPr>
        </p:nvSpPr>
        <p:spPr>
          <a:xfrm>
            <a:off x="287524" y="1124744"/>
            <a:ext cx="8568952" cy="5018239"/>
          </a:xfrm>
        </p:spPr>
        <p:txBody>
          <a:bodyPr/>
          <a:lstStyle/>
          <a:p>
            <a:pPr algn="just"/>
            <a:r>
              <a:rPr lang="es-ES" sz="2400" dirty="0"/>
              <a:t>Además de la necesidad de costo accesible para la adquisición de la vivienda, es recomendable que sean previstas acciones que </a:t>
            </a:r>
            <a:r>
              <a:rPr lang="es-ES" sz="2400" dirty="0" smtClean="0"/>
              <a:t>permitan </a:t>
            </a:r>
            <a:r>
              <a:rPr lang="es-ES" sz="2400" dirty="0"/>
              <a:t>la reducción del gasto de energía </a:t>
            </a:r>
            <a:r>
              <a:rPr lang="es-ES" sz="2400" dirty="0" smtClean="0"/>
              <a:t>eléctrica (sostenibilidad energética).</a:t>
            </a:r>
          </a:p>
          <a:p>
            <a:pPr lvl="1" algn="just"/>
            <a:r>
              <a:rPr lang="es-ES" sz="2000" u="sng" dirty="0" smtClean="0"/>
              <a:t>Ejemplo nº 1: Argentina</a:t>
            </a:r>
          </a:p>
          <a:p>
            <a:pPr lvl="1" algn="just"/>
            <a:r>
              <a:rPr lang="es-ES" sz="2000" dirty="0" smtClean="0"/>
              <a:t>Experiencias </a:t>
            </a:r>
            <a:r>
              <a:rPr lang="es-ES" sz="2000" dirty="0"/>
              <a:t>pilotos en </a:t>
            </a:r>
            <a:r>
              <a:rPr lang="es-ES" sz="2000" dirty="0" smtClean="0"/>
              <a:t>el </a:t>
            </a:r>
            <a:r>
              <a:rPr lang="es-ES" sz="2000" dirty="0"/>
              <a:t>Partido de Moreno (Gran Buenos Aires</a:t>
            </a:r>
            <a:r>
              <a:rPr lang="es-ES" sz="2000" dirty="0" smtClean="0"/>
              <a:t>)</a:t>
            </a:r>
          </a:p>
          <a:p>
            <a:pPr lvl="1" algn="just"/>
            <a:r>
              <a:rPr lang="es-ES" sz="2000" dirty="0" smtClean="0"/>
              <a:t>Fueron </a:t>
            </a:r>
            <a:r>
              <a:rPr lang="es-ES" sz="2000" dirty="0"/>
              <a:t>realizadas </a:t>
            </a:r>
            <a:r>
              <a:rPr lang="es-ES" sz="2000" dirty="0" smtClean="0"/>
              <a:t>adaptaciones para </a:t>
            </a:r>
            <a:r>
              <a:rPr lang="es-ES" sz="2000" dirty="0"/>
              <a:t>el uso eficiente de </a:t>
            </a:r>
            <a:r>
              <a:rPr lang="es-ES" sz="2000" dirty="0" smtClean="0"/>
              <a:t>las ventanas tanto con la posición arquitectónica para favorecer ventilaciones cruzadas como con la instalación </a:t>
            </a:r>
            <a:r>
              <a:rPr lang="es-ES" sz="2000" dirty="0"/>
              <a:t>de cortinas, burletes y </a:t>
            </a:r>
            <a:r>
              <a:rPr lang="es-ES" sz="2000" dirty="0" smtClean="0"/>
              <a:t>mosquiteros; instalación </a:t>
            </a:r>
            <a:r>
              <a:rPr lang="es-ES" sz="2000" dirty="0"/>
              <a:t>de sistemas solares térmicos</a:t>
            </a:r>
            <a:r>
              <a:rPr lang="es-ES" sz="2000" dirty="0" smtClean="0"/>
              <a:t>, utilización de </a:t>
            </a:r>
            <a:r>
              <a:rPr lang="es-ES" sz="2000" dirty="0"/>
              <a:t>lámparas de bajo consumo</a:t>
            </a:r>
            <a:r>
              <a:rPr lang="es-ES" sz="2000" dirty="0" smtClean="0"/>
              <a:t>, </a:t>
            </a:r>
            <a:r>
              <a:rPr lang="es-ES" sz="2000" dirty="0"/>
              <a:t>revoques externos con aislantes, etc</a:t>
            </a:r>
            <a:r>
              <a:rPr lang="es-ES" sz="2000" dirty="0" smtClean="0"/>
              <a:t>. </a:t>
            </a:r>
          </a:p>
          <a:p>
            <a:pPr lvl="1" algn="just"/>
            <a:r>
              <a:rPr lang="es-ES" sz="2000" u="sng" dirty="0" smtClean="0"/>
              <a:t>Resultados</a:t>
            </a:r>
            <a:r>
              <a:rPr lang="es-ES" sz="2000" dirty="0" smtClean="0"/>
              <a:t>: Mejora</a:t>
            </a:r>
            <a:r>
              <a:rPr lang="es-ES" sz="2000" dirty="0"/>
              <a:t> </a:t>
            </a:r>
            <a:r>
              <a:rPr lang="es-ES" sz="2000" dirty="0" smtClean="0"/>
              <a:t>en </a:t>
            </a:r>
            <a:r>
              <a:rPr lang="es-ES" sz="2000" dirty="0"/>
              <a:t>la </a:t>
            </a:r>
            <a:r>
              <a:rPr lang="es-ES" sz="2000" dirty="0" smtClean="0"/>
              <a:t>sensación térmica interna, </a:t>
            </a:r>
            <a:r>
              <a:rPr lang="es-ES" sz="2000" dirty="0"/>
              <a:t>ausencia de humedad, mejor ventilación e iluminación, mayor higiene </a:t>
            </a:r>
            <a:r>
              <a:rPr lang="es-ES" sz="2000" dirty="0" smtClean="0"/>
              <a:t>doméstica y </a:t>
            </a:r>
            <a:r>
              <a:rPr lang="es-ES" sz="2000" b="1" dirty="0"/>
              <a:t>reducción de consumo eléctrico de casi un 50</a:t>
            </a:r>
            <a:r>
              <a:rPr lang="es-ES" sz="2000" b="1" dirty="0" smtClean="0"/>
              <a:t>% </a:t>
            </a:r>
            <a:r>
              <a:rPr lang="es-ES" sz="2000" dirty="0" smtClean="0"/>
              <a:t>(según los constructores)</a:t>
            </a:r>
            <a:endParaRPr lang="es-ES" sz="2000" dirty="0"/>
          </a:p>
          <a:p>
            <a:pPr algn="just"/>
            <a:endParaRPr lang="es-ES" sz="2400" dirty="0"/>
          </a:p>
        </p:txBody>
      </p:sp>
    </p:spTree>
    <p:extLst>
      <p:ext uri="{BB962C8B-B14F-4D97-AF65-F5344CB8AC3E}">
        <p14:creationId xmlns:p14="http://schemas.microsoft.com/office/powerpoint/2010/main" val="1582243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a:t>Economía de energía en las </a:t>
            </a:r>
            <a:r>
              <a:rPr lang="es-ES" sz="2800" dirty="0" smtClean="0"/>
              <a:t>viviendas</a:t>
            </a:r>
            <a:endParaRPr lang="es-ES" sz="2800" dirty="0"/>
          </a:p>
        </p:txBody>
      </p:sp>
      <p:sp>
        <p:nvSpPr>
          <p:cNvPr id="3" name="Espaço Reservado para Conteúdo 2"/>
          <p:cNvSpPr>
            <a:spLocks noGrp="1"/>
          </p:cNvSpPr>
          <p:nvPr>
            <p:ph idx="1"/>
          </p:nvPr>
        </p:nvSpPr>
        <p:spPr/>
        <p:txBody>
          <a:bodyPr/>
          <a:lstStyle/>
          <a:p>
            <a:pPr lvl="1" algn="just"/>
            <a:r>
              <a:rPr lang="es-ES" sz="2000" u="sng" dirty="0" smtClean="0"/>
              <a:t>Ejemplo nº 2: Chile</a:t>
            </a:r>
          </a:p>
          <a:p>
            <a:pPr lvl="1" algn="just"/>
            <a:r>
              <a:rPr lang="es-ES" sz="2000" dirty="0"/>
              <a:t>E</a:t>
            </a:r>
            <a:r>
              <a:rPr lang="es-ES" sz="2000" dirty="0" smtClean="0"/>
              <a:t>l </a:t>
            </a:r>
            <a:r>
              <a:rPr lang="es-ES" sz="2000" dirty="0"/>
              <a:t>primer concurso de diseño “Vivienda Social Sustentable en la Patagonia”</a:t>
            </a:r>
            <a:r>
              <a:rPr lang="es-ES" sz="2000" b="1" dirty="0"/>
              <a:t> </a:t>
            </a:r>
            <a:r>
              <a:rPr lang="es-ES" sz="2000" dirty="0"/>
              <a:t>busca implementar un prototipo </a:t>
            </a:r>
            <a:r>
              <a:rPr lang="es-ES" sz="2000" dirty="0" smtClean="0"/>
              <a:t>de vivienda social</a:t>
            </a:r>
            <a:r>
              <a:rPr lang="es-ES" sz="2000" dirty="0"/>
              <a:t> </a:t>
            </a:r>
            <a:r>
              <a:rPr lang="es-ES" sz="2000" dirty="0" smtClean="0"/>
              <a:t>sostenible </a:t>
            </a:r>
            <a:r>
              <a:rPr lang="es-ES" sz="2000" dirty="0"/>
              <a:t>en </a:t>
            </a:r>
            <a:r>
              <a:rPr lang="es-ES" sz="2000" dirty="0">
                <a:hlinkClick r:id="rId2"/>
              </a:rPr>
              <a:t>madera</a:t>
            </a:r>
            <a:r>
              <a:rPr lang="es-ES" sz="2000" b="1" dirty="0"/>
              <a:t>,</a:t>
            </a:r>
            <a:r>
              <a:rPr lang="es-ES" sz="2000" dirty="0"/>
              <a:t> enfocándose en la </a:t>
            </a:r>
            <a:r>
              <a:rPr lang="es-ES" sz="2000" b="1" dirty="0"/>
              <a:t>reducción de los costos de calefacción</a:t>
            </a:r>
            <a:r>
              <a:rPr lang="es-ES" sz="2000" dirty="0"/>
              <a:t> y </a:t>
            </a:r>
            <a:r>
              <a:rPr lang="es-ES" sz="2000" b="1" dirty="0"/>
              <a:t>la disminución de emisiones de CO2 </a:t>
            </a:r>
            <a:r>
              <a:rPr lang="es-ES" sz="2000" dirty="0"/>
              <a:t>generadas por la </a:t>
            </a:r>
            <a:r>
              <a:rPr lang="es-ES" sz="2000" dirty="0" smtClean="0"/>
              <a:t>leña.</a:t>
            </a:r>
          </a:p>
          <a:p>
            <a:pPr lvl="1" algn="just"/>
            <a:r>
              <a:rPr lang="es-ES" sz="2000" dirty="0" smtClean="0"/>
              <a:t>El proyecto de la vivienda se compone por un núcleo formado </a:t>
            </a:r>
            <a:r>
              <a:rPr lang="es-ES" sz="2000" dirty="0"/>
              <a:t>por muros de alta inercia </a:t>
            </a:r>
            <a:r>
              <a:rPr lang="es-ES" sz="2000" dirty="0" smtClean="0"/>
              <a:t>térmica que se </a:t>
            </a:r>
            <a:r>
              <a:rPr lang="es-ES" sz="2000" dirty="0"/>
              <a:t>alimentan de radiación </a:t>
            </a:r>
            <a:r>
              <a:rPr lang="es-ES" sz="2000" dirty="0" smtClean="0"/>
              <a:t>solar. Tanto el muro como la cubierta son compuestos </a:t>
            </a:r>
            <a:r>
              <a:rPr lang="pt-BR" sz="2000" dirty="0" smtClean="0"/>
              <a:t>por </a:t>
            </a:r>
            <a:r>
              <a:rPr lang="pt-BR" sz="2000" dirty="0"/>
              <a:t>una doble capa de policarbonato alveolar separados por una </a:t>
            </a:r>
            <a:r>
              <a:rPr lang="es-ES" sz="2000" dirty="0" smtClean="0"/>
              <a:t>cámara</a:t>
            </a:r>
            <a:r>
              <a:rPr lang="pt-BR" sz="2000" dirty="0" smtClean="0"/>
              <a:t> </a:t>
            </a:r>
            <a:r>
              <a:rPr lang="pt-BR" sz="2000" dirty="0"/>
              <a:t>de aire no ventilada</a:t>
            </a:r>
            <a:r>
              <a:rPr lang="pt-BR" sz="2000" dirty="0" smtClean="0"/>
              <a:t>. </a:t>
            </a:r>
            <a:r>
              <a:rPr lang="es-ES" sz="2000" dirty="0" smtClean="0"/>
              <a:t>La posición de la vivienda varia </a:t>
            </a:r>
            <a:r>
              <a:rPr lang="es-ES" sz="2000" dirty="0"/>
              <a:t>si </a:t>
            </a:r>
            <a:r>
              <a:rPr lang="es-ES" sz="2000" dirty="0" smtClean="0"/>
              <a:t>está </a:t>
            </a:r>
            <a:r>
              <a:rPr lang="es-ES" sz="2000" dirty="0"/>
              <a:t>orientada hacia el norte, el oriente o el </a:t>
            </a:r>
            <a:r>
              <a:rPr lang="es-ES" sz="2000" dirty="0" smtClean="0"/>
              <a:t>poniente</a:t>
            </a:r>
            <a:r>
              <a:rPr lang="es-ES" sz="2000" dirty="0"/>
              <a:t>, buscando siempre la mayor radiación</a:t>
            </a:r>
            <a:r>
              <a:rPr lang="es-ES" sz="2000" dirty="0" smtClean="0"/>
              <a:t>.</a:t>
            </a:r>
            <a:r>
              <a:rPr lang="es-ES" sz="2000" dirty="0"/>
              <a:t> </a:t>
            </a:r>
            <a:r>
              <a:rPr lang="es-ES" sz="2000" dirty="0" smtClean="0"/>
              <a:t>Además </a:t>
            </a:r>
            <a:r>
              <a:rPr lang="es-ES" sz="2000" dirty="0"/>
              <a:t>de la energía por radiación solar </a:t>
            </a:r>
            <a:r>
              <a:rPr lang="es-ES" sz="2000" dirty="0" smtClean="0"/>
              <a:t>directa, el </a:t>
            </a:r>
            <a:r>
              <a:rPr lang="es-ES" sz="2000" dirty="0"/>
              <a:t>muro </a:t>
            </a:r>
            <a:r>
              <a:rPr lang="es-ES" sz="2000" dirty="0" smtClean="0"/>
              <a:t>central </a:t>
            </a:r>
            <a:r>
              <a:rPr lang="es-ES" sz="2000" dirty="0"/>
              <a:t>se alimenta mediante el calor generado </a:t>
            </a:r>
            <a:r>
              <a:rPr lang="es-ES" sz="2000" dirty="0" smtClean="0"/>
              <a:t>por</a:t>
            </a:r>
            <a:r>
              <a:rPr lang="es-ES" sz="2000" dirty="0"/>
              <a:t> la estufa a </a:t>
            </a:r>
            <a:r>
              <a:rPr lang="es-ES" sz="2000" dirty="0" smtClean="0"/>
              <a:t>leña.</a:t>
            </a:r>
          </a:p>
        </p:txBody>
      </p:sp>
    </p:spTree>
    <p:extLst>
      <p:ext uri="{BB962C8B-B14F-4D97-AF65-F5344CB8AC3E}">
        <p14:creationId xmlns:p14="http://schemas.microsoft.com/office/powerpoint/2010/main" val="2724922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Agenda</a:t>
            </a:r>
            <a:endParaRPr lang="es-ES" dirty="0"/>
          </a:p>
        </p:txBody>
      </p:sp>
      <p:sp>
        <p:nvSpPr>
          <p:cNvPr id="3" name="Espaço Reservado para Conteúdo 2"/>
          <p:cNvSpPr>
            <a:spLocks noGrp="1"/>
          </p:cNvSpPr>
          <p:nvPr>
            <p:ph idx="1"/>
          </p:nvPr>
        </p:nvSpPr>
        <p:spPr>
          <a:xfrm>
            <a:off x="457200" y="1034485"/>
            <a:ext cx="8229600" cy="5018239"/>
          </a:xfrm>
        </p:spPr>
        <p:txBody>
          <a:bodyPr/>
          <a:lstStyle/>
          <a:p>
            <a:r>
              <a:rPr lang="es-ES" sz="2400" dirty="0" smtClean="0"/>
              <a:t>Agenda del taller:</a:t>
            </a:r>
          </a:p>
          <a:p>
            <a:pPr lvl="1"/>
            <a:endParaRPr lang="es-ES" sz="2000" dirty="0" smtClean="0"/>
          </a:p>
          <a:p>
            <a:endParaRPr lang="es-ES" sz="2400" dirty="0" smtClean="0"/>
          </a:p>
          <a:p>
            <a:endParaRPr lang="es-ES" sz="2400" dirty="0"/>
          </a:p>
          <a:p>
            <a:endParaRPr lang="es-ES" sz="2400" dirty="0" smtClean="0"/>
          </a:p>
          <a:p>
            <a:endParaRPr lang="es-ES" sz="2400" dirty="0"/>
          </a:p>
          <a:p>
            <a:endParaRPr lang="es-ES" sz="2400" dirty="0" smtClean="0"/>
          </a:p>
          <a:p>
            <a:endParaRPr lang="es-ES" sz="2400" dirty="0"/>
          </a:p>
        </p:txBody>
      </p:sp>
      <p:graphicFrame>
        <p:nvGraphicFramePr>
          <p:cNvPr id="4" name="Tabela 3"/>
          <p:cNvGraphicFramePr>
            <a:graphicFrameLocks noGrp="1"/>
          </p:cNvGraphicFramePr>
          <p:nvPr>
            <p:extLst>
              <p:ext uri="{D42A27DB-BD31-4B8C-83A1-F6EECF244321}">
                <p14:modId xmlns:p14="http://schemas.microsoft.com/office/powerpoint/2010/main" val="2505325733"/>
              </p:ext>
            </p:extLst>
          </p:nvPr>
        </p:nvGraphicFramePr>
        <p:xfrm>
          <a:off x="1403648" y="1503516"/>
          <a:ext cx="6768752" cy="4577080"/>
        </p:xfrm>
        <a:graphic>
          <a:graphicData uri="http://schemas.openxmlformats.org/drawingml/2006/table">
            <a:tbl>
              <a:tblPr firstRow="1" bandRow="1">
                <a:tableStyleId>{46F890A9-2807-4EBB-B81D-B2AA78EC7F39}</a:tableStyleId>
              </a:tblPr>
              <a:tblGrid>
                <a:gridCol w="1359231"/>
                <a:gridCol w="5409521"/>
              </a:tblGrid>
              <a:tr h="370840">
                <a:tc>
                  <a:txBody>
                    <a:bodyPr/>
                    <a:lstStyle/>
                    <a:p>
                      <a:pPr algn="ctr"/>
                      <a:r>
                        <a:rPr lang="es-ES" dirty="0" smtClean="0"/>
                        <a:t>Día</a:t>
                      </a:r>
                      <a:endParaRPr lang="es-ES" dirty="0"/>
                    </a:p>
                  </a:txBody>
                  <a:tcPr/>
                </a:tc>
                <a:tc>
                  <a:txBody>
                    <a:bodyPr/>
                    <a:lstStyle/>
                    <a:p>
                      <a:pPr algn="ctr"/>
                      <a:r>
                        <a:rPr lang="es-ES" dirty="0" smtClean="0"/>
                        <a:t>Actividades previstas</a:t>
                      </a:r>
                      <a:endParaRPr lang="es-ES" dirty="0"/>
                    </a:p>
                  </a:txBody>
                  <a:tcPr/>
                </a:tc>
              </a:tr>
              <a:tr h="370840">
                <a:tc>
                  <a:txBody>
                    <a:bodyPr/>
                    <a:lstStyle/>
                    <a:p>
                      <a:pPr algn="ctr"/>
                      <a:r>
                        <a:rPr lang="es-ES" dirty="0" smtClean="0"/>
                        <a:t>Lunes</a:t>
                      </a:r>
                      <a:endParaRPr lang="es-ES" dirty="0"/>
                    </a:p>
                  </a:txBody>
                  <a:tcPr/>
                </a:tc>
                <a:tc>
                  <a:txBody>
                    <a:bodyPr/>
                    <a:lstStyle/>
                    <a:p>
                      <a:pPr marL="285750" indent="-285750">
                        <a:buFontTx/>
                        <a:buChar char="-"/>
                      </a:pPr>
                      <a:r>
                        <a:rPr lang="es-ES" dirty="0" smtClean="0"/>
                        <a:t>Presentación</a:t>
                      </a:r>
                      <a:r>
                        <a:rPr lang="es-ES" baseline="0" dirty="0" smtClean="0"/>
                        <a:t> de los equipos de las EFS y del borrador de la matriz de planificación</a:t>
                      </a:r>
                    </a:p>
                    <a:p>
                      <a:pPr marL="285750" indent="-285750">
                        <a:buFontTx/>
                        <a:buChar char="-"/>
                      </a:pPr>
                      <a:r>
                        <a:rPr lang="es-ES" baseline="0" dirty="0" smtClean="0"/>
                        <a:t>Panel con un experto de la ONU-Hábitat</a:t>
                      </a:r>
                    </a:p>
                    <a:p>
                      <a:pPr marL="285750" indent="-285750">
                        <a:buFontTx/>
                        <a:buChar char="-"/>
                      </a:pPr>
                      <a:r>
                        <a:rPr lang="es-ES" baseline="0" dirty="0" smtClean="0"/>
                        <a:t>Inicio de la discusión de la 1ª cuestión de auditoría</a:t>
                      </a:r>
                      <a:endParaRPr lang="es-ES" dirty="0"/>
                    </a:p>
                  </a:txBody>
                  <a:tcPr/>
                </a:tc>
              </a:tr>
              <a:tr h="370840">
                <a:tc>
                  <a:txBody>
                    <a:bodyPr/>
                    <a:lstStyle/>
                    <a:p>
                      <a:pPr algn="ctr"/>
                      <a:r>
                        <a:rPr lang="es-ES" dirty="0" smtClean="0"/>
                        <a:t>Martes</a:t>
                      </a:r>
                      <a:endParaRPr lang="es-ES" dirty="0"/>
                    </a:p>
                  </a:txBody>
                  <a:tcPr/>
                </a:tc>
                <a:tc>
                  <a:txBody>
                    <a:bodyPr/>
                    <a:lstStyle/>
                    <a:p>
                      <a:pPr marL="285750" indent="-285750">
                        <a:buFontTx/>
                        <a:buChar char="-"/>
                      </a:pPr>
                      <a:r>
                        <a:rPr lang="es-ES" dirty="0" smtClean="0"/>
                        <a:t>Conclusión de la discusión de la 1ª cuestión de auditoría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s-ES" dirty="0" smtClean="0"/>
                        <a:t>Inicio de la discusión de la 2ª cuestión de auditoría</a:t>
                      </a:r>
                      <a:endParaRPr lang="es-ES" dirty="0"/>
                    </a:p>
                  </a:txBody>
                  <a:tcPr/>
                </a:tc>
              </a:tr>
              <a:tr h="370840">
                <a:tc>
                  <a:txBody>
                    <a:bodyPr/>
                    <a:lstStyle/>
                    <a:p>
                      <a:pPr algn="ctr"/>
                      <a:r>
                        <a:rPr lang="es-ES" dirty="0" smtClean="0"/>
                        <a:t>Miércoles</a:t>
                      </a:r>
                      <a:endParaRPr lang="es-ES" dirty="0"/>
                    </a:p>
                  </a:txBody>
                  <a:tcPr/>
                </a:tc>
                <a:tc>
                  <a:txBody>
                    <a:bodyPr/>
                    <a:lstStyle/>
                    <a:p>
                      <a:pPr marL="285750" indent="-285750">
                        <a:buFontTx/>
                        <a:buChar char="-"/>
                      </a:pPr>
                      <a:r>
                        <a:rPr lang="es-ES" dirty="0" smtClean="0"/>
                        <a:t>Conclusión de la discusión de la 2ª cuestión de auditoría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s-ES" dirty="0" smtClean="0"/>
                        <a:t>Inicio de la discusión de la 3ª cuestión de auditoría</a:t>
                      </a:r>
                      <a:endParaRPr lang="es-ES" dirty="0"/>
                    </a:p>
                  </a:txBody>
                  <a:tcPr/>
                </a:tc>
              </a:tr>
              <a:tr h="370840">
                <a:tc>
                  <a:txBody>
                    <a:bodyPr/>
                    <a:lstStyle/>
                    <a:p>
                      <a:pPr algn="ctr"/>
                      <a:r>
                        <a:rPr lang="es-ES" dirty="0" smtClean="0"/>
                        <a:t>Jueves</a:t>
                      </a:r>
                      <a:endParaRPr lang="es-ES" dirty="0"/>
                    </a:p>
                  </a:txBody>
                  <a:tcPr/>
                </a:tc>
                <a:tc>
                  <a:txBody>
                    <a:bodyPr/>
                    <a:lstStyle/>
                    <a:p>
                      <a:pPr marL="285750" indent="-285750">
                        <a:buFontTx/>
                        <a:buChar char="-"/>
                      </a:pPr>
                      <a:r>
                        <a:rPr lang="es-ES" dirty="0" smtClean="0"/>
                        <a:t>Conclusión de la discusión de la 3ª cuestión de auditoría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s-ES" dirty="0" smtClean="0"/>
                        <a:t>Discusión de la 4ª cuestión de auditoría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s-ES" dirty="0" smtClean="0"/>
                        <a:t>Clausula del Taller</a:t>
                      </a:r>
                      <a:endParaRPr lang="es-ES" dirty="0"/>
                    </a:p>
                  </a:txBody>
                  <a:tcPr/>
                </a:tc>
              </a:tr>
            </a:tbl>
          </a:graphicData>
        </a:graphic>
      </p:graphicFrame>
    </p:spTree>
    <p:extLst>
      <p:ext uri="{BB962C8B-B14F-4D97-AF65-F5344CB8AC3E}">
        <p14:creationId xmlns:p14="http://schemas.microsoft.com/office/powerpoint/2010/main" val="4157432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a:t>Economía de energía en las </a:t>
            </a:r>
            <a:r>
              <a:rPr lang="es-ES" sz="2800" dirty="0" smtClean="0"/>
              <a:t>viviendas</a:t>
            </a:r>
            <a:endParaRPr lang="es-ES" sz="2800" dirty="0"/>
          </a:p>
        </p:txBody>
      </p:sp>
      <p:pic>
        <p:nvPicPr>
          <p:cNvPr id="4" name="Espaço Reservado para Conteúdo 3"/>
          <p:cNvPicPr>
            <a:picLocks noGrp="1" noChangeAspect="1"/>
          </p:cNvPicPr>
          <p:nvPr>
            <p:ph idx="1"/>
          </p:nvPr>
        </p:nvPicPr>
        <p:blipFill>
          <a:blip r:embed="rId2" cstate="print"/>
          <a:stretch>
            <a:fillRect/>
          </a:stretch>
        </p:blipFill>
        <p:spPr>
          <a:xfrm>
            <a:off x="1486806" y="1147763"/>
            <a:ext cx="6170388" cy="5018087"/>
          </a:xfrm>
          <a:prstGeom prst="rect">
            <a:avLst/>
          </a:prstGeom>
        </p:spPr>
      </p:pic>
    </p:spTree>
    <p:extLst>
      <p:ext uri="{BB962C8B-B14F-4D97-AF65-F5344CB8AC3E}">
        <p14:creationId xmlns:p14="http://schemas.microsoft.com/office/powerpoint/2010/main" val="2677683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Borrador de la matriz de planificación</a:t>
            </a:r>
            <a:endParaRPr lang="es-ES" dirty="0"/>
          </a:p>
        </p:txBody>
      </p:sp>
      <p:sp>
        <p:nvSpPr>
          <p:cNvPr id="5" name="Subtítulo 4"/>
          <p:cNvSpPr>
            <a:spLocks noGrp="1"/>
          </p:cNvSpPr>
          <p:nvPr>
            <p:ph type="subTitle" idx="1"/>
          </p:nvPr>
        </p:nvSpPr>
        <p:spPr/>
        <p:txBody>
          <a:bodyPr/>
          <a:lstStyle/>
          <a:p>
            <a:r>
              <a:rPr lang="es-ES" dirty="0" smtClean="0"/>
              <a:t>TCU-Brasil</a:t>
            </a:r>
            <a:endParaRPr lang="es-ES" dirty="0"/>
          </a:p>
        </p:txBody>
      </p:sp>
    </p:spTree>
    <p:extLst>
      <p:ext uri="{BB962C8B-B14F-4D97-AF65-F5344CB8AC3E}">
        <p14:creationId xmlns:p14="http://schemas.microsoft.com/office/powerpoint/2010/main" val="2423977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de planificación</a:t>
            </a:r>
            <a:endParaRPr lang="es-ES" dirty="0"/>
          </a:p>
        </p:txBody>
      </p:sp>
      <p:sp>
        <p:nvSpPr>
          <p:cNvPr id="3" name="Espaço Reservado para Conteúdo 2"/>
          <p:cNvSpPr>
            <a:spLocks noGrp="1"/>
          </p:cNvSpPr>
          <p:nvPr>
            <p:ph idx="1"/>
          </p:nvPr>
        </p:nvSpPr>
        <p:spPr/>
        <p:txBody>
          <a:bodyPr/>
          <a:lstStyle/>
          <a:p>
            <a:r>
              <a:rPr lang="es-ES" sz="2400" dirty="0"/>
              <a:t>S</a:t>
            </a:r>
            <a:r>
              <a:rPr lang="es-ES" sz="2400" dirty="0" smtClean="0"/>
              <a:t>e </a:t>
            </a:r>
            <a:r>
              <a:rPr lang="es-ES" sz="2400" dirty="0"/>
              <a:t>propone una matriz de planificación que tiene por objetivo verificar el cumplimiento de los mencionados puntos en </a:t>
            </a:r>
            <a:r>
              <a:rPr lang="es-ES" sz="2400" dirty="0" smtClean="0"/>
              <a:t>una muestra de </a:t>
            </a:r>
            <a:r>
              <a:rPr lang="es-ES" sz="2400" u="sng" dirty="0"/>
              <a:t>obras de viviendas sociales </a:t>
            </a:r>
            <a:r>
              <a:rPr lang="es-ES" sz="2400" b="1" u="sng" dirty="0"/>
              <a:t>construidas</a:t>
            </a:r>
            <a:r>
              <a:rPr lang="es-ES" sz="2400" dirty="0"/>
              <a:t>, asimismo permita identificar las buenas prácticas adoptadas en cada país y las oportunidades de mejoría. </a:t>
            </a:r>
            <a:endParaRPr lang="es-ES" sz="2400" dirty="0" smtClean="0"/>
          </a:p>
          <a:p>
            <a:endParaRPr lang="es-ES" sz="2400" dirty="0" smtClean="0"/>
          </a:p>
          <a:p>
            <a:r>
              <a:rPr lang="es-ES" sz="2400" dirty="0" smtClean="0"/>
              <a:t>Selección de la muestra de obras:</a:t>
            </a:r>
          </a:p>
          <a:p>
            <a:pPr lvl="1"/>
            <a:r>
              <a:rPr lang="es-ES" sz="2000" dirty="0" smtClean="0"/>
              <a:t>Estadística;</a:t>
            </a:r>
          </a:p>
          <a:p>
            <a:pPr lvl="1"/>
            <a:r>
              <a:rPr lang="es-ES" sz="2000" dirty="0" smtClean="0"/>
              <a:t>Ubicación geográfica;</a:t>
            </a:r>
          </a:p>
          <a:p>
            <a:pPr lvl="1"/>
            <a:r>
              <a:rPr lang="es-ES" sz="2000" dirty="0" smtClean="0"/>
              <a:t>Aleatoria;</a:t>
            </a:r>
          </a:p>
          <a:p>
            <a:pPr lvl="1"/>
            <a:r>
              <a:rPr lang="es-ES" sz="2000" dirty="0" smtClean="0"/>
              <a:t>Otra.</a:t>
            </a:r>
          </a:p>
          <a:p>
            <a:pPr lvl="1"/>
            <a:endParaRPr lang="es-ES" sz="2000" dirty="0" smtClean="0"/>
          </a:p>
          <a:p>
            <a:pPr lvl="1"/>
            <a:endParaRPr lang="es-ES" sz="2000" dirty="0" smtClean="0"/>
          </a:p>
          <a:p>
            <a:pPr lvl="1"/>
            <a:endParaRPr lang="es-ES" sz="2000" dirty="0" smtClean="0"/>
          </a:p>
          <a:p>
            <a:pPr lvl="1"/>
            <a:endParaRPr lang="es-ES" sz="2000" dirty="0" smtClean="0"/>
          </a:p>
        </p:txBody>
      </p:sp>
      <p:sp>
        <p:nvSpPr>
          <p:cNvPr id="4" name="CaixaDeTexto 3"/>
          <p:cNvSpPr txBox="1"/>
          <p:nvPr/>
        </p:nvSpPr>
        <p:spPr>
          <a:xfrm>
            <a:off x="4211960" y="4221088"/>
            <a:ext cx="4104456"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_tradnl" sz="2000" dirty="0" smtClean="0">
                <a:latin typeface="+mj-lt"/>
              </a:rPr>
              <a:t>Cada EFS posee libertad para definir los criterios y el tamaño de su muestra </a:t>
            </a:r>
            <a:endParaRPr lang="es-ES_tradnl" sz="2000" dirty="0">
              <a:latin typeface="+mj-lt"/>
            </a:endParaRPr>
          </a:p>
        </p:txBody>
      </p:sp>
    </p:spTree>
    <p:extLst>
      <p:ext uri="{BB962C8B-B14F-4D97-AF65-F5344CB8AC3E}">
        <p14:creationId xmlns:p14="http://schemas.microsoft.com/office/powerpoint/2010/main" val="1119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de planificación</a:t>
            </a:r>
            <a:endParaRPr lang="es-ES" dirty="0"/>
          </a:p>
        </p:txBody>
      </p:sp>
      <p:sp>
        <p:nvSpPr>
          <p:cNvPr id="3" name="Espaço Reservado para Conteúdo 2"/>
          <p:cNvSpPr>
            <a:spLocks noGrp="1"/>
          </p:cNvSpPr>
          <p:nvPr>
            <p:ph idx="1"/>
          </p:nvPr>
        </p:nvSpPr>
        <p:spPr/>
        <p:txBody>
          <a:bodyPr/>
          <a:lstStyle/>
          <a:p>
            <a:r>
              <a:rPr lang="es-ES" sz="2400" dirty="0" smtClean="0"/>
              <a:t>Para </a:t>
            </a:r>
            <a:r>
              <a:rPr lang="es-ES" sz="2400" dirty="0"/>
              <a:t>que al final de los trabajos las EFS puedan hacer recomendaciones de mejoría a las instituciones y programas públicos evaluados, es necesario profundizar los análisis e investigar las causas de los puntos que no hayan sido totalmente cumplidos. </a:t>
            </a:r>
            <a:endParaRPr lang="es-ES" sz="2400" dirty="0" smtClean="0"/>
          </a:p>
          <a:p>
            <a:endParaRPr lang="es-ES" sz="2400" dirty="0" smtClean="0"/>
          </a:p>
          <a:p>
            <a:r>
              <a:rPr lang="es-ES" sz="2400" dirty="0" smtClean="0"/>
              <a:t>Además</a:t>
            </a:r>
            <a:r>
              <a:rPr lang="es-ES" sz="2400" dirty="0"/>
              <a:t>, es de gran importancia verificar el cumplimiento de las metas cuantitativas previstas para construcción de viviendas sociales.</a:t>
            </a:r>
          </a:p>
        </p:txBody>
      </p:sp>
    </p:spTree>
    <p:extLst>
      <p:ext uri="{BB962C8B-B14F-4D97-AF65-F5344CB8AC3E}">
        <p14:creationId xmlns:p14="http://schemas.microsoft.com/office/powerpoint/2010/main" val="111963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Espaço Reservado para Conteú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88640"/>
            <a:ext cx="9036496" cy="6048672"/>
          </a:xfrm>
          <a:prstGeom prst="rect">
            <a:avLst/>
          </a:prstGeom>
        </p:spPr>
      </p:pic>
    </p:spTree>
    <p:extLst>
      <p:ext uri="{BB962C8B-B14F-4D97-AF65-F5344CB8AC3E}">
        <p14:creationId xmlns:p14="http://schemas.microsoft.com/office/powerpoint/2010/main" val="3498386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Matriz de planificación</a:t>
            </a:r>
            <a:endParaRPr lang="es-ES" dirty="0"/>
          </a:p>
        </p:txBody>
      </p:sp>
      <p:sp>
        <p:nvSpPr>
          <p:cNvPr id="3" name="Espaço Reservado para Conteúdo 2"/>
          <p:cNvSpPr>
            <a:spLocks noGrp="1"/>
          </p:cNvSpPr>
          <p:nvPr>
            <p:ph idx="1"/>
          </p:nvPr>
        </p:nvSpPr>
        <p:spPr>
          <a:xfrm>
            <a:off x="457200" y="1147065"/>
            <a:ext cx="8229600" cy="697759"/>
          </a:xfrm>
        </p:spPr>
        <p:txBody>
          <a:bodyPr/>
          <a:lstStyle/>
          <a:p>
            <a:r>
              <a:rPr lang="es-ES" dirty="0" smtClean="0"/>
              <a:t>Cuestión principal:</a:t>
            </a:r>
          </a:p>
          <a:p>
            <a:endParaRPr lang="es-ES" dirty="0"/>
          </a:p>
          <a:p>
            <a:endParaRPr lang="es-ES" dirty="0" smtClean="0"/>
          </a:p>
          <a:p>
            <a:endParaRPr lang="es-ES" dirty="0"/>
          </a:p>
          <a:p>
            <a:endParaRPr lang="es-ES" dirty="0" smtClean="0"/>
          </a:p>
          <a:p>
            <a:endParaRPr lang="es-ES" dirty="0"/>
          </a:p>
          <a:p>
            <a:pPr lvl="1"/>
            <a:r>
              <a:rPr lang="es-ES" dirty="0"/>
              <a:t>Para responder lo que se pregunta han sido propuestas cuatro </a:t>
            </a:r>
            <a:r>
              <a:rPr lang="es-ES" dirty="0" err="1"/>
              <a:t>subcuestiones</a:t>
            </a:r>
            <a:r>
              <a:rPr lang="es-ES" dirty="0"/>
              <a:t> de auditoría:</a:t>
            </a:r>
          </a:p>
          <a:p>
            <a:endParaRPr lang="es-ES" dirty="0" smtClean="0"/>
          </a:p>
          <a:p>
            <a:endParaRPr lang="es-ES" dirty="0" smtClean="0"/>
          </a:p>
          <a:p>
            <a:endParaRPr lang="es-ES" dirty="0"/>
          </a:p>
        </p:txBody>
      </p:sp>
      <p:sp>
        <p:nvSpPr>
          <p:cNvPr id="6" name="CaixaDeTexto 5"/>
          <p:cNvSpPr txBox="1"/>
          <p:nvPr/>
        </p:nvSpPr>
        <p:spPr>
          <a:xfrm>
            <a:off x="539552" y="1960464"/>
            <a:ext cx="814724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2400" dirty="0">
                <a:latin typeface="+mj-lt"/>
              </a:rPr>
              <a:t>¿Las obras de vivienda social cumplen con los aspectos y recomendaciones que la </a:t>
            </a:r>
            <a:r>
              <a:rPr lang="es-ES" sz="2400" dirty="0" err="1">
                <a:latin typeface="+mj-lt"/>
              </a:rPr>
              <a:t>Unece</a:t>
            </a:r>
            <a:r>
              <a:rPr lang="es-ES" sz="2400" dirty="0">
                <a:latin typeface="+mj-lt"/>
              </a:rPr>
              <a:t>/ONU ha propuesto en el documento denominado “</a:t>
            </a:r>
            <a:r>
              <a:rPr lang="es-ES" sz="2400" i="1" dirty="0" err="1">
                <a:latin typeface="+mj-lt"/>
              </a:rPr>
              <a:t>Guidelines</a:t>
            </a:r>
            <a:r>
              <a:rPr lang="es-ES" sz="2400" i="1" dirty="0">
                <a:latin typeface="+mj-lt"/>
              </a:rPr>
              <a:t> </a:t>
            </a:r>
            <a:r>
              <a:rPr lang="es-ES" sz="2400" i="1" dirty="0" err="1">
                <a:latin typeface="+mj-lt"/>
              </a:rPr>
              <a:t>on</a:t>
            </a:r>
            <a:r>
              <a:rPr lang="es-ES" sz="2400" i="1" dirty="0">
                <a:latin typeface="+mj-lt"/>
              </a:rPr>
              <a:t> Social </a:t>
            </a:r>
            <a:r>
              <a:rPr lang="es-ES" sz="2400" i="1" dirty="0" err="1">
                <a:latin typeface="+mj-lt"/>
              </a:rPr>
              <a:t>Housing</a:t>
            </a:r>
            <a:r>
              <a:rPr lang="es-ES" sz="2400" dirty="0">
                <a:latin typeface="+mj-lt"/>
              </a:rPr>
              <a:t>” así como con las metas cuantitativas previstas para construcción de ellas?</a:t>
            </a:r>
          </a:p>
        </p:txBody>
      </p:sp>
    </p:spTree>
    <p:extLst>
      <p:ext uri="{BB962C8B-B14F-4D97-AF65-F5344CB8AC3E}">
        <p14:creationId xmlns:p14="http://schemas.microsoft.com/office/powerpoint/2010/main" val="2193357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032712955"/>
              </p:ext>
            </p:extLst>
          </p:nvPr>
        </p:nvGraphicFramePr>
        <p:xfrm>
          <a:off x="107504" y="548680"/>
          <a:ext cx="8784976" cy="5334000"/>
        </p:xfrm>
        <a:graphic>
          <a:graphicData uri="http://schemas.openxmlformats.org/drawingml/2006/table">
            <a:tbl>
              <a:tblPr firstRow="1" bandRow="1">
                <a:tableStyleId>{5C22544A-7EE6-4342-B048-85BDC9FD1C3A}</a:tableStyleId>
              </a:tblPr>
              <a:tblGrid>
                <a:gridCol w="5040560"/>
                <a:gridCol w="3744416"/>
              </a:tblGrid>
              <a:tr h="370840">
                <a:tc>
                  <a:txBody>
                    <a:bodyPr/>
                    <a:lstStyle/>
                    <a:p>
                      <a:pPr algn="ctr"/>
                      <a:r>
                        <a:rPr lang="es-ES" sz="2000" dirty="0" err="1" smtClean="0"/>
                        <a:t>Subcuestión</a:t>
                      </a:r>
                      <a:r>
                        <a:rPr lang="es-ES" sz="2000" dirty="0" smtClean="0"/>
                        <a:t> de auditoría</a:t>
                      </a:r>
                      <a:endParaRPr lang="es-ES" sz="2000" dirty="0"/>
                    </a:p>
                  </a:txBody>
                  <a:tcPr/>
                </a:tc>
                <a:tc>
                  <a:txBody>
                    <a:bodyPr/>
                    <a:lstStyle/>
                    <a:p>
                      <a:pPr algn="ctr"/>
                      <a:r>
                        <a:rPr lang="es-ES" sz="2000" dirty="0" smtClean="0"/>
                        <a:t>As</a:t>
                      </a:r>
                      <a:r>
                        <a:rPr lang="es-ES" sz="2000" baseline="0" dirty="0" smtClean="0"/>
                        <a:t>pecto a ser evaluado</a:t>
                      </a:r>
                      <a:endParaRPr lang="es-ES" sz="2000" dirty="0"/>
                    </a:p>
                  </a:txBody>
                  <a:tcPr/>
                </a:tc>
              </a:tr>
              <a:tr h="370840">
                <a:tc>
                  <a:txBody>
                    <a:bodyPr/>
                    <a:lstStyle/>
                    <a:p>
                      <a:r>
                        <a:rPr lang="es-ES" sz="2000" b="0" kern="1200" dirty="0" smtClean="0">
                          <a:solidFill>
                            <a:schemeClr val="dk1"/>
                          </a:solidFill>
                          <a:effectLst/>
                          <a:latin typeface="+mn-lt"/>
                          <a:ea typeface="+mn-ea"/>
                          <a:cs typeface="+mn-cs"/>
                        </a:rPr>
                        <a:t>1 - ¿Las viviendas construidas tienen condiciones adecuadas de calidad y salubridad?</a:t>
                      </a:r>
                      <a:endParaRPr lang="es-ES" sz="2000" b="0" dirty="0"/>
                    </a:p>
                  </a:txBody>
                  <a:tcPr/>
                </a:tc>
                <a:tc>
                  <a:txBody>
                    <a:bodyPr/>
                    <a:lstStyle/>
                    <a:p>
                      <a:pPr algn="ctr"/>
                      <a:r>
                        <a:rPr lang="es-ES" sz="2000" b="0" kern="1200" dirty="0" smtClean="0">
                          <a:solidFill>
                            <a:schemeClr val="dk1"/>
                          </a:solidFill>
                          <a:effectLst/>
                          <a:latin typeface="+mn-lt"/>
                          <a:ea typeface="+mn-ea"/>
                          <a:cs typeface="+mn-cs"/>
                        </a:rPr>
                        <a:t>Metas cualitativas (calidad de las obras) y economía de energía en las unidades habitacionales</a:t>
                      </a:r>
                      <a:endParaRPr lang="es-ES" sz="2000" b="0" dirty="0"/>
                    </a:p>
                  </a:txBody>
                  <a:tcPr/>
                </a:tc>
              </a:tr>
              <a:tr h="370840">
                <a:tc>
                  <a:txBody>
                    <a:bodyPr/>
                    <a:lstStyle/>
                    <a:p>
                      <a:r>
                        <a:rPr lang="es-ES" sz="2000" b="0" kern="1200" dirty="0" smtClean="0">
                          <a:solidFill>
                            <a:schemeClr val="dk1"/>
                          </a:solidFill>
                          <a:effectLst/>
                          <a:latin typeface="+mn-lt"/>
                          <a:ea typeface="+mn-ea"/>
                          <a:cs typeface="+mn-cs"/>
                        </a:rPr>
                        <a:t>2 - ¿Las viviendas construidas atienden a los grupos menos privilegiados y a las personas con necesidades especiales (discapacitados o ancianos)?</a:t>
                      </a:r>
                      <a:endParaRPr lang="es-ES" sz="2000" b="0" dirty="0"/>
                    </a:p>
                  </a:txBody>
                  <a:tcPr/>
                </a:tc>
                <a:tc>
                  <a:txBody>
                    <a:bodyPr/>
                    <a:lstStyle/>
                    <a:p>
                      <a:pPr algn="ctr"/>
                      <a:r>
                        <a:rPr lang="es-ES" sz="2000" b="0" kern="1200" dirty="0" smtClean="0">
                          <a:solidFill>
                            <a:schemeClr val="dk1"/>
                          </a:solidFill>
                          <a:effectLst/>
                          <a:latin typeface="+mn-lt"/>
                          <a:ea typeface="+mn-ea"/>
                          <a:cs typeface="+mn-cs"/>
                        </a:rPr>
                        <a:t>Adaptaciones a los discapacitados; acceso a los grupos menos privilegiados y costo accesible</a:t>
                      </a:r>
                      <a:endParaRPr lang="es-ES" sz="2000" b="0" dirty="0"/>
                    </a:p>
                  </a:txBody>
                  <a:tcPr/>
                </a:tc>
              </a:tr>
              <a:tr h="370840">
                <a:tc>
                  <a:txBody>
                    <a:bodyPr/>
                    <a:lstStyle/>
                    <a:p>
                      <a:r>
                        <a:rPr lang="es-ES" sz="2000" b="0" kern="1200" dirty="0" smtClean="0">
                          <a:solidFill>
                            <a:schemeClr val="dk1"/>
                          </a:solidFill>
                          <a:effectLst/>
                          <a:latin typeface="+mn-lt"/>
                          <a:ea typeface="+mn-ea"/>
                          <a:cs typeface="+mn-cs"/>
                        </a:rPr>
                        <a:t>3 - ¿Los conjuntos de viviendas construidos favorecen la inclusión social de los moradores?</a:t>
                      </a:r>
                      <a:endParaRPr lang="es-ES" sz="2000" b="0" dirty="0"/>
                    </a:p>
                  </a:txBody>
                  <a:tcPr/>
                </a:tc>
                <a:tc>
                  <a:txBody>
                    <a:bodyPr/>
                    <a:lstStyle/>
                    <a:p>
                      <a:pPr algn="ctr"/>
                      <a:r>
                        <a:rPr lang="es-ES" sz="2000" kern="1200" dirty="0" smtClean="0">
                          <a:solidFill>
                            <a:schemeClr val="dk1"/>
                          </a:solidFill>
                          <a:effectLst/>
                          <a:latin typeface="+mn-lt"/>
                          <a:ea typeface="+mn-ea"/>
                          <a:cs typeface="+mn-cs"/>
                        </a:rPr>
                        <a:t>Combate a la exclusión social y soporte a la integración; participación de los moradores en las decisiones sobre su vivienda y vecindad y seguridad jurídica de la posesión</a:t>
                      </a:r>
                      <a:endParaRPr lang="es-ES" sz="2000" b="0" dirty="0"/>
                    </a:p>
                  </a:txBody>
                  <a:tcPr/>
                </a:tc>
              </a:tr>
              <a:tr h="370840">
                <a:tc>
                  <a:txBody>
                    <a:bodyPr/>
                    <a:lstStyle/>
                    <a:p>
                      <a:r>
                        <a:rPr lang="es-ES" sz="2000" b="0" kern="1200" dirty="0" smtClean="0">
                          <a:solidFill>
                            <a:schemeClr val="dk1"/>
                          </a:solidFill>
                          <a:effectLst/>
                          <a:latin typeface="+mn-lt"/>
                          <a:ea typeface="+mn-ea"/>
                          <a:cs typeface="+mn-cs"/>
                        </a:rPr>
                        <a:t>4 - ¿Las metas cuantitativas para construcción de viviendas sociales están siendo cumplidas?</a:t>
                      </a:r>
                      <a:endParaRPr lang="es-ES" sz="2000" b="0" dirty="0"/>
                    </a:p>
                  </a:txBody>
                  <a:tcPr/>
                </a:tc>
                <a:tc>
                  <a:txBody>
                    <a:bodyPr/>
                    <a:lstStyle/>
                    <a:p>
                      <a:pPr algn="ctr"/>
                      <a:r>
                        <a:rPr lang="es-ES" sz="2000" b="0" dirty="0" smtClean="0"/>
                        <a:t>Metas cuantitativas</a:t>
                      </a:r>
                      <a:endParaRPr lang="es-ES" sz="2000" b="0" dirty="0"/>
                    </a:p>
                  </a:txBody>
                  <a:tcPr/>
                </a:tc>
              </a:tr>
            </a:tbl>
          </a:graphicData>
        </a:graphic>
      </p:graphicFrame>
    </p:spTree>
    <p:extLst>
      <p:ext uri="{BB962C8B-B14F-4D97-AF65-F5344CB8AC3E}">
        <p14:creationId xmlns:p14="http://schemas.microsoft.com/office/powerpoint/2010/main" val="2699365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s-ES" dirty="0" smtClean="0">
                <a:cs typeface="Times New Roman" panose="02020603050405020304" pitchFamily="18" charset="0"/>
              </a:rPr>
              <a:t>¡</a:t>
            </a:r>
            <a:r>
              <a:rPr lang="es-ES" dirty="0" smtClean="0"/>
              <a:t>Muchas gracias!</a:t>
            </a:r>
            <a:endParaRPr lang="es-ES" dirty="0"/>
          </a:p>
        </p:txBody>
      </p:sp>
      <p:sp>
        <p:nvSpPr>
          <p:cNvPr id="2" name="Subtítulo 1"/>
          <p:cNvSpPr>
            <a:spLocks noGrp="1"/>
          </p:cNvSpPr>
          <p:nvPr>
            <p:ph type="subTitle" idx="1"/>
          </p:nvPr>
        </p:nvSpPr>
        <p:spPr/>
        <p:txBody>
          <a:bodyPr/>
          <a:lstStyle/>
          <a:p>
            <a:endParaRPr lang="es-ES" sz="2400" dirty="0" smtClean="0">
              <a:hlinkClick r:id="rId2"/>
            </a:endParaRPr>
          </a:p>
          <a:p>
            <a:r>
              <a:rPr lang="es-ES" sz="2400" dirty="0" smtClean="0">
                <a:hlinkClick r:id="rId2"/>
              </a:rPr>
              <a:t>gustavogf@tcu.gov.br</a:t>
            </a:r>
            <a:endParaRPr lang="es-ES" sz="2400" dirty="0" smtClean="0"/>
          </a:p>
          <a:p>
            <a:r>
              <a:rPr lang="es-ES" sz="2400" dirty="0" smtClean="0">
                <a:hlinkClick r:id="rId3"/>
              </a:rPr>
              <a:t>victorhm@tcu.gov.br</a:t>
            </a:r>
            <a:r>
              <a:rPr lang="es-ES" sz="2400" dirty="0" smtClean="0"/>
              <a:t>  </a:t>
            </a:r>
            <a:endParaRPr lang="es-ES" sz="2400" dirty="0"/>
          </a:p>
        </p:txBody>
      </p:sp>
    </p:spTree>
    <p:extLst>
      <p:ext uri="{BB962C8B-B14F-4D97-AF65-F5344CB8AC3E}">
        <p14:creationId xmlns:p14="http://schemas.microsoft.com/office/powerpoint/2010/main" val="4010097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Próximos pasos</a:t>
            </a:r>
            <a:endParaRPr lang="es-ES" dirty="0"/>
          </a:p>
        </p:txBody>
      </p:sp>
      <p:sp>
        <p:nvSpPr>
          <p:cNvPr id="3" name="Espaço Reservado para Conteúdo 2"/>
          <p:cNvSpPr>
            <a:spLocks noGrp="1"/>
          </p:cNvSpPr>
          <p:nvPr>
            <p:ph idx="1"/>
          </p:nvPr>
        </p:nvSpPr>
        <p:spPr>
          <a:xfrm>
            <a:off x="457200" y="1031959"/>
            <a:ext cx="8229600" cy="5205353"/>
          </a:xfrm>
        </p:spPr>
        <p:txBody>
          <a:bodyPr/>
          <a:lstStyle/>
          <a:p>
            <a:r>
              <a:rPr lang="es-ES" sz="2400" dirty="0" smtClean="0"/>
              <a:t>Desde julio </a:t>
            </a:r>
            <a:r>
              <a:rPr lang="es-ES" sz="2400" dirty="0"/>
              <a:t>hasta </a:t>
            </a:r>
            <a:r>
              <a:rPr lang="es-ES" sz="2400" dirty="0" smtClean="0"/>
              <a:t>noviembre/2015:</a:t>
            </a:r>
          </a:p>
          <a:p>
            <a:pPr lvl="1"/>
            <a:r>
              <a:rPr lang="es-ES" sz="2000" dirty="0"/>
              <a:t>Ejecución de la auditoría (trabajos de campo) y </a:t>
            </a:r>
            <a:r>
              <a:rPr lang="es-ES" sz="2000" dirty="0" smtClean="0"/>
              <a:t>entrega de las matrices de hallazgos </a:t>
            </a:r>
            <a:r>
              <a:rPr lang="es-ES" sz="2000" dirty="0"/>
              <a:t>de cada </a:t>
            </a:r>
            <a:r>
              <a:rPr lang="es-ES" sz="2000" dirty="0" smtClean="0"/>
              <a:t>EFS</a:t>
            </a:r>
          </a:p>
          <a:p>
            <a:pPr lvl="1"/>
            <a:r>
              <a:rPr lang="es-ES" sz="2000" dirty="0" smtClean="0"/>
              <a:t>Serán realizadas dos videoconferencias:</a:t>
            </a:r>
            <a:endParaRPr lang="es-ES" sz="2000" dirty="0"/>
          </a:p>
          <a:p>
            <a:pPr lvl="2"/>
            <a:r>
              <a:rPr lang="es-ES" sz="1800" dirty="0"/>
              <a:t>2ª quincena de </a:t>
            </a:r>
            <a:r>
              <a:rPr lang="es-ES" sz="1800" dirty="0" smtClean="0"/>
              <a:t>agosto/2015</a:t>
            </a:r>
          </a:p>
          <a:p>
            <a:pPr lvl="2"/>
            <a:r>
              <a:rPr lang="es-ES" sz="1800" dirty="0" smtClean="0"/>
              <a:t>2ª </a:t>
            </a:r>
            <a:r>
              <a:rPr lang="es-ES" sz="1800" dirty="0"/>
              <a:t>quincena de </a:t>
            </a:r>
            <a:r>
              <a:rPr lang="es-ES" sz="1800" dirty="0" smtClean="0"/>
              <a:t>octubre/2015</a:t>
            </a:r>
          </a:p>
          <a:p>
            <a:r>
              <a:rPr lang="es-ES" sz="2400" dirty="0" smtClean="0"/>
              <a:t>En inicio de diciembre/2015:</a:t>
            </a:r>
          </a:p>
          <a:p>
            <a:pPr lvl="1"/>
            <a:r>
              <a:rPr lang="es-ES" sz="2000" dirty="0" smtClean="0"/>
              <a:t>Taller </a:t>
            </a:r>
            <a:r>
              <a:rPr lang="es-ES" sz="2000" dirty="0"/>
              <a:t>de consolidación de la </a:t>
            </a:r>
            <a:r>
              <a:rPr lang="es-ES" sz="2000" dirty="0" smtClean="0"/>
              <a:t>auditoría (necesario tener la matriz de hallazgos) – lugar y fecha por definir</a:t>
            </a:r>
            <a:endParaRPr lang="es-ES" sz="2000" dirty="0"/>
          </a:p>
          <a:p>
            <a:r>
              <a:rPr lang="es-ES" sz="2400" dirty="0" smtClean="0"/>
              <a:t>Desde </a:t>
            </a:r>
            <a:r>
              <a:rPr lang="es-ES" sz="2400" dirty="0"/>
              <a:t>diciembre/2015 hasta abril/2016:</a:t>
            </a:r>
          </a:p>
          <a:p>
            <a:pPr lvl="1"/>
            <a:r>
              <a:rPr lang="es-AR" sz="2000" dirty="0"/>
              <a:t>Consolidación del informe internacional de la auditoría sobre obras de viviendas (extenso y ejecutivo)</a:t>
            </a:r>
            <a:endParaRPr lang="es-ES" sz="2000" dirty="0"/>
          </a:p>
          <a:p>
            <a:r>
              <a:rPr lang="es-ES" sz="2400" dirty="0" smtClean="0"/>
              <a:t>Desde abril hasta noviembre/2016:</a:t>
            </a:r>
          </a:p>
          <a:p>
            <a:pPr lvl="1"/>
            <a:r>
              <a:rPr lang="es-AR" sz="2000" dirty="0"/>
              <a:t>Divulgación del informe consolidado internacional de la </a:t>
            </a:r>
            <a:r>
              <a:rPr lang="es-AR" sz="2000" dirty="0" smtClean="0"/>
              <a:t>auditoría</a:t>
            </a:r>
            <a:endParaRPr lang="es-ES" sz="2000" dirty="0" smtClean="0"/>
          </a:p>
          <a:p>
            <a:pPr lvl="2"/>
            <a:endParaRPr lang="es-AR" sz="1800" dirty="0" smtClean="0"/>
          </a:p>
          <a:p>
            <a:pPr lvl="2"/>
            <a:endParaRPr lang="es-ES" sz="1800" dirty="0"/>
          </a:p>
        </p:txBody>
      </p:sp>
    </p:spTree>
    <p:extLst>
      <p:ext uri="{BB962C8B-B14F-4D97-AF65-F5344CB8AC3E}">
        <p14:creationId xmlns:p14="http://schemas.microsoft.com/office/powerpoint/2010/main" val="169247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Presentaciones de los participantes</a:t>
            </a:r>
            <a:endParaRPr lang="es-ES" dirty="0"/>
          </a:p>
        </p:txBody>
      </p:sp>
      <p:sp>
        <p:nvSpPr>
          <p:cNvPr id="5" name="Subtítulo 4"/>
          <p:cNvSpPr>
            <a:spLocks noGrp="1"/>
          </p:cNvSpPr>
          <p:nvPr>
            <p:ph type="subTitle" idx="1"/>
          </p:nvPr>
        </p:nvSpPr>
        <p:spPr/>
        <p:txBody>
          <a:bodyPr/>
          <a:lstStyle/>
          <a:p>
            <a:endParaRPr lang="es-ES"/>
          </a:p>
        </p:txBody>
      </p:sp>
    </p:spTree>
    <p:extLst>
      <p:ext uri="{BB962C8B-B14F-4D97-AF65-F5344CB8AC3E}">
        <p14:creationId xmlns:p14="http://schemas.microsoft.com/office/powerpoint/2010/main" val="1969490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ARGENTINA</a:t>
            </a:r>
            <a:endParaRPr lang="es-ES" dirty="0"/>
          </a:p>
        </p:txBody>
      </p:sp>
      <p:pic>
        <p:nvPicPr>
          <p:cNvPr id="7170" name="Picture 2" descr="http://gramadavizinha.files.wordpress.com/2012/02/bandeira-argentina2.jpg?w=57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7000" y="1542256"/>
            <a:ext cx="63500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83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BRASIL</a:t>
            </a:r>
            <a:endParaRPr lang="es-ES" dirty="0"/>
          </a:p>
        </p:txBody>
      </p:sp>
      <p:pic>
        <p:nvPicPr>
          <p:cNvPr id="6146" name="Picture 2" descr="http://opequenocidadao.com.br/wp-content/uploads/2013/11/bandeira-brasi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220" y="1484784"/>
            <a:ext cx="6287559" cy="42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1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14954</TotalTime>
  <Words>2739</Words>
  <Application>Microsoft Office PowerPoint</Application>
  <PresentationFormat>Presentación en pantalla (4:3)</PresentationFormat>
  <Paragraphs>326</Paragraphs>
  <Slides>57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Calibri</vt:lpstr>
      <vt:lpstr>Times New Roman</vt:lpstr>
      <vt:lpstr>Zapf Dingbats</vt:lpstr>
      <vt:lpstr>Tema do Office</vt:lpstr>
      <vt:lpstr>Presentación de PowerPoint</vt:lpstr>
      <vt:lpstr>Objetivos del Taller</vt:lpstr>
      <vt:lpstr>Objetivos </vt:lpstr>
      <vt:lpstr>Agenda y cronograma</vt:lpstr>
      <vt:lpstr>Agenda</vt:lpstr>
      <vt:lpstr>Próximos pasos</vt:lpstr>
      <vt:lpstr>Presentaciones de los participantes</vt:lpstr>
      <vt:lpstr>ARGENTINA</vt:lpstr>
      <vt:lpstr>BRASIL</vt:lpstr>
      <vt:lpstr>CHILE</vt:lpstr>
      <vt:lpstr>COLOMBIA</vt:lpstr>
      <vt:lpstr>COSTA RICA</vt:lpstr>
      <vt:lpstr>HONDURAS</vt:lpstr>
      <vt:lpstr>MÉXICO</vt:lpstr>
      <vt:lpstr>PARAGUAY</vt:lpstr>
      <vt:lpstr>REPUBLICA DOMINICANA</vt:lpstr>
      <vt:lpstr>Refrigerio</vt:lpstr>
      <vt:lpstr>Grupo de Trabajo de Auditoría de Obras Públicas</vt:lpstr>
      <vt:lpstr>Antecedentes del GTOP</vt:lpstr>
      <vt:lpstr>Antecedentes del GTOP</vt:lpstr>
      <vt:lpstr>Próximos Pasos del GTOP</vt:lpstr>
      <vt:lpstr>Auditorías Coordinadas</vt:lpstr>
      <vt:lpstr>Auditorías Coordinadas</vt:lpstr>
      <vt:lpstr>Auditorías Coordinadas</vt:lpstr>
      <vt:lpstr>Auditorías Coordinadas</vt:lpstr>
      <vt:lpstr>Presentación de PowerPoint</vt:lpstr>
      <vt:lpstr>Objetivos de la auditoría coordinada sobre obras de viviendas</vt:lpstr>
      <vt:lpstr>Objetivos de la auditoria</vt:lpstr>
      <vt:lpstr>Objetivos de la auditoría</vt:lpstr>
      <vt:lpstr>Criterio de la auditoría: Guidelines on Social Housing (Unece/ONU)</vt:lpstr>
      <vt:lpstr>Derecho a la vivienda adecuada</vt:lpstr>
      <vt:lpstr>Derecho a la vivienda adecuada</vt:lpstr>
      <vt:lpstr>Vivienda social</vt:lpstr>
      <vt:lpstr>Vivienda social</vt:lpstr>
      <vt:lpstr>Acceso a los grupos menos privilegiados</vt:lpstr>
      <vt:lpstr>Acceso a los grupos menos privilegiados</vt:lpstr>
      <vt:lpstr>Acceso a los grupos menos privilegiados</vt:lpstr>
      <vt:lpstr>Acceso a los grupos menos privilegiados</vt:lpstr>
      <vt:lpstr>Costo accesible</vt:lpstr>
      <vt:lpstr>Costo accesible</vt:lpstr>
      <vt:lpstr>Metas cualitativas</vt:lpstr>
      <vt:lpstr>Metas cualitativas</vt:lpstr>
      <vt:lpstr>Adaptaciones para los discapacitados</vt:lpstr>
      <vt:lpstr>Combate a la exclusión social y soporte a la integración (con otras políticas públicas)</vt:lpstr>
      <vt:lpstr>Combate a la exclusión social y soporte a la integración (con otras políticas públicas)</vt:lpstr>
      <vt:lpstr>Seguridad jurídica de la posesión</vt:lpstr>
      <vt:lpstr>Participación de los moradores</vt:lpstr>
      <vt:lpstr>Economía de energía en las viviendas</vt:lpstr>
      <vt:lpstr>Economía de energía en las viviendas</vt:lpstr>
      <vt:lpstr>Economía de energía en las viviendas</vt:lpstr>
      <vt:lpstr>Borrador de la matriz de planificación</vt:lpstr>
      <vt:lpstr>Matriz de planificación</vt:lpstr>
      <vt:lpstr>Matriz de planificación</vt:lpstr>
      <vt:lpstr>Presentación de PowerPoint</vt:lpstr>
      <vt:lpstr>Matriz de planificación</vt:lpstr>
      <vt:lpstr>Presentación de PowerPoint</vt:lpstr>
      <vt:lpstr>¡Muchas gracias!</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MAYRA JOHANA ZAMBRANO</cp:lastModifiedBy>
  <cp:revision>1609</cp:revision>
  <cp:lastPrinted>2015-06-24T19:43:52Z</cp:lastPrinted>
  <dcterms:created xsi:type="dcterms:W3CDTF">2012-01-19T13:05:04Z</dcterms:created>
  <dcterms:modified xsi:type="dcterms:W3CDTF">2015-07-06T18:33:23Z</dcterms:modified>
</cp:coreProperties>
</file>