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5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6" r:id="rId6"/>
    <p:sldId id="279" r:id="rId7"/>
    <p:sldId id="258" r:id="rId8"/>
    <p:sldId id="280" r:id="rId9"/>
    <p:sldId id="285" r:id="rId10"/>
    <p:sldId id="286" r:id="rId11"/>
    <p:sldId id="291" r:id="rId12"/>
    <p:sldId id="282" r:id="rId13"/>
    <p:sldId id="274" r:id="rId14"/>
    <p:sldId id="267" r:id="rId15"/>
    <p:sldId id="287" r:id="rId16"/>
    <p:sldId id="270" r:id="rId17"/>
    <p:sldId id="272" r:id="rId18"/>
    <p:sldId id="288" r:id="rId19"/>
    <p:sldId id="257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80" autoAdjust="0"/>
  </p:normalViewPr>
  <p:slideViewPr>
    <p:cSldViewPr>
      <p:cViewPr varScale="1">
        <p:scale>
          <a:sx n="53" d="100"/>
          <a:sy n="53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H-1.main.oecd.org\Users1\begley_w\Desktop\OLACEFS%20corrup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Meekin_A\AppData\Local\Microsoft\Windows\Temporary%20Internet%20Files\Content.Outlook\59KX65ZS\Copy%20of%20IMAGES_SAI%20CRC-FINAL_en-US_sp-SP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://oecdshare.oecd.org/gov/sites/govshare/psi/audit/Shared%20Documents/Brazil/TCU%20Study/Phase%20II/SAIs%20and%20Good%20Gov_Graphs_clean%20for%20editor.xlsx%20Transl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Meekin_A\AppData\Local\Microsoft\Windows\Temporary%20Internet%20Files\Content.Outlook\59KX65ZS\IMAGES_SAI%20CRC-FINAL_en-US_sp-S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Sheet2!$E$17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Sheet2!$D$18:$D$37</c:f>
              <c:strCache>
                <c:ptCount val="20"/>
                <c:pt idx="0">
                  <c:v>Nicaragua </c:v>
                </c:pt>
                <c:pt idx="1">
                  <c:v>Uruguay</c:v>
                </c:pt>
                <c:pt idx="2">
                  <c:v>Ecuador</c:v>
                </c:pt>
                <c:pt idx="3">
                  <c:v>Bolivia </c:v>
                </c:pt>
                <c:pt idx="4">
                  <c:v>República Dominicana </c:v>
                </c:pt>
                <c:pt idx="5">
                  <c:v>OECD</c:v>
                </c:pt>
                <c:pt idx="6">
                  <c:v>Panama</c:v>
                </c:pt>
                <c:pt idx="7">
                  <c:v>Argentina </c:v>
                </c:pt>
                <c:pt idx="8">
                  <c:v>OLACEFS</c:v>
                </c:pt>
                <c:pt idx="9">
                  <c:v>El Salvador </c:v>
                </c:pt>
                <c:pt idx="10">
                  <c:v>Chile</c:v>
                </c:pt>
                <c:pt idx="11">
                  <c:v>Honduras </c:v>
                </c:pt>
                <c:pt idx="12">
                  <c:v>Colombia</c:v>
                </c:pt>
                <c:pt idx="13">
                  <c:v>Guatemala </c:v>
                </c:pt>
                <c:pt idx="14">
                  <c:v>Mexico</c:v>
                </c:pt>
                <c:pt idx="15">
                  <c:v>Costa Rica </c:v>
                </c:pt>
                <c:pt idx="16">
                  <c:v>Venezuela </c:v>
                </c:pt>
                <c:pt idx="17">
                  <c:v>Brazil</c:v>
                </c:pt>
                <c:pt idx="18">
                  <c:v>Paraguay</c:v>
                </c:pt>
                <c:pt idx="19">
                  <c:v>Peru</c:v>
                </c:pt>
              </c:strCache>
            </c:strRef>
          </c:cat>
          <c:val>
            <c:numRef>
              <c:f>Sheet2!$E$18:$E$37</c:f>
              <c:numCache>
                <c:formatCode>General</c:formatCode>
                <c:ptCount val="20"/>
                <c:pt idx="0">
                  <c:v>41</c:v>
                </c:pt>
                <c:pt idx="1">
                  <c:v>61</c:v>
                </c:pt>
                <c:pt idx="2">
                  <c:v>47</c:v>
                </c:pt>
                <c:pt idx="3">
                  <c:v>51</c:v>
                </c:pt>
                <c:pt idx="4">
                  <c:v>48</c:v>
                </c:pt>
                <c:pt idx="5">
                  <c:v>41</c:v>
                </c:pt>
                <c:pt idx="6">
                  <c:v>25</c:v>
                </c:pt>
                <c:pt idx="7">
                  <c:v>41</c:v>
                </c:pt>
                <c:pt idx="8">
                  <c:v>40.89</c:v>
                </c:pt>
                <c:pt idx="9">
                  <c:v>37</c:v>
                </c:pt>
                <c:pt idx="10">
                  <c:v>43</c:v>
                </c:pt>
                <c:pt idx="11">
                  <c:v>34</c:v>
                </c:pt>
                <c:pt idx="12">
                  <c:v>51</c:v>
                </c:pt>
                <c:pt idx="13">
                  <c:v>30</c:v>
                </c:pt>
                <c:pt idx="14">
                  <c:v>42</c:v>
                </c:pt>
                <c:pt idx="15">
                  <c:v>45</c:v>
                </c:pt>
                <c:pt idx="16">
                  <c:v>63</c:v>
                </c:pt>
                <c:pt idx="17">
                  <c:v>38</c:v>
                </c:pt>
                <c:pt idx="18">
                  <c:v>17</c:v>
                </c:pt>
                <c:pt idx="19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741632"/>
        <c:axId val="687742024"/>
      </c:barChart>
      <c:lineChart>
        <c:grouping val="stacked"/>
        <c:varyColors val="0"/>
        <c:ser>
          <c:idx val="1"/>
          <c:order val="1"/>
          <c:tx>
            <c:strRef>
              <c:f>Sheet2!$F$17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3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marker>
          <c:dPt>
            <c:idx val="5"/>
            <c:marker>
              <c:spPr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"/>
            <c:bubble3D val="0"/>
          </c:dPt>
          <c:dPt>
            <c:idx val="8"/>
            <c:marker>
              <c:spPr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cat>
            <c:strRef>
              <c:f>Sheet2!$D$18:$D$37</c:f>
              <c:strCache>
                <c:ptCount val="20"/>
                <c:pt idx="0">
                  <c:v>Nicaragua </c:v>
                </c:pt>
                <c:pt idx="1">
                  <c:v>Uruguay</c:v>
                </c:pt>
                <c:pt idx="2">
                  <c:v>Ecuador</c:v>
                </c:pt>
                <c:pt idx="3">
                  <c:v>Bolivia </c:v>
                </c:pt>
                <c:pt idx="4">
                  <c:v>República Dominicana </c:v>
                </c:pt>
                <c:pt idx="5">
                  <c:v>OECD</c:v>
                </c:pt>
                <c:pt idx="6">
                  <c:v>Panama</c:v>
                </c:pt>
                <c:pt idx="7">
                  <c:v>Argentina </c:v>
                </c:pt>
                <c:pt idx="8">
                  <c:v>OLACEFS</c:v>
                </c:pt>
                <c:pt idx="9">
                  <c:v>El Salvador </c:v>
                </c:pt>
                <c:pt idx="10">
                  <c:v>Chile</c:v>
                </c:pt>
                <c:pt idx="11">
                  <c:v>Honduras </c:v>
                </c:pt>
                <c:pt idx="12">
                  <c:v>Colombia</c:v>
                </c:pt>
                <c:pt idx="13">
                  <c:v>Guatemala </c:v>
                </c:pt>
                <c:pt idx="14">
                  <c:v>Mexico</c:v>
                </c:pt>
                <c:pt idx="15">
                  <c:v>Costa Rica </c:v>
                </c:pt>
                <c:pt idx="16">
                  <c:v>Venezuela </c:v>
                </c:pt>
                <c:pt idx="17">
                  <c:v>Brazil</c:v>
                </c:pt>
                <c:pt idx="18">
                  <c:v>Paraguay</c:v>
                </c:pt>
                <c:pt idx="19">
                  <c:v>Peru</c:v>
                </c:pt>
              </c:strCache>
            </c:strRef>
          </c:cat>
          <c:val>
            <c:numRef>
              <c:f>Sheet2!$F$18:$F$37</c:f>
              <c:numCache>
                <c:formatCode>General</c:formatCode>
                <c:ptCount val="20"/>
                <c:pt idx="0">
                  <c:v>60</c:v>
                </c:pt>
                <c:pt idx="1">
                  <c:v>55</c:v>
                </c:pt>
                <c:pt idx="2">
                  <c:v>52</c:v>
                </c:pt>
                <c:pt idx="3">
                  <c:v>49</c:v>
                </c:pt>
                <c:pt idx="4">
                  <c:v>45</c:v>
                </c:pt>
                <c:pt idx="5">
                  <c:v>43</c:v>
                </c:pt>
                <c:pt idx="6">
                  <c:v>38</c:v>
                </c:pt>
                <c:pt idx="7">
                  <c:v>38</c:v>
                </c:pt>
                <c:pt idx="8">
                  <c:v>33.94</c:v>
                </c:pt>
                <c:pt idx="9">
                  <c:v>31</c:v>
                </c:pt>
                <c:pt idx="10">
                  <c:v>30</c:v>
                </c:pt>
                <c:pt idx="11">
                  <c:v>30</c:v>
                </c:pt>
                <c:pt idx="12">
                  <c:v>27</c:v>
                </c:pt>
                <c:pt idx="13">
                  <c:v>27</c:v>
                </c:pt>
                <c:pt idx="14">
                  <c:v>26</c:v>
                </c:pt>
                <c:pt idx="15">
                  <c:v>26</c:v>
                </c:pt>
                <c:pt idx="16">
                  <c:v>21</c:v>
                </c:pt>
                <c:pt idx="17">
                  <c:v>20</c:v>
                </c:pt>
                <c:pt idx="18">
                  <c:v>18</c:v>
                </c:pt>
                <c:pt idx="19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741632"/>
        <c:axId val="687742024"/>
      </c:lineChart>
      <c:catAx>
        <c:axId val="68774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87742024"/>
        <c:crosses val="autoZero"/>
        <c:auto val="1"/>
        <c:lblAlgn val="ctr"/>
        <c:lblOffset val="100"/>
        <c:noMultiLvlLbl val="0"/>
      </c:catAx>
      <c:valAx>
        <c:axId val="68774202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GB" sz="1050"/>
                  <a:t>Mayor Confianza</a:t>
                </a:r>
              </a:p>
            </c:rich>
          </c:tx>
          <c:layout>
            <c:manualLayout>
              <c:xMode val="edge"/>
              <c:yMode val="edge"/>
              <c:x val="1.2578616352201259E-2"/>
              <c:y val="6.339558594436665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7741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Sheet1!$A$5:$A$24</c:f>
              <c:strCache>
                <c:ptCount val="20"/>
                <c:pt idx="0">
                  <c:v>Venezuela </c:v>
                </c:pt>
                <c:pt idx="1">
                  <c:v>Paraguay </c:v>
                </c:pt>
                <c:pt idx="2">
                  <c:v>Nicaragua </c:v>
                </c:pt>
                <c:pt idx="3">
                  <c:v>Guatemala </c:v>
                </c:pt>
                <c:pt idx="4">
                  <c:v>Honduras </c:v>
                </c:pt>
                <c:pt idx="5">
                  <c:v>Argentina </c:v>
                </c:pt>
                <c:pt idx="6">
                  <c:v>Ecuador </c:v>
                </c:pt>
                <c:pt idx="7">
                  <c:v>República Dominicana </c:v>
                </c:pt>
                <c:pt idx="8">
                  <c:v>Bolivia</c:v>
                </c:pt>
                <c:pt idx="9">
                  <c:v>Costa Rica</c:v>
                </c:pt>
                <c:pt idx="10">
                  <c:v>México</c:v>
                </c:pt>
                <c:pt idx="11">
                  <c:v>Perú</c:v>
                </c:pt>
                <c:pt idx="12">
                  <c:v>Colombia</c:v>
                </c:pt>
                <c:pt idx="13">
                  <c:v>Brasil</c:v>
                </c:pt>
                <c:pt idx="14">
                  <c:v>El Salvador </c:v>
                </c:pt>
                <c:pt idx="15">
                  <c:v>Panamá</c:v>
                </c:pt>
                <c:pt idx="16">
                  <c:v>OLACEFS</c:v>
                </c:pt>
                <c:pt idx="17">
                  <c:v>Chile</c:v>
                </c:pt>
                <c:pt idx="18">
                  <c:v>OECD</c:v>
                </c:pt>
                <c:pt idx="19">
                  <c:v>Uruguay </c:v>
                </c:pt>
              </c:strCache>
            </c:strRef>
          </c:cat>
          <c:val>
            <c:numRef>
              <c:f>Sheet1!$H$5:$H$24</c:f>
              <c:numCache>
                <c:formatCode>General</c:formatCode>
                <c:ptCount val="20"/>
                <c:pt idx="0">
                  <c:v>84</c:v>
                </c:pt>
                <c:pt idx="1">
                  <c:v>74</c:v>
                </c:pt>
                <c:pt idx="2">
                  <c:v>74</c:v>
                </c:pt>
                <c:pt idx="3">
                  <c:v>73</c:v>
                </c:pt>
                <c:pt idx="4">
                  <c:v>70</c:v>
                </c:pt>
                <c:pt idx="5">
                  <c:v>69</c:v>
                </c:pt>
                <c:pt idx="6">
                  <c:v>69</c:v>
                </c:pt>
                <c:pt idx="7">
                  <c:v>68</c:v>
                </c:pt>
                <c:pt idx="8">
                  <c:v>67</c:v>
                </c:pt>
                <c:pt idx="9">
                  <c:v>66</c:v>
                </c:pt>
                <c:pt idx="10">
                  <c:v>66</c:v>
                </c:pt>
                <c:pt idx="11">
                  <c:v>65</c:v>
                </c:pt>
                <c:pt idx="12">
                  <c:v>64</c:v>
                </c:pt>
                <c:pt idx="13">
                  <c:v>63</c:v>
                </c:pt>
                <c:pt idx="14">
                  <c:v>62</c:v>
                </c:pt>
                <c:pt idx="15">
                  <c:v>62</c:v>
                </c:pt>
                <c:pt idx="16">
                  <c:v>55.5</c:v>
                </c:pt>
                <c:pt idx="17">
                  <c:v>31</c:v>
                </c:pt>
                <c:pt idx="18">
                  <c:v>30</c:v>
                </c:pt>
                <c:pt idx="19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856272"/>
        <c:axId val="451065168"/>
      </c:barChart>
      <c:catAx>
        <c:axId val="35885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1065168"/>
        <c:crosses val="autoZero"/>
        <c:auto val="1"/>
        <c:lblAlgn val="ctr"/>
        <c:lblOffset val="100"/>
        <c:noMultiLvlLbl val="0"/>
      </c:catAx>
      <c:valAx>
        <c:axId val="45106516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Mayor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percepción</a:t>
                </a:r>
                <a:r>
                  <a:rPr lang="en-GB" baseline="0" dirty="0" smtClean="0"/>
                  <a:t> de </a:t>
                </a:r>
                <a:r>
                  <a:rPr lang="en-GB" baseline="0" dirty="0" err="1" smtClean="0"/>
                  <a:t>corrupción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2005649717514125E-2"/>
              <c:y val="1.536634818353516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8856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'Gov Effectiveness'!$D$5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'Gov Effectiveness'!$C$6:$C$10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'Gov Effectiveness'!$D$6:$D$10</c:f>
              <c:numCache>
                <c:formatCode>General</c:formatCode>
                <c:ptCount val="5"/>
                <c:pt idx="0">
                  <c:v>88</c:v>
                </c:pt>
                <c:pt idx="1">
                  <c:v>87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</c:numCache>
            </c:numRef>
          </c:val>
        </c:ser>
        <c:ser>
          <c:idx val="1"/>
          <c:order val="1"/>
          <c:tx>
            <c:strRef>
              <c:f>'Gov Effectiveness'!$E$5</c:f>
              <c:strCache>
                <c:ptCount val="1"/>
                <c:pt idx="0">
                  <c:v>LAC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'Gov Effectiveness'!$C$6:$C$10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'Gov Effectiveness'!$E$6:$E$10</c:f>
              <c:numCache>
                <c:formatCode>General</c:formatCode>
                <c:ptCount val="5"/>
                <c:pt idx="0">
                  <c:v>58</c:v>
                </c:pt>
                <c:pt idx="1">
                  <c:v>58</c:v>
                </c:pt>
                <c:pt idx="2">
                  <c:v>58</c:v>
                </c:pt>
                <c:pt idx="3">
                  <c:v>53</c:v>
                </c:pt>
                <c:pt idx="4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290528"/>
        <c:axId val="591290920"/>
      </c:barChart>
      <c:catAx>
        <c:axId val="59129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1290920"/>
        <c:crosses val="autoZero"/>
        <c:auto val="1"/>
        <c:lblAlgn val="ctr"/>
        <c:lblOffset val="100"/>
        <c:noMultiLvlLbl val="0"/>
      </c:catAx>
      <c:valAx>
        <c:axId val="591290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Percentile</a:t>
                </a:r>
                <a:r>
                  <a:rPr lang="en-GB" baseline="0" dirty="0" smtClean="0"/>
                  <a:t> rank (0 lowest, 100 highest)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91290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multiLvlStrRef>
              <c:f>'1'!$B$8:$C$15</c:f>
              <c:multiLvlStrCache>
                <c:ptCount val="8"/>
                <c:lvl>
                  <c:pt idx="0">
                    <c:v>Rendición de cuentas y supervisión</c:v>
                  </c:pt>
                  <c:pt idx="1">
                    <c:v>Evaluar  resultados</c:v>
                  </c:pt>
                  <c:pt idx="2">
                    <c:v>Implementar reglas y controles</c:v>
                  </c:pt>
                  <c:pt idx="3">
                    <c:v>Implementar el presupuesto</c:v>
                  </c:pt>
                  <c:pt idx="4">
                    <c:v>Coordinar y comunicar</c:v>
                  </c:pt>
                  <c:pt idx="5">
                    <c:v>Establecer reglas y controles</c:v>
                  </c:pt>
                  <c:pt idx="6">
                    <c:v>Planificación presupuestaria</c:v>
                  </c:pt>
                  <c:pt idx="7">
                    <c:v>Conduccion estratégica del gobierno como un todo</c:v>
                  </c:pt>
                </c:lvl>
                <c:lvl>
                  <c:pt idx="0">
                    <c:v>Evaluación y supervisión</c:v>
                  </c:pt>
                  <c:pt idx="2">
                    <c:v>Implementación</c:v>
                  </c:pt>
                  <c:pt idx="5">
                    <c:v>Formulación</c:v>
                  </c:pt>
                </c:lvl>
              </c:multiLvlStrCache>
            </c:multiLvlStrRef>
          </c:cat>
          <c:val>
            <c:numRef>
              <c:f>'1'!$D$8:$D$15</c:f>
              <c:numCache>
                <c:formatCode>General</c:formatCode>
                <c:ptCount val="8"/>
                <c:pt idx="5">
                  <c:v>7.8</c:v>
                </c:pt>
                <c:pt idx="6" formatCode="0.0">
                  <c:v>7.6666666666666696</c:v>
                </c:pt>
                <c:pt idx="7" formatCode="0">
                  <c:v>7.2</c:v>
                </c:pt>
              </c:numCache>
            </c:numRef>
          </c:val>
        </c:ser>
        <c:ser>
          <c:idx val="1"/>
          <c:order val="1"/>
          <c:invertIfNegative val="0"/>
          <c:cat>
            <c:multiLvlStrRef>
              <c:f>'1'!$B$8:$C$15</c:f>
              <c:multiLvlStrCache>
                <c:ptCount val="8"/>
                <c:lvl>
                  <c:pt idx="0">
                    <c:v>Rendición de cuentas y supervisión</c:v>
                  </c:pt>
                  <c:pt idx="1">
                    <c:v>Evaluar  resultados</c:v>
                  </c:pt>
                  <c:pt idx="2">
                    <c:v>Implementar reglas y controles</c:v>
                  </c:pt>
                  <c:pt idx="3">
                    <c:v>Implementar el presupuesto</c:v>
                  </c:pt>
                  <c:pt idx="4">
                    <c:v>Coordinar y comunicar</c:v>
                  </c:pt>
                  <c:pt idx="5">
                    <c:v>Establecer reglas y controles</c:v>
                  </c:pt>
                  <c:pt idx="6">
                    <c:v>Planificación presupuestaria</c:v>
                  </c:pt>
                  <c:pt idx="7">
                    <c:v>Conduccion estratégica del gobierno como un todo</c:v>
                  </c:pt>
                </c:lvl>
                <c:lvl>
                  <c:pt idx="0">
                    <c:v>Evaluación y supervisión</c:v>
                  </c:pt>
                  <c:pt idx="2">
                    <c:v>Implementación</c:v>
                  </c:pt>
                  <c:pt idx="5">
                    <c:v>Formulación</c:v>
                  </c:pt>
                </c:lvl>
              </c:multiLvlStrCache>
            </c:multiLvlStrRef>
          </c:cat>
          <c:val>
            <c:numRef>
              <c:f>'1'!$E$8:$E$15</c:f>
              <c:numCache>
                <c:formatCode>General</c:formatCode>
                <c:ptCount val="8"/>
                <c:pt idx="2">
                  <c:v>6.6666666666666696</c:v>
                </c:pt>
                <c:pt idx="3">
                  <c:v>8.6666666666666696</c:v>
                </c:pt>
                <c:pt idx="4">
                  <c:v>6.1666666666666696</c:v>
                </c:pt>
              </c:numCache>
            </c:numRef>
          </c:val>
        </c:ser>
        <c:ser>
          <c:idx val="2"/>
          <c:order val="2"/>
          <c:invertIfNegative val="0"/>
          <c:cat>
            <c:multiLvlStrRef>
              <c:f>'1'!$B$8:$C$15</c:f>
              <c:multiLvlStrCache>
                <c:ptCount val="8"/>
                <c:lvl>
                  <c:pt idx="0">
                    <c:v>Rendición de cuentas y supervisión</c:v>
                  </c:pt>
                  <c:pt idx="1">
                    <c:v>Evaluar  resultados</c:v>
                  </c:pt>
                  <c:pt idx="2">
                    <c:v>Implementar reglas y controles</c:v>
                  </c:pt>
                  <c:pt idx="3">
                    <c:v>Implementar el presupuesto</c:v>
                  </c:pt>
                  <c:pt idx="4">
                    <c:v>Coordinar y comunicar</c:v>
                  </c:pt>
                  <c:pt idx="5">
                    <c:v>Establecer reglas y controles</c:v>
                  </c:pt>
                  <c:pt idx="6">
                    <c:v>Planificación presupuestaria</c:v>
                  </c:pt>
                  <c:pt idx="7">
                    <c:v>Conduccion estratégica del gobierno como un todo</c:v>
                  </c:pt>
                </c:lvl>
                <c:lvl>
                  <c:pt idx="0">
                    <c:v>Evaluación y supervisión</c:v>
                  </c:pt>
                  <c:pt idx="2">
                    <c:v>Implementación</c:v>
                  </c:pt>
                  <c:pt idx="5">
                    <c:v>Formulación</c:v>
                  </c:pt>
                </c:lvl>
              </c:multiLvlStrCache>
            </c:multiLvlStrRef>
          </c:cat>
          <c:val>
            <c:numRef>
              <c:f>'1'!$F$8:$F$15</c:f>
              <c:numCache>
                <c:formatCode>General</c:formatCode>
                <c:ptCount val="8"/>
                <c:pt idx="0">
                  <c:v>8</c:v>
                </c:pt>
                <c:pt idx="1">
                  <c:v>6.7777777777777803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445118096"/>
        <c:axId val="689764992"/>
      </c:barChart>
      <c:catAx>
        <c:axId val="445118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j-lt"/>
              </a:defRPr>
            </a:pPr>
            <a:endParaRPr lang="en-US"/>
          </a:p>
        </c:txPr>
        <c:crossAx val="689764992"/>
        <c:crosses val="autoZero"/>
        <c:auto val="1"/>
        <c:lblAlgn val="ctr"/>
        <c:lblOffset val="100"/>
        <c:noMultiLvlLbl val="0"/>
      </c:catAx>
      <c:valAx>
        <c:axId val="689764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511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511159415195974"/>
          <c:y val="0.19912939716971548"/>
          <c:w val="0.50491788083107891"/>
          <c:h val="0.64558992750600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Impetus_cycle!$I$10</c:f>
              <c:strCache>
                <c:ptCount val="1"/>
                <c:pt idx="0">
                  <c:v>Requerido por Mandato</c:v>
                </c:pt>
              </c:strCache>
            </c:strRef>
          </c:tx>
          <c:invertIfNegative val="0"/>
          <c:cat>
            <c:strRef>
              <c:f>Impetus_cycle!$H$11:$H$18</c:f>
              <c:strCache>
                <c:ptCount val="8"/>
                <c:pt idx="0">
                  <c:v>Rendición de cuentas y supervisión</c:v>
                </c:pt>
                <c:pt idx="1">
                  <c:v>Evaluar  resultados</c:v>
                </c:pt>
                <c:pt idx="2">
                  <c:v>Implementar reglas y controles</c:v>
                </c:pt>
                <c:pt idx="3">
                  <c:v>Implementar el presupuesto</c:v>
                </c:pt>
                <c:pt idx="4">
                  <c:v>Coordinar y comunicar</c:v>
                </c:pt>
                <c:pt idx="5">
                  <c:v>Establecer reglas y controles</c:v>
                </c:pt>
                <c:pt idx="6">
                  <c:v>Planificación presupuestaria</c:v>
                </c:pt>
                <c:pt idx="7">
                  <c:v>Conduccion estratégica
del gobierno como un todo</c:v>
                </c:pt>
              </c:strCache>
            </c:strRef>
          </c:cat>
          <c:val>
            <c:numRef>
              <c:f>Impetus_cycle!$I$11:$I$18</c:f>
              <c:numCache>
                <c:formatCode>General</c:formatCode>
                <c:ptCount val="8"/>
                <c:pt idx="0">
                  <c:v>47.7</c:v>
                </c:pt>
                <c:pt idx="1">
                  <c:v>31.5</c:v>
                </c:pt>
                <c:pt idx="2">
                  <c:v>46.6</c:v>
                </c:pt>
                <c:pt idx="3">
                  <c:v>52.7</c:v>
                </c:pt>
                <c:pt idx="4">
                  <c:v>29.111111111111111</c:v>
                </c:pt>
                <c:pt idx="5">
                  <c:v>37.700000000000003</c:v>
                </c:pt>
                <c:pt idx="6">
                  <c:v>40.200000000000003</c:v>
                </c:pt>
                <c:pt idx="7">
                  <c:v>29.2</c:v>
                </c:pt>
              </c:numCache>
            </c:numRef>
          </c:val>
        </c:ser>
        <c:ser>
          <c:idx val="1"/>
          <c:order val="1"/>
          <c:tx>
            <c:strRef>
              <c:f>Impetus_cycle!$J$10</c:f>
              <c:strCache>
                <c:ptCount val="1"/>
                <c:pt idx="0">
                  <c:v>Solicitado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Impetus_cycle!$H$11:$H$18</c:f>
              <c:strCache>
                <c:ptCount val="8"/>
                <c:pt idx="0">
                  <c:v>Rendición de cuentas y supervisión</c:v>
                </c:pt>
                <c:pt idx="1">
                  <c:v>Evaluar  resultados</c:v>
                </c:pt>
                <c:pt idx="2">
                  <c:v>Implementar reglas y controles</c:v>
                </c:pt>
                <c:pt idx="3">
                  <c:v>Implementar el presupuesto</c:v>
                </c:pt>
                <c:pt idx="4">
                  <c:v>Coordinar y comunicar</c:v>
                </c:pt>
                <c:pt idx="5">
                  <c:v>Establecer reglas y controles</c:v>
                </c:pt>
                <c:pt idx="6">
                  <c:v>Planificación presupuestaria</c:v>
                </c:pt>
                <c:pt idx="7">
                  <c:v>Conduccion estratégica
del gobierno como un todo</c:v>
                </c:pt>
              </c:strCache>
            </c:strRef>
          </c:cat>
          <c:val>
            <c:numRef>
              <c:f>Impetus_cycle!$J$11:$J$18</c:f>
              <c:numCache>
                <c:formatCode>General</c:formatCode>
                <c:ptCount val="8"/>
                <c:pt idx="0">
                  <c:v>3.6</c:v>
                </c:pt>
                <c:pt idx="1">
                  <c:v>4.5</c:v>
                </c:pt>
                <c:pt idx="2">
                  <c:v>8.1999999999999993</c:v>
                </c:pt>
                <c:pt idx="3">
                  <c:v>7.1</c:v>
                </c:pt>
                <c:pt idx="4">
                  <c:v>7.333333333333333</c:v>
                </c:pt>
                <c:pt idx="5">
                  <c:v>8.6</c:v>
                </c:pt>
                <c:pt idx="6">
                  <c:v>12.6</c:v>
                </c:pt>
                <c:pt idx="7">
                  <c:v>7.3</c:v>
                </c:pt>
              </c:numCache>
            </c:numRef>
          </c:val>
        </c:ser>
        <c:ser>
          <c:idx val="2"/>
          <c:order val="2"/>
          <c:tx>
            <c:strRef>
              <c:f>Impetus_cycle!$K$10</c:f>
              <c:strCache>
                <c:ptCount val="1"/>
                <c:pt idx="0">
                  <c:v>A discreción de SAI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Impetus_cycle!$H$11:$H$18</c:f>
              <c:strCache>
                <c:ptCount val="8"/>
                <c:pt idx="0">
                  <c:v>Rendición de cuentas y supervisión</c:v>
                </c:pt>
                <c:pt idx="1">
                  <c:v>Evaluar  resultados</c:v>
                </c:pt>
                <c:pt idx="2">
                  <c:v>Implementar reglas y controles</c:v>
                </c:pt>
                <c:pt idx="3">
                  <c:v>Implementar el presupuesto</c:v>
                </c:pt>
                <c:pt idx="4">
                  <c:v>Coordinar y comunicar</c:v>
                </c:pt>
                <c:pt idx="5">
                  <c:v>Establecer reglas y controles</c:v>
                </c:pt>
                <c:pt idx="6">
                  <c:v>Planificación presupuestaria</c:v>
                </c:pt>
                <c:pt idx="7">
                  <c:v>Conduccion estratégica
del gobierno como un todo</c:v>
                </c:pt>
              </c:strCache>
            </c:strRef>
          </c:cat>
          <c:val>
            <c:numRef>
              <c:f>Impetus_cycle!$K$11:$K$18</c:f>
              <c:numCache>
                <c:formatCode>General</c:formatCode>
                <c:ptCount val="8"/>
                <c:pt idx="0">
                  <c:v>48.7</c:v>
                </c:pt>
                <c:pt idx="1">
                  <c:v>64</c:v>
                </c:pt>
                <c:pt idx="2">
                  <c:v>45.2</c:v>
                </c:pt>
                <c:pt idx="3">
                  <c:v>40.200000000000003</c:v>
                </c:pt>
                <c:pt idx="4">
                  <c:v>63.555555555555557</c:v>
                </c:pt>
                <c:pt idx="5">
                  <c:v>53.7</c:v>
                </c:pt>
                <c:pt idx="6">
                  <c:v>47.2</c:v>
                </c:pt>
                <c:pt idx="7">
                  <c:v>63.5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459567200"/>
        <c:axId val="459567592"/>
      </c:barChart>
      <c:catAx>
        <c:axId val="459567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/>
            </a:pPr>
            <a:endParaRPr lang="en-US"/>
          </a:p>
        </c:txPr>
        <c:crossAx val="459567592"/>
        <c:crosses val="autoZero"/>
        <c:auto val="1"/>
        <c:lblAlgn val="ctr"/>
        <c:lblOffset val="100"/>
        <c:tickLblSkip val="1"/>
        <c:noMultiLvlLbl val="0"/>
      </c:catAx>
      <c:valAx>
        <c:axId val="45956759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 algn="l">
                  <a:defRPr sz="1400"/>
                </a:pPr>
                <a:r>
                  <a:rPr lang="en-GB" sz="1400" dirty="0" err="1"/>
                  <a:t>Razones</a:t>
                </a:r>
                <a:r>
                  <a:rPr lang="en-GB" sz="1400" baseline="0" dirty="0"/>
                  <a:t> para </a:t>
                </a:r>
                <a:r>
                  <a:rPr lang="en-GB" sz="1400" baseline="0" dirty="0" err="1"/>
                  <a:t>realizar</a:t>
                </a:r>
                <a:r>
                  <a:rPr lang="en-GB" sz="1400" baseline="0" dirty="0"/>
                  <a:t> </a:t>
                </a:r>
                <a:r>
                  <a:rPr lang="en-GB" sz="1400" baseline="0" dirty="0" err="1"/>
                  <a:t>evaluaciones</a:t>
                </a:r>
                <a:r>
                  <a:rPr lang="en-GB" sz="1400" baseline="0" dirty="0"/>
                  <a:t> de </a:t>
                </a:r>
                <a:r>
                  <a:rPr lang="en-GB" sz="1400" baseline="0" dirty="0" err="1"/>
                  <a:t>cada</a:t>
                </a:r>
                <a:r>
                  <a:rPr lang="en-GB" sz="1400" baseline="0" dirty="0"/>
                  <a:t> </a:t>
                </a:r>
                <a:r>
                  <a:rPr lang="en-GB" sz="1400" baseline="0" dirty="0" err="1"/>
                  <a:t>función</a:t>
                </a:r>
                <a:r>
                  <a:rPr lang="en-GB" sz="1400" baseline="0" dirty="0"/>
                  <a:t> </a:t>
                </a:r>
                <a:br>
                  <a:rPr lang="en-GB" sz="1400" baseline="0" dirty="0"/>
                </a:br>
                <a:r>
                  <a:rPr lang="en-GB" sz="1400" dirty="0"/>
                  <a:t>(</a:t>
                </a:r>
                <a:r>
                  <a:rPr lang="en-GB" sz="1400" dirty="0" err="1"/>
                  <a:t>participación</a:t>
                </a:r>
                <a:r>
                  <a:rPr lang="en-GB" sz="1400" baseline="0" dirty="0"/>
                  <a:t> de las </a:t>
                </a:r>
                <a:r>
                  <a:rPr lang="en-GB" sz="1400" baseline="0" dirty="0" err="1"/>
                  <a:t>actividades</a:t>
                </a:r>
                <a:r>
                  <a:rPr lang="en-GB" sz="1400" baseline="0" dirty="0"/>
                  <a:t> </a:t>
                </a:r>
                <a:r>
                  <a:rPr lang="en-GB" sz="1400" baseline="0" dirty="0" err="1"/>
                  <a:t>por</a:t>
                </a:r>
                <a:r>
                  <a:rPr lang="en-GB" sz="1400" baseline="0" dirty="0"/>
                  <a:t> hora </a:t>
                </a:r>
                <a:r>
                  <a:rPr lang="en-GB" sz="1400" baseline="0" dirty="0" err="1"/>
                  <a:t>cuando</a:t>
                </a:r>
                <a:r>
                  <a:rPr lang="en-GB" sz="1400" baseline="0" dirty="0"/>
                  <a:t> </a:t>
                </a:r>
                <a:r>
                  <a:rPr lang="en-GB" sz="1400" baseline="0" dirty="0" err="1"/>
                  <a:t>requerido</a:t>
                </a:r>
                <a:r>
                  <a:rPr lang="en-GB" sz="1400" dirty="0"/>
                  <a:t>, </a:t>
                </a:r>
                <a:r>
                  <a:rPr lang="en-GB" sz="1400" dirty="0" err="1"/>
                  <a:t>solicitado</a:t>
                </a:r>
                <a:r>
                  <a:rPr lang="en-GB" sz="1400" baseline="0" dirty="0"/>
                  <a:t> a </a:t>
                </a:r>
                <a:r>
                  <a:rPr lang="en-GB" sz="1400" baseline="0" dirty="0" err="1"/>
                  <a:t>discreción</a:t>
                </a:r>
                <a:r>
                  <a:rPr lang="en-GB" sz="1400" baseline="0" dirty="0"/>
                  <a:t> de la SAI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0.17074532710996962"/>
              <c:y val="0.894042099902949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956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95687714079067"/>
          <c:y val="0.38998572157444938"/>
          <c:w val="0.19493044619422573"/>
          <c:h val="0.3828706006307777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5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CBA0E-EA9E-42A2-9FCF-CD4F46C9C861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DDFBB-F5B3-4ECF-83B4-81119A47BE5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1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EEAE1-F1DF-4B8B-B19B-79C59D58B4BA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8BF7-9110-4924-99CD-70E137E3535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7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8BF7-9110-4924-99CD-70E137E353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90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8BF7-9110-4924-99CD-70E137E353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7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8BF7-9110-4924-99CD-70E137E353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87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8BF7-9110-4924-99CD-70E137E353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64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8BF7-9110-4924-99CD-70E137E353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1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8BF7-9110-4924-99CD-70E137E353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16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8BF7-9110-4924-99CD-70E137E353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60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8BF7-9110-4924-99CD-70E137E3535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4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3D49-BEF0-45E9-81C7-3B0B93658D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1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3BCE3-C90E-4FA3-9A52-5C6684DAA1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5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endParaRPr lang="en-GB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9BFA-7E0D-4D7C-A2D5-CE3A8EC6F8AA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3BCE3-C90E-4FA3-9A52-5C6684DAA1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45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3BCE3-C90E-4FA3-9A52-5C6684DAA1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5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8BF7-9110-4924-99CD-70E137E353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2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8BF7-9110-4924-99CD-70E137E353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2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F8BF7-9110-4924-99CD-70E137E353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4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6095E0E-724B-4165-8141-DAF83BB91CB0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76095E0E-724B-4165-8141-DAF83BB91CB0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88F41CA-2B8A-4449-AD01-39C92C3D504C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6095E0E-724B-4165-8141-DAF83BB91CB0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88F41CA-2B8A-4449-AD01-39C92C3D504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32088C1-363C-4982-AC35-75C4529D0BBC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B562FE7-1E78-45C4-94FF-E30E79F5B25B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76095E0E-724B-4165-8141-DAF83BB91CB0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88F41CA-2B8A-4449-AD01-39C92C3D504C}" type="slidenum">
              <a:rPr lang="en-GB" smtClean="0"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Hoja_de_c_lculo_de_Microsoft_Excel1.xlsx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.worldbank.org/governance/wgi/#repor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1102566"/>
            <a:ext cx="6300000" cy="2349810"/>
          </a:xfrm>
        </p:spPr>
        <p:txBody>
          <a:bodyPr/>
          <a:lstStyle/>
          <a:p>
            <a:r>
              <a:rPr lang="en-GB" sz="3200" dirty="0" err="1" smtClean="0">
                <a:latin typeface="Rockwell"/>
              </a:rPr>
              <a:t>Entidades</a:t>
            </a:r>
            <a:r>
              <a:rPr lang="en-GB" sz="3200" dirty="0" smtClean="0">
                <a:latin typeface="Rockwell"/>
              </a:rPr>
              <a:t> </a:t>
            </a:r>
            <a:br>
              <a:rPr lang="en-GB" sz="3200" dirty="0" smtClean="0">
                <a:latin typeface="Rockwell"/>
              </a:rPr>
            </a:br>
            <a:r>
              <a:rPr lang="en-GB" sz="3200" dirty="0" err="1" smtClean="0">
                <a:latin typeface="Rockwell"/>
              </a:rPr>
              <a:t>fiscalizadoras</a:t>
            </a:r>
            <a:r>
              <a:rPr lang="en-GB" sz="3200" dirty="0" smtClean="0">
                <a:latin typeface="Rockwell"/>
              </a:rPr>
              <a:t> </a:t>
            </a:r>
            <a:r>
              <a:rPr lang="en-GB" sz="3200" dirty="0" err="1" smtClean="0">
                <a:latin typeface="Rockwell"/>
              </a:rPr>
              <a:t>superiores</a:t>
            </a:r>
            <a:r>
              <a:rPr lang="en-GB" sz="3200" dirty="0" smtClean="0">
                <a:latin typeface="Rockwell"/>
              </a:rPr>
              <a:t> </a:t>
            </a:r>
            <a:br>
              <a:rPr lang="en-GB" sz="3200" dirty="0" smtClean="0">
                <a:latin typeface="Rockwell"/>
              </a:rPr>
            </a:br>
            <a:endParaRPr lang="en-GB" sz="3200" dirty="0">
              <a:latin typeface="Rockwel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501008"/>
            <a:ext cx="6300000" cy="366447"/>
          </a:xfrm>
        </p:spPr>
        <p:txBody>
          <a:bodyPr/>
          <a:lstStyle/>
          <a:p>
            <a:r>
              <a:rPr lang="en-GB" sz="2800" dirty="0" err="1" smtClean="0"/>
              <a:t>Induciendo</a:t>
            </a:r>
            <a:r>
              <a:rPr lang="en-GB" sz="2800" dirty="0" smtClean="0"/>
              <a:t> la </a:t>
            </a:r>
            <a:r>
              <a:rPr lang="en-GB" sz="2800" dirty="0" err="1" smtClean="0"/>
              <a:t>buena</a:t>
            </a:r>
            <a:r>
              <a:rPr lang="en-GB" sz="2800" dirty="0" smtClean="0"/>
              <a:t> </a:t>
            </a:r>
            <a:r>
              <a:rPr lang="en-GB" sz="2800" dirty="0" err="1" smtClean="0"/>
              <a:t>gobernanza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51520" y="5085184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</a:rPr>
              <a:t>Julio 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Bacio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Terracino</a:t>
            </a:r>
            <a:endParaRPr lang="en-GB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+mj-lt"/>
              </a:rPr>
              <a:t>Jefe 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Adjunto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Dirección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Gobernanza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Pública</a:t>
            </a:r>
            <a:endParaRPr lang="en-GB" dirty="0" smtClean="0">
              <a:solidFill>
                <a:schemeClr val="bg1"/>
              </a:solidFill>
              <a:latin typeface="+mj-lt"/>
            </a:endParaRP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+mj-lt"/>
              </a:rPr>
              <a:t>19 de 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Octubre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 de 2016</a:t>
            </a:r>
          </a:p>
          <a:p>
            <a:r>
              <a:rPr lang="en-GB" dirty="0" err="1" smtClean="0">
                <a:solidFill>
                  <a:schemeClr val="bg1"/>
                </a:solidFill>
                <a:latin typeface="+mj-lt"/>
              </a:rPr>
              <a:t>Asamblea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 General de OLACEFS XXVI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38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EFS: </a:t>
            </a:r>
            <a:r>
              <a:rPr lang="en-GB" i="1" dirty="0" err="1" smtClean="0"/>
              <a:t>Analizando</a:t>
            </a:r>
            <a:r>
              <a:rPr lang="en-GB" i="1" dirty="0" smtClean="0"/>
              <a:t> la </a:t>
            </a:r>
            <a:r>
              <a:rPr lang="en-GB" i="1" dirty="0" err="1" smtClean="0"/>
              <a:t>gobernanza</a:t>
            </a:r>
            <a:r>
              <a:rPr lang="en-GB" i="1" dirty="0" smtClean="0"/>
              <a:t> </a:t>
            </a:r>
            <a:r>
              <a:rPr lang="en-GB" i="1" dirty="0" err="1" smtClean="0"/>
              <a:t>pública</a:t>
            </a:r>
            <a:endParaRPr lang="en-GB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435830"/>
              </p:ext>
            </p:extLst>
          </p:nvPr>
        </p:nvGraphicFramePr>
        <p:xfrm>
          <a:off x="611560" y="1484784"/>
          <a:ext cx="7920880" cy="5116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496"/>
                <a:gridCol w="2347824"/>
                <a:gridCol w="5040560"/>
              </a:tblGrid>
              <a:tr h="3609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j-lt"/>
                          <a:ea typeface="+mn-ea"/>
                        </a:rPr>
                        <a:t>El</a:t>
                      </a:r>
                      <a:r>
                        <a:rPr lang="en-GB" sz="1200" baseline="0" dirty="0" smtClean="0">
                          <a:effectLst/>
                          <a:latin typeface="+mj-lt"/>
                          <a:ea typeface="+mn-ea"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  <a:latin typeface="+mj-lt"/>
                          <a:ea typeface="+mn-ea"/>
                        </a:rPr>
                        <a:t>ciclo</a:t>
                      </a:r>
                      <a:r>
                        <a:rPr lang="en-GB" sz="1200" baseline="0" dirty="0" smtClean="0">
                          <a:effectLst/>
                          <a:latin typeface="+mj-lt"/>
                          <a:ea typeface="+mn-ea"/>
                        </a:rPr>
                        <a:t> de </a:t>
                      </a:r>
                      <a:r>
                        <a:rPr lang="en-GB" sz="1200" baseline="0" dirty="0" err="1" smtClean="0">
                          <a:effectLst/>
                          <a:latin typeface="+mj-lt"/>
                          <a:ea typeface="+mn-ea"/>
                        </a:rPr>
                        <a:t>política</a:t>
                      </a:r>
                      <a:r>
                        <a:rPr lang="en-GB" sz="1200" baseline="0" dirty="0" smtClean="0">
                          <a:effectLst/>
                          <a:latin typeface="+mj-lt"/>
                          <a:ea typeface="+mn-ea"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  <a:latin typeface="+mj-lt"/>
                          <a:ea typeface="+mn-ea"/>
                        </a:rPr>
                        <a:t>pública</a:t>
                      </a:r>
                      <a:endParaRPr lang="en-GB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2654" marR="32654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400" dirty="0" err="1" smtClean="0">
                          <a:effectLst/>
                          <a:latin typeface="+mj-lt"/>
                          <a:ea typeface="Times New Roman"/>
                        </a:rPr>
                        <a:t>Funciones</a:t>
                      </a:r>
                      <a:r>
                        <a:rPr lang="en-GB" sz="1400" baseline="0" dirty="0" smtClean="0">
                          <a:effectLst/>
                          <a:latin typeface="+mj-lt"/>
                          <a:ea typeface="Times New Roman"/>
                        </a:rPr>
                        <a:t> claves del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  <a:ea typeface="Times New Roman"/>
                        </a:rPr>
                        <a:t>gobierno</a:t>
                      </a:r>
                      <a:endParaRPr lang="en-GB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2654" marR="32654" marT="0" marB="0" anchor="ctr"/>
                </a:tc>
              </a:tr>
              <a:tr h="460445">
                <a:tc rowSpan="10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800" i="1" dirty="0" err="1" smtClean="0">
                          <a:effectLst/>
                          <a:latin typeface="+mj-lt"/>
                          <a:ea typeface="+mn-ea"/>
                        </a:rPr>
                        <a:t>Retroalimentación</a:t>
                      </a:r>
                      <a:endParaRPr lang="en-GB" sz="14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2654" marR="32654" marT="0" marB="0" vert="vert27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400" dirty="0" err="1" smtClean="0">
                          <a:effectLst/>
                          <a:latin typeface="+mj-lt"/>
                        </a:rPr>
                        <a:t>Formulación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de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política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pública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</a:txBody>
                  <a:tcPr marL="32654" marR="3265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400" dirty="0" err="1" smtClean="0">
                          <a:effectLst/>
                          <a:latin typeface="+mj-lt"/>
                        </a:rPr>
                        <a:t>Conducción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estratégica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del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gobierno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integral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/>
                      </a:r>
                      <a:br>
                        <a:rPr lang="en-GB" sz="1400" dirty="0">
                          <a:effectLst/>
                          <a:latin typeface="+mj-lt"/>
                        </a:rPr>
                      </a:br>
                      <a:endParaRPr lang="en-GB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2654" marR="32654" marT="0" marB="0" anchor="ctr"/>
                </a:tc>
              </a:tr>
              <a:tr h="4359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400" dirty="0" err="1" smtClean="0">
                          <a:effectLst/>
                          <a:latin typeface="+mj-lt"/>
                        </a:rPr>
                        <a:t>Planeación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del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presupuesto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/>
                      </a:r>
                      <a:br>
                        <a:rPr lang="en-GB" sz="1400" dirty="0">
                          <a:effectLst/>
                          <a:latin typeface="+mj-lt"/>
                        </a:rPr>
                      </a:br>
                      <a:endParaRPr lang="en-GB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2654" marR="32654" marT="0" marB="0" anchor="ctr">
                    <a:solidFill>
                      <a:schemeClr val="bg1"/>
                    </a:solidFill>
                  </a:tcPr>
                </a:tc>
              </a:tr>
              <a:tr h="4359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400" dirty="0" err="1" smtClean="0">
                          <a:effectLst/>
                          <a:latin typeface="+mj-lt"/>
                        </a:rPr>
                        <a:t>Estableciendo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una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política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regulatoria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/>
                      </a:r>
                      <a:br>
                        <a:rPr lang="en-GB" sz="1400" dirty="0">
                          <a:effectLst/>
                          <a:latin typeface="+mj-lt"/>
                        </a:rPr>
                      </a:br>
                      <a:endParaRPr lang="en-GB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2654" marR="32654" marT="0" marB="0" anchor="ctr"/>
                </a:tc>
              </a:tr>
              <a:tr h="4359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400" dirty="0" err="1" smtClean="0">
                          <a:effectLst/>
                          <a:latin typeface="+mj-lt"/>
                        </a:rPr>
                        <a:t>Creando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  <a:latin typeface="+mj-lt"/>
                        </a:rPr>
                        <a:t>políticas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de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gestión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de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riesgos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y control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interno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/>
                      </a:r>
                      <a:br>
                        <a:rPr lang="en-GB" sz="1400" dirty="0">
                          <a:effectLst/>
                          <a:latin typeface="+mj-lt"/>
                        </a:rPr>
                      </a:br>
                      <a:endParaRPr lang="en-GB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2654" marR="32654" marT="0" marB="0" anchor="ctr">
                    <a:solidFill>
                      <a:schemeClr val="bg1"/>
                    </a:solidFill>
                  </a:tcPr>
                </a:tc>
              </a:tr>
              <a:tr h="4359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kumimoji="0"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Implementación</a:t>
                      </a:r>
                      <a:r>
                        <a:rPr kumimoji="0"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GB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política</a:t>
                      </a:r>
                      <a:r>
                        <a:rPr kumimoji="0"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pública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654" marR="3265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400" dirty="0" err="1" smtClean="0">
                          <a:effectLst/>
                          <a:latin typeface="+mj-lt"/>
                        </a:rPr>
                        <a:t>Coordinación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 y </a:t>
                      </a:r>
                      <a:r>
                        <a:rPr lang="en-GB" sz="1400" dirty="0" err="1" smtClean="0">
                          <a:effectLst/>
                          <a:latin typeface="+mj-lt"/>
                        </a:rPr>
                        <a:t>comunicación</a:t>
                      </a:r>
                      <a:r>
                        <a:rPr lang="en-GB" sz="1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/>
                      </a:r>
                      <a:br>
                        <a:rPr lang="en-GB" sz="1400" dirty="0">
                          <a:effectLst/>
                          <a:latin typeface="+mj-lt"/>
                        </a:rPr>
                      </a:br>
                      <a:endParaRPr lang="en-GB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2654" marR="32654" marT="0" marB="0" anchor="ctr"/>
                </a:tc>
              </a:tr>
              <a:tr h="4359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400" dirty="0" err="1" smtClean="0">
                          <a:effectLst/>
                          <a:latin typeface="+mj-lt"/>
                        </a:rPr>
                        <a:t>Implementación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del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presupuesto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/>
                      </a:r>
                      <a:br>
                        <a:rPr lang="en-GB" sz="1400" dirty="0">
                          <a:effectLst/>
                          <a:latin typeface="+mj-lt"/>
                        </a:rPr>
                      </a:br>
                      <a:endParaRPr lang="en-GB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2654" marR="32654" marT="0" marB="0" anchor="ctr">
                    <a:solidFill>
                      <a:schemeClr val="bg1"/>
                    </a:solidFill>
                  </a:tcPr>
                </a:tc>
              </a:tr>
              <a:tr h="4359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400" dirty="0" err="1" smtClean="0">
                          <a:effectLst/>
                          <a:latin typeface="+mj-lt"/>
                        </a:rPr>
                        <a:t>Implementación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de la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política</a:t>
                      </a:r>
                      <a:r>
                        <a:rPr lang="en-GB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  <a:latin typeface="+mj-lt"/>
                        </a:rPr>
                        <a:t>regulatoria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/>
                      </a:r>
                      <a:br>
                        <a:rPr lang="en-GB" sz="1400" dirty="0">
                          <a:effectLst/>
                          <a:latin typeface="+mj-lt"/>
                        </a:rPr>
                      </a:br>
                      <a:endParaRPr lang="en-GB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2654" marR="32654" marT="0" marB="0" anchor="ctr"/>
                </a:tc>
              </a:tr>
              <a:tr h="51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kumimoji="0"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Estableciendo</a:t>
                      </a:r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procesos</a:t>
                      </a:r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gestión</a:t>
                      </a:r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riesgos</a:t>
                      </a:r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 control </a:t>
                      </a:r>
                      <a:r>
                        <a:rPr kumimoji="0"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interno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654" marR="32654" marT="0" marB="0" anchor="ctr">
                    <a:solidFill>
                      <a:schemeClr val="bg1"/>
                    </a:solidFill>
                  </a:tcPr>
                </a:tc>
              </a:tr>
              <a:tr h="5183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600" dirty="0" err="1" smtClean="0">
                          <a:effectLst/>
                          <a:latin typeface="+mj-lt"/>
                        </a:rPr>
                        <a:t>Evaluación</a:t>
                      </a:r>
                      <a:r>
                        <a:rPr lang="en-GB" sz="1600" baseline="0" dirty="0" smtClean="0">
                          <a:effectLst/>
                          <a:latin typeface="+mj-lt"/>
                        </a:rPr>
                        <a:t> y </a:t>
                      </a:r>
                      <a:r>
                        <a:rPr lang="en-GB" sz="1600" baseline="0" dirty="0" err="1" smtClean="0">
                          <a:effectLst/>
                          <a:latin typeface="+mj-lt"/>
                        </a:rPr>
                        <a:t>seguimiento</a:t>
                      </a:r>
                      <a:r>
                        <a:rPr lang="en-GB" sz="1600" baseline="0" dirty="0" smtClean="0">
                          <a:effectLst/>
                          <a:latin typeface="+mj-lt"/>
                        </a:rPr>
                        <a:t> de </a:t>
                      </a:r>
                      <a:r>
                        <a:rPr lang="en-GB" sz="1600" baseline="0" dirty="0" err="1" smtClean="0">
                          <a:effectLst/>
                          <a:latin typeface="+mj-lt"/>
                        </a:rPr>
                        <a:t>política</a:t>
                      </a:r>
                      <a:r>
                        <a:rPr lang="en-GB" sz="16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  <a:latin typeface="+mj-lt"/>
                        </a:rPr>
                        <a:t>pública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</a:txBody>
                  <a:tcPr marL="32654" marR="3265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1600" dirty="0" err="1" smtClean="0">
                          <a:effectLst/>
                          <a:latin typeface="+mj-lt"/>
                        </a:rPr>
                        <a:t>Evaluando</a:t>
                      </a:r>
                      <a:r>
                        <a:rPr lang="en-GB" sz="16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  <a:latin typeface="+mj-lt"/>
                        </a:rPr>
                        <a:t>los</a:t>
                      </a:r>
                      <a:r>
                        <a:rPr lang="en-GB" sz="16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600" baseline="0" dirty="0" err="1" smtClean="0">
                          <a:effectLst/>
                          <a:latin typeface="+mj-lt"/>
                        </a:rPr>
                        <a:t>resultados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</a:txBody>
                  <a:tcPr marL="32654" marR="32654" marT="0" marB="0" anchor="ctr"/>
                </a:tc>
              </a:tr>
              <a:tr h="5157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kumimoji="0"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Supervisión</a:t>
                      </a:r>
                      <a:r>
                        <a:rPr kumimoji="0"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GB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rendición</a:t>
                      </a:r>
                      <a:r>
                        <a:rPr kumimoji="0"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GB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cuentas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654" marR="32654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7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EFS </a:t>
            </a:r>
            <a:r>
              <a:rPr lang="en-GB" dirty="0" err="1" smtClean="0"/>
              <a:t>analizando</a:t>
            </a:r>
            <a:r>
              <a:rPr lang="en-GB" dirty="0" smtClean="0"/>
              <a:t> </a:t>
            </a:r>
            <a:r>
              <a:rPr lang="en-GB" dirty="0" err="1" smtClean="0"/>
              <a:t>todo</a:t>
            </a:r>
            <a:r>
              <a:rPr lang="en-GB" dirty="0"/>
              <a:t> </a:t>
            </a:r>
            <a:r>
              <a:rPr lang="en-GB" dirty="0" smtClean="0"/>
              <a:t>el </a:t>
            </a:r>
            <a:r>
              <a:rPr lang="en-GB" dirty="0" err="1" smtClean="0"/>
              <a:t>ciclo</a:t>
            </a:r>
            <a:r>
              <a:rPr lang="en-GB" dirty="0" smtClean="0"/>
              <a:t> de </a:t>
            </a:r>
            <a:r>
              <a:rPr lang="en-GB" dirty="0" err="1" smtClean="0"/>
              <a:t>políticas</a:t>
            </a:r>
            <a:r>
              <a:rPr lang="en-GB" dirty="0" smtClean="0"/>
              <a:t> </a:t>
            </a:r>
            <a:r>
              <a:rPr lang="en-GB" dirty="0" err="1" smtClean="0"/>
              <a:t>públicas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13704" y="6611779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Source: OECD (2016) </a:t>
            </a:r>
            <a:r>
              <a:rPr lang="en-GB" sz="1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“Supreme Audit Institutions and Good Governance: Oversight, insight and foresight</a:t>
            </a:r>
            <a:r>
              <a:rPr lang="en-GB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” OECD Publishing, Paris </a:t>
            </a:r>
            <a:endParaRPr lang="en-GB" sz="1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938753"/>
              </p:ext>
            </p:extLst>
          </p:nvPr>
        </p:nvGraphicFramePr>
        <p:xfrm>
          <a:off x="531000" y="1628800"/>
          <a:ext cx="81369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0072" y="6032321"/>
            <a:ext cx="2599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j-lt"/>
              </a:rPr>
              <a:t>Average number of SAIs (out of 10)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6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075528"/>
              </p:ext>
            </p:extLst>
          </p:nvPr>
        </p:nvGraphicFramePr>
        <p:xfrm>
          <a:off x="0" y="332656"/>
          <a:ext cx="9129468" cy="667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Discreción</a:t>
            </a:r>
            <a:r>
              <a:rPr lang="en-GB" dirty="0" smtClean="0"/>
              <a:t> de las EFS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análisis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4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Limitaciones</a:t>
            </a:r>
            <a:r>
              <a:rPr lang="en-GB" dirty="0" smtClean="0"/>
              <a:t> </a:t>
            </a:r>
            <a:r>
              <a:rPr lang="en-GB" dirty="0" err="1" smtClean="0"/>
              <a:t>internas</a:t>
            </a:r>
            <a:r>
              <a:rPr lang="en-GB" dirty="0" smtClean="0"/>
              <a:t> y </a:t>
            </a:r>
            <a:r>
              <a:rPr lang="en-GB" dirty="0" err="1" smtClean="0"/>
              <a:t>externas</a:t>
            </a:r>
            <a:r>
              <a:rPr lang="en-GB" dirty="0" smtClean="0"/>
              <a:t> al </a:t>
            </a:r>
            <a:r>
              <a:rPr lang="en-GB" dirty="0" err="1" smtClean="0"/>
              <a:t>analisís</a:t>
            </a:r>
            <a:r>
              <a:rPr lang="en-GB" dirty="0" smtClean="0"/>
              <a:t> del </a:t>
            </a:r>
            <a:r>
              <a:rPr lang="en-GB" dirty="0" err="1" smtClean="0"/>
              <a:t>ciclo</a:t>
            </a:r>
            <a:r>
              <a:rPr lang="en-GB" dirty="0" smtClean="0"/>
              <a:t> de </a:t>
            </a:r>
            <a:r>
              <a:rPr lang="en-GB" dirty="0" err="1" smtClean="0"/>
              <a:t>políticas</a:t>
            </a:r>
            <a:r>
              <a:rPr lang="en-GB" dirty="0" smtClean="0"/>
              <a:t> </a:t>
            </a:r>
            <a:r>
              <a:rPr lang="en-GB" dirty="0" err="1" smtClean="0"/>
              <a:t>públicas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28970" y="6611779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Source: OECD (2016) </a:t>
            </a:r>
            <a:r>
              <a:rPr lang="en-GB" sz="1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“Supreme Audit Institutions and Good Governance: Oversight, insight and foresight</a:t>
            </a:r>
            <a:r>
              <a:rPr lang="en-GB" sz="1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” OECD Publishing, Paris </a:t>
            </a:r>
            <a:endParaRPr lang="en-GB" sz="1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6844"/>
              </p:ext>
            </p:extLst>
          </p:nvPr>
        </p:nvGraphicFramePr>
        <p:xfrm>
          <a:off x="467544" y="1556792"/>
          <a:ext cx="8192226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Worksheet" r:id="rId5" imgW="4213858" imgH="2369736" progId="Excel.Sheet.12">
                  <p:embed/>
                </p:oleObj>
              </mc:Choice>
              <mc:Fallback>
                <p:oleObj name="Worksheet" r:id="rId5" imgW="4213858" imgH="23697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192226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9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dirty="0" err="1" smtClean="0"/>
              <a:t>Desafío</a:t>
            </a:r>
            <a:r>
              <a:rPr lang="en-GB" dirty="0" smtClean="0"/>
              <a:t>: </a:t>
            </a:r>
            <a:r>
              <a:rPr lang="en-GB" dirty="0" err="1" smtClean="0"/>
              <a:t>Relevancia</a:t>
            </a:r>
            <a:endParaRPr lang="en-GB" dirty="0"/>
          </a:p>
        </p:txBody>
      </p:sp>
      <p:pic>
        <p:nvPicPr>
          <p:cNvPr id="5122" name="Picture 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140">
            <a:off x="1093453" y="1995923"/>
            <a:ext cx="2795177" cy="34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2031721"/>
            <a:ext cx="33863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Reto</a:t>
            </a:r>
            <a:r>
              <a:rPr lang="en-GB" sz="2400" dirty="0" smtClean="0"/>
              <a:t> </a:t>
            </a:r>
            <a:r>
              <a:rPr lang="en-GB" sz="2400" dirty="0" err="1" smtClean="0"/>
              <a:t>constante</a:t>
            </a:r>
            <a:r>
              <a:rPr lang="en-GB" sz="2400" dirty="0" smtClean="0"/>
              <a:t> para las EFS: </a:t>
            </a:r>
            <a:r>
              <a:rPr lang="en-GB" sz="2400" dirty="0" err="1" smtClean="0"/>
              <a:t>falta</a:t>
            </a:r>
            <a:r>
              <a:rPr lang="en-GB" sz="2400" dirty="0" smtClean="0"/>
              <a:t> de </a:t>
            </a:r>
            <a:r>
              <a:rPr lang="en-GB" sz="2400" dirty="0" err="1" smtClean="0"/>
              <a:t>recursos</a:t>
            </a:r>
            <a:endParaRPr lang="en-GB" sz="2400" dirty="0" smtClean="0"/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Auditorías</a:t>
            </a:r>
            <a:r>
              <a:rPr lang="en-GB" sz="2400" dirty="0" smtClean="0"/>
              <a:t> </a:t>
            </a:r>
            <a:r>
              <a:rPr lang="en-GB" sz="2400" dirty="0" err="1" smtClean="0"/>
              <a:t>basadas</a:t>
            </a:r>
            <a:r>
              <a:rPr lang="en-GB" sz="2400" dirty="0" smtClean="0"/>
              <a:t> </a:t>
            </a:r>
            <a:r>
              <a:rPr lang="en-GB" sz="2400" dirty="0" err="1" smtClean="0"/>
              <a:t>en</a:t>
            </a:r>
            <a:r>
              <a:rPr lang="en-GB" sz="2400" dirty="0" smtClean="0"/>
              <a:t> </a:t>
            </a:r>
            <a:r>
              <a:rPr lang="en-GB" sz="2400" dirty="0" err="1" smtClean="0"/>
              <a:t>riesgos</a:t>
            </a:r>
            <a:r>
              <a:rPr lang="en-GB" sz="2400" dirty="0" smtClean="0"/>
              <a:t> </a:t>
            </a:r>
            <a:r>
              <a:rPr lang="en-GB" sz="2400" dirty="0" err="1" smtClean="0"/>
              <a:t>maximizan</a:t>
            </a:r>
            <a:r>
              <a:rPr lang="en-GB" sz="2400" dirty="0" smtClean="0"/>
              <a:t> </a:t>
            </a:r>
            <a:r>
              <a:rPr lang="en-GB" sz="2400" dirty="0" err="1" smtClean="0"/>
              <a:t>resultados</a:t>
            </a:r>
            <a:r>
              <a:rPr lang="en-GB" sz="2400" dirty="0" smtClean="0"/>
              <a:t> con </a:t>
            </a:r>
            <a:r>
              <a:rPr lang="en-GB" sz="2400" dirty="0" err="1" smtClean="0"/>
              <a:t>recursos</a:t>
            </a:r>
            <a:r>
              <a:rPr lang="en-GB" sz="2400" dirty="0" smtClean="0"/>
              <a:t> </a:t>
            </a:r>
            <a:r>
              <a:rPr lang="en-GB" sz="2400" dirty="0" err="1" smtClean="0"/>
              <a:t>disponibles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5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Desafío</a:t>
            </a:r>
            <a:r>
              <a:rPr lang="en-GB" dirty="0" smtClean="0"/>
              <a:t>: </a:t>
            </a:r>
            <a:r>
              <a:rPr lang="en-GB" dirty="0" err="1" smtClean="0"/>
              <a:t>Impacto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20516" b="28216"/>
          <a:stretch/>
        </p:blipFill>
        <p:spPr>
          <a:xfrm>
            <a:off x="556751" y="2518371"/>
            <a:ext cx="8064896" cy="1918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200876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Los </a:t>
            </a:r>
            <a:r>
              <a:rPr lang="fr-FR" sz="1400" b="1" dirty="0" err="1" smtClean="0">
                <a:solidFill>
                  <a:schemeClr val="bg2">
                    <a:lumMod val="10000"/>
                  </a:schemeClr>
                </a:solidFill>
              </a:rPr>
              <a:t>dictamenes</a:t>
            </a: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fr-FR" sz="1400" b="1" dirty="0" err="1" smtClean="0">
                <a:solidFill>
                  <a:schemeClr val="bg2">
                    <a:lumMod val="10000"/>
                  </a:schemeClr>
                </a:solidFill>
              </a:rPr>
              <a:t>cuenta</a:t>
            </a: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2">
                    <a:lumMod val="10000"/>
                  </a:schemeClr>
                </a:solidFill>
              </a:rPr>
              <a:t>pública</a:t>
            </a: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 son </a:t>
            </a:r>
            <a:r>
              <a:rPr lang="fr-FR" sz="1400" b="1" dirty="0" err="1">
                <a:solidFill>
                  <a:schemeClr val="bg2">
                    <a:lumMod val="10000"/>
                  </a:schemeClr>
                </a:solidFill>
              </a:rPr>
              <a:t>incompletos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en 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</a:rPr>
              <a:t>8 de la 14 </a:t>
            </a:r>
            <a:r>
              <a:rPr lang="fr-FR" sz="1400" b="1" dirty="0" err="1">
                <a:solidFill>
                  <a:schemeClr val="bg2">
                    <a:lumMod val="10000"/>
                  </a:schemeClr>
                </a:solidFill>
              </a:rPr>
              <a:t>años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</a:rPr>
              <a:t> de 2000-2013 </a:t>
            </a:r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5789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i="1" dirty="0" err="1"/>
              <a:t>Source</a:t>
            </a:r>
            <a:r>
              <a:rPr lang="es-ES_tradnl" sz="1000" dirty="0"/>
              <a:t>: </a:t>
            </a:r>
            <a:r>
              <a:rPr lang="es-ES_tradnl" sz="1000" dirty="0" err="1"/>
              <a:t>Adapted</a:t>
            </a:r>
            <a:r>
              <a:rPr lang="es-ES_tradnl" sz="1000" dirty="0"/>
              <a:t> </a:t>
            </a:r>
            <a:r>
              <a:rPr lang="es-ES_tradnl" sz="1000" dirty="0" err="1"/>
              <a:t>from</a:t>
            </a:r>
            <a:r>
              <a:rPr lang="es-ES_tradnl" sz="1000" dirty="0"/>
              <a:t> </a:t>
            </a:r>
            <a:r>
              <a:rPr lang="es-ES_tradnl" sz="1000" dirty="0" err="1"/>
              <a:t>Congress</a:t>
            </a:r>
            <a:r>
              <a:rPr lang="es-ES_tradnl" sz="1000" dirty="0"/>
              <a:t> of </a:t>
            </a:r>
            <a:r>
              <a:rPr lang="es-ES_tradnl" sz="1000" dirty="0" err="1"/>
              <a:t>Mexico</a:t>
            </a:r>
            <a:r>
              <a:rPr lang="es-ES_tradnl" sz="1000" dirty="0"/>
              <a:t> (2015), “Nota Informa sobre la </a:t>
            </a:r>
            <a:r>
              <a:rPr lang="es-ES_tradnl" sz="1000" dirty="0" err="1"/>
              <a:t>normative</a:t>
            </a:r>
            <a:r>
              <a:rPr lang="es-ES_tradnl" sz="1000" dirty="0"/>
              <a:t> concerniente al dictamen de la cuenta de la hacienda publica </a:t>
            </a:r>
            <a:r>
              <a:rPr lang="es-ES_tradnl" sz="1000" dirty="0" err="1"/>
              <a:t>fédéral</a:t>
            </a:r>
            <a:r>
              <a:rPr lang="es-ES_tradnl" sz="1000" dirty="0"/>
              <a:t>”, 29 </a:t>
            </a:r>
            <a:r>
              <a:rPr lang="es-ES_tradnl" sz="1000" dirty="0" err="1"/>
              <a:t>September</a:t>
            </a:r>
            <a:r>
              <a:rPr lang="es-ES_tradnl" sz="1000" dirty="0"/>
              <a:t>.</a:t>
            </a:r>
            <a:endParaRPr lang="en-GB" sz="1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16196" y="4688478"/>
            <a:ext cx="7308812" cy="1155508"/>
            <a:chOff x="683168" y="4994842"/>
            <a:chExt cx="5579378" cy="727834"/>
          </a:xfrm>
        </p:grpSpPr>
        <p:sp>
          <p:nvSpPr>
            <p:cNvPr id="8" name="Oval 7"/>
            <p:cNvSpPr/>
            <p:nvPr/>
          </p:nvSpPr>
          <p:spPr>
            <a:xfrm>
              <a:off x="683568" y="5085184"/>
              <a:ext cx="216024" cy="2160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83168" y="5345596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5962" y="4994842"/>
              <a:ext cx="5256584" cy="72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 smtClean="0">
                  <a:solidFill>
                    <a:schemeClr val="bg2">
                      <a:lumMod val="10000"/>
                    </a:schemeClr>
                  </a:solidFill>
                </a:rPr>
                <a:t>Los </a:t>
              </a:r>
              <a:r>
                <a:rPr lang="en-GB" sz="1600" dirty="0" err="1" smtClean="0">
                  <a:solidFill>
                    <a:schemeClr val="bg2">
                      <a:lumMod val="10000"/>
                    </a:schemeClr>
                  </a:solidFill>
                </a:rPr>
                <a:t>Dictamenes</a:t>
              </a:r>
              <a:r>
                <a:rPr lang="en-GB" sz="1600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GB" sz="1600" dirty="0" err="1" smtClean="0">
                  <a:solidFill>
                    <a:schemeClr val="bg2">
                      <a:lumMod val="10000"/>
                    </a:schemeClr>
                  </a:solidFill>
                </a:rPr>
                <a:t>realizados</a:t>
              </a:r>
              <a:r>
                <a:rPr lang="en-GB" sz="1600" dirty="0" smtClean="0">
                  <a:solidFill>
                    <a:schemeClr val="bg2">
                      <a:lumMod val="10000"/>
                    </a:schemeClr>
                  </a:solidFill>
                </a:rPr>
                <a:t>; </a:t>
              </a:r>
              <a:r>
                <a:rPr lang="en-GB" sz="1600" dirty="0" err="1" smtClean="0">
                  <a:solidFill>
                    <a:schemeClr val="bg2">
                      <a:lumMod val="10000"/>
                    </a:schemeClr>
                  </a:solidFill>
                </a:rPr>
                <a:t>aprobados</a:t>
              </a:r>
              <a:r>
                <a:rPr lang="en-GB" sz="1600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GB" sz="1600" dirty="0" smtClean="0">
                  <a:solidFill>
                    <a:schemeClr val="bg2">
                      <a:lumMod val="10000"/>
                    </a:schemeClr>
                  </a:solidFill>
                </a:rPr>
                <a:t>Los </a:t>
              </a:r>
              <a:r>
                <a:rPr lang="en-GB" sz="1600" dirty="0" err="1" smtClean="0">
                  <a:solidFill>
                    <a:schemeClr val="bg2">
                      <a:lumMod val="10000"/>
                    </a:schemeClr>
                  </a:solidFill>
                </a:rPr>
                <a:t>Dictamenes</a:t>
              </a:r>
              <a:r>
                <a:rPr lang="en-GB" sz="1600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GB" sz="1600" dirty="0" err="1" smtClean="0">
                  <a:solidFill>
                    <a:schemeClr val="bg2">
                      <a:lumMod val="10000"/>
                    </a:schemeClr>
                  </a:solidFill>
                </a:rPr>
                <a:t>en</a:t>
              </a:r>
              <a:r>
                <a:rPr lang="en-GB" sz="1600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GB" sz="1600" dirty="0" err="1" smtClean="0">
                  <a:solidFill>
                    <a:schemeClr val="bg2">
                      <a:lumMod val="10000"/>
                    </a:schemeClr>
                  </a:solidFill>
                </a:rPr>
                <a:t>curso</a:t>
              </a:r>
              <a:r>
                <a:rPr lang="en-GB" sz="1600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GB" sz="1600" dirty="0" err="1" smtClean="0">
                  <a:solidFill>
                    <a:schemeClr val="bg2">
                      <a:lumMod val="10000"/>
                    </a:schemeClr>
                  </a:solidFill>
                </a:rPr>
                <a:t>por</a:t>
              </a:r>
              <a:r>
                <a:rPr lang="en-GB" sz="1600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s-MX" sz="1600" dirty="0" smtClean="0">
                  <a:solidFill>
                    <a:schemeClr val="bg2">
                      <a:lumMod val="10000"/>
                    </a:schemeClr>
                  </a:solidFill>
                </a:rPr>
                <a:t>la </a:t>
              </a:r>
              <a:r>
                <a:rPr lang="es-MX" sz="1600" dirty="0">
                  <a:solidFill>
                    <a:schemeClr val="bg2">
                      <a:lumMod val="10000"/>
                    </a:schemeClr>
                  </a:solidFill>
                </a:rPr>
                <a:t>Comisión de Presupuesto y Cuenta Pública</a:t>
              </a:r>
              <a:r>
                <a:rPr lang="en-GB" sz="1600" dirty="0" smtClean="0">
                  <a:solidFill>
                    <a:schemeClr val="bg2">
                      <a:lumMod val="10000"/>
                    </a:schemeClr>
                  </a:solidFill>
                </a:rPr>
                <a:t>  </a:t>
              </a:r>
              <a:endParaRPr lang="en-GB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8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1" dirty="0" err="1" smtClean="0">
                <a:latin typeface="+mj-lt"/>
              </a:rPr>
              <a:t>Supervisión</a:t>
            </a:r>
            <a:r>
              <a:rPr lang="en-US" sz="2500" b="1" dirty="0" smtClean="0">
                <a:latin typeface="+mj-lt"/>
              </a:rPr>
              <a:t>, </a:t>
            </a:r>
            <a:r>
              <a:rPr lang="en-US" sz="2500" b="1" dirty="0" err="1" smtClean="0">
                <a:latin typeface="+mj-lt"/>
              </a:rPr>
              <a:t>información</a:t>
            </a:r>
            <a:r>
              <a:rPr lang="en-US" sz="2500" b="1" dirty="0" smtClean="0">
                <a:latin typeface="+mj-lt"/>
              </a:rPr>
              <a:t>, y </a:t>
            </a:r>
            <a:r>
              <a:rPr lang="en-US" sz="2500" b="1" dirty="0" err="1" smtClean="0">
                <a:latin typeface="+mj-lt"/>
              </a:rPr>
              <a:t>visión</a:t>
            </a:r>
            <a:endParaRPr lang="en-US" sz="2500" b="1" dirty="0" smtClean="0">
              <a:latin typeface="+mj-lt"/>
            </a:endParaRPr>
          </a:p>
          <a:p>
            <a:pPr marL="0" indent="0">
              <a:buNone/>
            </a:pPr>
            <a:endParaRPr lang="en-US" sz="2500" dirty="0">
              <a:latin typeface="+mj-lt"/>
            </a:endParaRPr>
          </a:p>
          <a:p>
            <a:r>
              <a:rPr lang="en-US" sz="2500" b="1" dirty="0" smtClean="0">
                <a:latin typeface="+mj-lt"/>
              </a:rPr>
              <a:t>Sistema de </a:t>
            </a:r>
            <a:r>
              <a:rPr lang="en-US" sz="2500" b="1" dirty="0" err="1" smtClean="0">
                <a:latin typeface="+mj-lt"/>
              </a:rPr>
              <a:t>actores</a:t>
            </a:r>
            <a:r>
              <a:rPr lang="en-US" sz="2500" b="1" dirty="0" smtClean="0">
                <a:latin typeface="+mj-lt"/>
              </a:rPr>
              <a:t> de </a:t>
            </a:r>
            <a:r>
              <a:rPr lang="en-US" sz="2500" b="1" dirty="0" err="1" smtClean="0">
                <a:latin typeface="+mj-lt"/>
              </a:rPr>
              <a:t>rendición</a:t>
            </a:r>
            <a:r>
              <a:rPr lang="en-US" sz="2500" b="1" dirty="0" smtClean="0">
                <a:latin typeface="+mj-lt"/>
              </a:rPr>
              <a:t> de </a:t>
            </a:r>
            <a:r>
              <a:rPr lang="en-US" sz="2500" b="1" dirty="0" err="1" smtClean="0">
                <a:latin typeface="+mj-lt"/>
              </a:rPr>
              <a:t>cuentas</a:t>
            </a:r>
            <a:endParaRPr lang="en-US" sz="2500" b="1" dirty="0" smtClean="0">
              <a:latin typeface="+mj-lt"/>
            </a:endParaRPr>
          </a:p>
          <a:p>
            <a:endParaRPr lang="en-US" sz="2500" dirty="0">
              <a:latin typeface="+mj-lt"/>
            </a:endParaRPr>
          </a:p>
          <a:p>
            <a:r>
              <a:rPr lang="en-US" sz="2500" b="1" dirty="0" err="1" smtClean="0">
                <a:latin typeface="+mj-lt"/>
              </a:rPr>
              <a:t>Auditorías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basadas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en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riesgos</a:t>
            </a:r>
            <a:endParaRPr lang="en-US" sz="2500" b="1" dirty="0" smtClean="0">
              <a:latin typeface="+mj-lt"/>
            </a:endParaRPr>
          </a:p>
          <a:p>
            <a:endParaRPr lang="en-US" sz="2500" b="1" dirty="0" smtClean="0">
              <a:latin typeface="+mj-lt"/>
            </a:endParaRPr>
          </a:p>
          <a:p>
            <a:r>
              <a:rPr lang="en-US" sz="2500" b="1" dirty="0" err="1" smtClean="0">
                <a:latin typeface="+mj-lt"/>
              </a:rPr>
              <a:t>Inversión</a:t>
            </a:r>
            <a:r>
              <a:rPr lang="en-US" sz="2500" b="1" dirty="0" smtClean="0">
                <a:latin typeface="+mj-lt"/>
              </a:rPr>
              <a:t> </a:t>
            </a:r>
            <a:r>
              <a:rPr lang="en-US" sz="2500" b="1" dirty="0" err="1" smtClean="0">
                <a:latin typeface="+mj-lt"/>
              </a:rPr>
              <a:t>en</a:t>
            </a:r>
            <a:r>
              <a:rPr lang="en-US" sz="2500" b="1" dirty="0" smtClean="0">
                <a:latin typeface="+mj-lt"/>
              </a:rPr>
              <a:t> el </a:t>
            </a:r>
            <a:r>
              <a:rPr lang="en-US" sz="2500" b="1" dirty="0" err="1" smtClean="0">
                <a:latin typeface="+mj-lt"/>
              </a:rPr>
              <a:t>impacto</a:t>
            </a:r>
            <a:endParaRPr lang="en-US" sz="2500" b="1" dirty="0" smtClean="0">
              <a:latin typeface="+mj-lt"/>
            </a:endParaRPr>
          </a:p>
          <a:p>
            <a:endParaRPr lang="en-US" sz="2500" b="1" dirty="0"/>
          </a:p>
          <a:p>
            <a:endParaRPr lang="en-GB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Conclusión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0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4172AD"/>
                </a:solidFill>
              </a:rPr>
              <a:t>35 </a:t>
            </a:r>
            <a:r>
              <a:rPr lang="en-GB" sz="2800" b="1" dirty="0" err="1">
                <a:solidFill>
                  <a:srgbClr val="4172AD"/>
                </a:solidFill>
              </a:rPr>
              <a:t>Países</a:t>
            </a:r>
            <a:r>
              <a:rPr lang="en-GB" sz="2800" b="1" dirty="0">
                <a:solidFill>
                  <a:srgbClr val="4172AD"/>
                </a:solidFill>
              </a:rPr>
              <a:t> + </a:t>
            </a:r>
            <a:r>
              <a:rPr lang="en-GB" sz="2800" b="1" dirty="0" err="1">
                <a:solidFill>
                  <a:srgbClr val="4172AD"/>
                </a:solidFill>
              </a:rPr>
              <a:t>Discusiones</a:t>
            </a:r>
            <a:r>
              <a:rPr lang="en-GB" sz="2800" b="1" dirty="0">
                <a:solidFill>
                  <a:srgbClr val="4172AD"/>
                </a:solidFill>
              </a:rPr>
              <a:t> de </a:t>
            </a:r>
            <a:r>
              <a:rPr lang="en-GB" sz="2800" b="1" dirty="0" err="1" smtClean="0">
                <a:solidFill>
                  <a:srgbClr val="4172AD"/>
                </a:solidFill>
              </a:rPr>
              <a:t>adhesión</a:t>
            </a:r>
            <a:r>
              <a:rPr lang="en-GB" sz="2800" b="1" dirty="0" smtClean="0">
                <a:solidFill>
                  <a:srgbClr val="4172AD"/>
                </a:solidFill>
              </a:rPr>
              <a:t> + </a:t>
            </a:r>
            <a:r>
              <a:rPr lang="en-GB" sz="2800" b="1" dirty="0" err="1" smtClean="0">
                <a:solidFill>
                  <a:srgbClr val="4172AD"/>
                </a:solidFill>
              </a:rPr>
              <a:t>Socios</a:t>
            </a:r>
            <a:r>
              <a:rPr lang="en-GB" sz="2800" b="1" dirty="0" smtClean="0">
                <a:solidFill>
                  <a:srgbClr val="4172AD"/>
                </a:solidFill>
              </a:rPr>
              <a:t> </a:t>
            </a:r>
            <a:r>
              <a:rPr lang="en-GB" sz="2800" b="1" dirty="0" err="1" smtClean="0">
                <a:solidFill>
                  <a:srgbClr val="4172AD"/>
                </a:solidFill>
              </a:rPr>
              <a:t>estratégicos</a:t>
            </a:r>
            <a:endParaRPr lang="en-GB" sz="2800" b="1" dirty="0"/>
          </a:p>
        </p:txBody>
      </p:sp>
      <p:pic>
        <p:nvPicPr>
          <p:cNvPr id="7" name="Picture 2" descr="C:\Users\Leruste_j\Dropbox\Work\OECD Maps\Accesion Ke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3762"/>
          <a:stretch/>
        </p:blipFill>
        <p:spPr bwMode="auto">
          <a:xfrm>
            <a:off x="214212" y="1453424"/>
            <a:ext cx="847771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4116" y="6581001"/>
            <a:ext cx="4196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aecilia Roman" pitchFamily="18" charset="0"/>
              </a:rPr>
              <a:t>This </a:t>
            </a:r>
            <a:r>
              <a:rPr lang="en-US" sz="600" dirty="0" smtClean="0">
                <a:latin typeface="Caecilia Roman" pitchFamily="18" charset="0"/>
              </a:rPr>
              <a:t>map is </a:t>
            </a:r>
            <a:r>
              <a:rPr lang="en-US" sz="600" dirty="0">
                <a:latin typeface="Caecilia Roman" pitchFamily="18" charset="0"/>
              </a:rPr>
              <a:t>without prejudice to the status of or sovereignty over any territory, </a:t>
            </a:r>
            <a:endParaRPr lang="en-US" sz="600" dirty="0" smtClean="0">
              <a:latin typeface="Caecilia Roman" pitchFamily="18" charset="0"/>
            </a:endParaRPr>
          </a:p>
          <a:p>
            <a:r>
              <a:rPr lang="en-US" sz="600" dirty="0" smtClean="0">
                <a:latin typeface="Caecilia Roman" pitchFamily="18" charset="0"/>
              </a:rPr>
              <a:t>to </a:t>
            </a:r>
            <a:r>
              <a:rPr lang="en-US" sz="600" dirty="0">
                <a:latin typeface="Caecilia Roman" pitchFamily="18" charset="0"/>
              </a:rPr>
              <a:t>the delimitation of international frontiers and boundaries and to the name of any territory, city or area.</a:t>
            </a:r>
            <a:endParaRPr lang="en-GB" sz="600" dirty="0">
              <a:latin typeface="Caecilia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172AD"/>
                </a:solidFill>
              </a:rPr>
              <a:t>La OCDE hoy: </a:t>
            </a:r>
            <a:r>
              <a:rPr lang="en-GB" b="1" dirty="0" err="1">
                <a:solidFill>
                  <a:srgbClr val="4172AD"/>
                </a:solidFill>
              </a:rPr>
              <a:t>Algunos</a:t>
            </a:r>
            <a:r>
              <a:rPr lang="en-GB" b="1" dirty="0">
                <a:solidFill>
                  <a:srgbClr val="4172AD"/>
                </a:solidFill>
              </a:rPr>
              <a:t> </a:t>
            </a:r>
            <a:r>
              <a:rPr lang="en-GB" b="1" dirty="0" err="1" smtClean="0">
                <a:solidFill>
                  <a:srgbClr val="4172AD"/>
                </a:solidFill>
              </a:rPr>
              <a:t>datos</a:t>
            </a:r>
            <a:endParaRPr lang="en-GB" b="1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4172AD"/>
                </a:solidFill>
              </a:rPr>
              <a:t>La OCDE hoy: </a:t>
            </a:r>
            <a:r>
              <a:rPr lang="en-GB" dirty="0" err="1">
                <a:solidFill>
                  <a:srgbClr val="4172AD"/>
                </a:solidFill>
              </a:rPr>
              <a:t>Algunos</a:t>
            </a:r>
            <a:r>
              <a:rPr lang="en-GB" dirty="0">
                <a:solidFill>
                  <a:srgbClr val="4172AD"/>
                </a:solidFill>
              </a:rPr>
              <a:t> </a:t>
            </a:r>
            <a:r>
              <a:rPr lang="en-GB" dirty="0" err="1">
                <a:solidFill>
                  <a:srgbClr val="4172AD"/>
                </a:solidFill>
              </a:rPr>
              <a:t>datos</a:t>
            </a:r>
            <a:endParaRPr lang="en-GB" dirty="0">
              <a:solidFill>
                <a:srgbClr val="4172AD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/>
          <a:stretch/>
        </p:blipFill>
        <p:spPr bwMode="auto">
          <a:xfrm>
            <a:off x="251520" y="1556792"/>
            <a:ext cx="8460432" cy="425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1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94730" cy="1022400"/>
          </a:xfrm>
        </p:spPr>
        <p:txBody>
          <a:bodyPr/>
          <a:lstStyle/>
          <a:p>
            <a:pPr marL="0" indent="0"/>
            <a:r>
              <a:rPr lang="en-GB" dirty="0" smtClean="0"/>
              <a:t>OCDE</a:t>
            </a:r>
            <a:r>
              <a:rPr lang="en-GB" dirty="0"/>
              <a:t> </a:t>
            </a:r>
            <a:r>
              <a:rPr lang="en-GB" dirty="0" smtClean="0"/>
              <a:t>- EFS</a:t>
            </a:r>
            <a:endParaRPr lang="en-GB" b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19" y="1700808"/>
            <a:ext cx="1453919" cy="19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1440160" cy="19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7"/>
            <a:ext cx="1440160" cy="193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begley_w\AppData\Local\Microsoft\Windows\Temporary Internet Files\Content.Outlook\G9MM51I0\ASF cover - 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98" y="3943337"/>
            <a:ext cx="1540250" cy="221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022400"/>
          </a:xfrm>
        </p:spPr>
        <p:txBody>
          <a:bodyPr/>
          <a:lstStyle/>
          <a:p>
            <a:r>
              <a:rPr lang="en-GB" sz="2800" dirty="0" err="1" smtClean="0"/>
              <a:t>Ambiente</a:t>
            </a:r>
            <a:r>
              <a:rPr lang="en-GB" sz="2800" dirty="0" smtClean="0"/>
              <a:t> de </a:t>
            </a:r>
            <a:r>
              <a:rPr lang="en-GB" sz="2800" dirty="0" err="1" smtClean="0"/>
              <a:t>auditoría</a:t>
            </a:r>
            <a:r>
              <a:rPr lang="en-GB" sz="2800" dirty="0" smtClean="0"/>
              <a:t> para las EFS:  </a:t>
            </a:r>
            <a:br>
              <a:rPr lang="en-GB" sz="2800" dirty="0" smtClean="0"/>
            </a:br>
            <a:r>
              <a:rPr lang="en-GB" sz="2800" dirty="0" err="1" smtClean="0"/>
              <a:t>Nivel</a:t>
            </a:r>
            <a:r>
              <a:rPr lang="en-GB" sz="2800" dirty="0" smtClean="0"/>
              <a:t> </a:t>
            </a:r>
            <a:r>
              <a:rPr lang="en-GB" sz="2800" dirty="0"/>
              <a:t>de </a:t>
            </a:r>
            <a:r>
              <a:rPr lang="en-GB" sz="2800" dirty="0" err="1"/>
              <a:t>confianza</a:t>
            </a:r>
            <a:r>
              <a:rPr lang="en-GB" sz="2800" dirty="0"/>
              <a:t> en el </a:t>
            </a:r>
            <a:r>
              <a:rPr lang="en-GB" sz="2800" dirty="0" err="1"/>
              <a:t>gobierno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83592" y="6381328"/>
            <a:ext cx="2064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Fuente: </a:t>
            </a:r>
            <a:r>
              <a:rPr lang="en-GB" sz="1200" dirty="0"/>
              <a:t>Gallup World Poll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6220537"/>
            <a:ext cx="5940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Notas</a:t>
            </a:r>
            <a:r>
              <a:rPr lang="en-US" sz="1100" dirty="0"/>
              <a:t>: No </a:t>
            </a:r>
            <a:r>
              <a:rPr lang="en-US" sz="1100" dirty="0" smtClean="0"/>
              <a:t>hay </a:t>
            </a:r>
            <a:r>
              <a:rPr lang="en-US" sz="1100" dirty="0" err="1" smtClean="0"/>
              <a:t>información</a:t>
            </a:r>
            <a:r>
              <a:rPr lang="en-US" sz="1100" dirty="0" smtClean="0"/>
              <a:t> </a:t>
            </a:r>
            <a:r>
              <a:rPr lang="en-US" sz="1100" dirty="0"/>
              <a:t>para </a:t>
            </a:r>
            <a:r>
              <a:rPr lang="en-US" sz="1100" dirty="0" err="1" smtClean="0"/>
              <a:t>Belice</a:t>
            </a:r>
            <a:r>
              <a:rPr lang="en-US" sz="1100" dirty="0" smtClean="0"/>
              <a:t>, Cuba, </a:t>
            </a:r>
            <a:r>
              <a:rPr lang="en-US" sz="1100" dirty="0" err="1" smtClean="0"/>
              <a:t>Curazao</a:t>
            </a:r>
            <a:r>
              <a:rPr lang="en-US" sz="1100" dirty="0" smtClean="0"/>
              <a:t>, Puerto Rico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742593"/>
              </p:ext>
            </p:extLst>
          </p:nvPr>
        </p:nvGraphicFramePr>
        <p:xfrm>
          <a:off x="-3677" y="1494078"/>
          <a:ext cx="9217024" cy="472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82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Ambiente</a:t>
            </a:r>
            <a:r>
              <a:rPr lang="en-GB" dirty="0"/>
              <a:t> de </a:t>
            </a:r>
            <a:r>
              <a:rPr lang="en-GB" dirty="0" err="1"/>
              <a:t>auditoría</a:t>
            </a:r>
            <a:r>
              <a:rPr lang="en-GB" dirty="0"/>
              <a:t> para las EFS: </a:t>
            </a:r>
            <a:br>
              <a:rPr lang="en-GB" dirty="0"/>
            </a:br>
            <a:r>
              <a:rPr lang="en-GB" dirty="0" err="1"/>
              <a:t>Índice</a:t>
            </a:r>
            <a:r>
              <a:rPr lang="en-GB" dirty="0"/>
              <a:t> de </a:t>
            </a:r>
            <a:r>
              <a:rPr lang="en-GB" dirty="0" err="1" smtClean="0"/>
              <a:t>percepción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smtClean="0"/>
              <a:t>la </a:t>
            </a:r>
            <a:r>
              <a:rPr lang="en-GB" dirty="0" err="1" smtClean="0"/>
              <a:t>corrupción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4209" y="6381328"/>
            <a:ext cx="389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Fuente: </a:t>
            </a:r>
            <a:r>
              <a:rPr lang="en-GB" sz="1400" dirty="0" err="1" smtClean="0"/>
              <a:t>Transparencia</a:t>
            </a:r>
            <a:r>
              <a:rPr lang="en-GB" sz="1400" dirty="0" smtClean="0"/>
              <a:t> </a:t>
            </a:r>
            <a:r>
              <a:rPr lang="en-GB" sz="1400" dirty="0" err="1" smtClean="0"/>
              <a:t>Internacional</a:t>
            </a:r>
            <a:r>
              <a:rPr lang="en-GB" sz="1400" dirty="0" smtClean="0"/>
              <a:t> CPI 2015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3913" y="5949280"/>
            <a:ext cx="45288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</a:t>
            </a:r>
            <a:r>
              <a:rPr lang="en-US" sz="1050" dirty="0" err="1" smtClean="0"/>
              <a:t>Notas</a:t>
            </a:r>
            <a:r>
              <a:rPr lang="en-US" sz="1050" dirty="0"/>
              <a:t>: </a:t>
            </a:r>
            <a:r>
              <a:rPr lang="en-US" sz="1050" dirty="0" smtClean="0"/>
              <a:t>El </a:t>
            </a:r>
            <a:r>
              <a:rPr lang="en-US" sz="1050" dirty="0" err="1" smtClean="0"/>
              <a:t>indice</a:t>
            </a:r>
            <a:r>
              <a:rPr lang="en-US" sz="1050" dirty="0" smtClean="0"/>
              <a:t> </a:t>
            </a:r>
            <a:r>
              <a:rPr lang="en-US" sz="1050" dirty="0" err="1" smtClean="0"/>
              <a:t>fue</a:t>
            </a:r>
            <a:r>
              <a:rPr lang="en-US" sz="1050" dirty="0" smtClean="0"/>
              <a:t> </a:t>
            </a:r>
            <a:r>
              <a:rPr lang="en-US" sz="1050" dirty="0" err="1" smtClean="0"/>
              <a:t>invierto</a:t>
            </a:r>
            <a:r>
              <a:rPr lang="en-US" sz="1050" dirty="0" smtClean="0"/>
              <a:t>. No  hay </a:t>
            </a:r>
            <a:r>
              <a:rPr lang="en-US" sz="1050" dirty="0" err="1" smtClean="0"/>
              <a:t>información</a:t>
            </a:r>
            <a:r>
              <a:rPr lang="en-US" sz="1050" dirty="0" smtClean="0"/>
              <a:t> </a:t>
            </a:r>
            <a:r>
              <a:rPr lang="en-US" sz="1050" dirty="0"/>
              <a:t>para </a:t>
            </a:r>
            <a:r>
              <a:rPr lang="en-US" sz="1050" dirty="0" err="1" smtClean="0"/>
              <a:t>Belice</a:t>
            </a:r>
            <a:r>
              <a:rPr lang="en-US" sz="1050" dirty="0" smtClean="0"/>
              <a:t> y </a:t>
            </a:r>
            <a:r>
              <a:rPr lang="en-US" sz="1050" dirty="0" err="1" smtClean="0"/>
              <a:t>Curazao</a:t>
            </a:r>
            <a:r>
              <a:rPr lang="en-US" sz="1050" dirty="0" smtClean="0"/>
              <a:t>. </a:t>
            </a:r>
            <a:endParaRPr lang="en-GB" sz="105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737005"/>
              </p:ext>
            </p:extLst>
          </p:nvPr>
        </p:nvGraphicFramePr>
        <p:xfrm>
          <a:off x="0" y="1484784"/>
          <a:ext cx="88924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24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GB" sz="2800" dirty="0" err="1"/>
              <a:t>Ambiente</a:t>
            </a:r>
            <a:r>
              <a:rPr lang="en-GB" sz="2800" dirty="0"/>
              <a:t> de </a:t>
            </a:r>
            <a:r>
              <a:rPr lang="en-GB" sz="2800" dirty="0" err="1"/>
              <a:t>auditoría</a:t>
            </a:r>
            <a:r>
              <a:rPr lang="en-GB" sz="2800" dirty="0"/>
              <a:t> para las EFS:</a:t>
            </a:r>
            <a:br>
              <a:rPr lang="en-GB" sz="2800" dirty="0"/>
            </a:br>
            <a:r>
              <a:rPr lang="en-GB" sz="2800" dirty="0" err="1" smtClean="0"/>
              <a:t>Falta</a:t>
            </a:r>
            <a:r>
              <a:rPr lang="en-GB" sz="2800" dirty="0" smtClean="0"/>
              <a:t> de </a:t>
            </a:r>
            <a:r>
              <a:rPr lang="en-GB" sz="2800" dirty="0" err="1" smtClean="0"/>
              <a:t>eficacia</a:t>
            </a:r>
            <a:r>
              <a:rPr lang="en-GB" sz="2800" dirty="0" smtClean="0"/>
              <a:t> del </a:t>
            </a:r>
            <a:r>
              <a:rPr lang="en-GB" sz="2800" dirty="0" err="1" smtClean="0"/>
              <a:t>gobierno</a:t>
            </a:r>
            <a:endParaRPr lang="en-GB" sz="2800" dirty="0"/>
          </a:p>
        </p:txBody>
      </p:sp>
      <p:sp>
        <p:nvSpPr>
          <p:cNvPr id="4" name="AutoShape 2" descr="Image result for fiscal consoli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fiscal consoli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162138"/>
              </p:ext>
            </p:extLst>
          </p:nvPr>
        </p:nvGraphicFramePr>
        <p:xfrm>
          <a:off x="460374" y="1700808"/>
          <a:ext cx="735198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95368" y="6574542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Source: </a:t>
            </a:r>
            <a:r>
              <a:rPr lang="en-GB" sz="800" dirty="0">
                <a:hlinkClick r:id="rId4"/>
              </a:rPr>
              <a:t>http://info.worldbank.org/governance/wgi/#</a:t>
            </a:r>
            <a:r>
              <a:rPr lang="en-GB" sz="800" dirty="0" smtClean="0">
                <a:hlinkClick r:id="rId4"/>
              </a:rPr>
              <a:t>reports</a:t>
            </a:r>
            <a:r>
              <a:rPr lang="en-GB" sz="800" dirty="0" smtClean="0"/>
              <a:t> and </a:t>
            </a:r>
            <a:r>
              <a:rPr lang="en-GB" sz="800" dirty="0"/>
              <a:t>: http://bruegel.org/events/fiscal-consolidation-strategies-in-a-recessionary-environment/</a:t>
            </a:r>
          </a:p>
          <a:p>
            <a:r>
              <a:rPr lang="en-GB" sz="800" dirty="0" smtClean="0"/>
              <a:t>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937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Complejidad</a:t>
            </a:r>
            <a:r>
              <a:rPr lang="en-GB" dirty="0" smtClean="0"/>
              <a:t> de </a:t>
            </a:r>
            <a:r>
              <a:rPr lang="en-GB" dirty="0" err="1" smtClean="0"/>
              <a:t>políticas</a:t>
            </a:r>
            <a:r>
              <a:rPr lang="en-GB" dirty="0" smtClean="0"/>
              <a:t> </a:t>
            </a:r>
            <a:r>
              <a:rPr lang="en-GB" dirty="0" err="1" smtClean="0"/>
              <a:t>públicas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0" y="1628800"/>
            <a:ext cx="8064896" cy="4536504"/>
          </a:xfrm>
        </p:spPr>
      </p:pic>
    </p:spTree>
    <p:extLst>
      <p:ext uri="{BB962C8B-B14F-4D97-AF65-F5344CB8AC3E}">
        <p14:creationId xmlns:p14="http://schemas.microsoft.com/office/powerpoint/2010/main" val="1488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dirty="0" err="1" smtClean="0"/>
              <a:t>Enfoque</a:t>
            </a:r>
            <a:r>
              <a:rPr lang="en-GB" dirty="0" smtClean="0"/>
              <a:t> de </a:t>
            </a:r>
            <a:r>
              <a:rPr lang="en-GB" dirty="0" err="1" smtClean="0"/>
              <a:t>gobierno</a:t>
            </a:r>
            <a:r>
              <a:rPr lang="en-GB" dirty="0" smtClean="0"/>
              <a:t> integral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083"/>
            <a:ext cx="6321547" cy="53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BC3E9F4DC6D44986F5DDF97E1D496" ma:contentTypeVersion="0" ma:contentTypeDescription="Create a new document." ma:contentTypeScope="" ma:versionID="2be3443ac0d7fb5aba756739e68a573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32722E8-F6FA-46C8-8D90-3927201A60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F13DB2-F91B-417D-89FB-6017DB70B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56E73BC-7AAB-428A-990D-FE63B26A1C04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6337</TotalTime>
  <Words>477</Words>
  <Application>Microsoft Office PowerPoint</Application>
  <PresentationFormat>Presentación en pantalla (4:3)</PresentationFormat>
  <Paragraphs>84</Paragraphs>
  <Slides>16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Caecilia Roman</vt:lpstr>
      <vt:lpstr>Calibri</vt:lpstr>
      <vt:lpstr>Georgia</vt:lpstr>
      <vt:lpstr>Helvetica 65 Medium</vt:lpstr>
      <vt:lpstr>Rockwell</vt:lpstr>
      <vt:lpstr>Times New Roman</vt:lpstr>
      <vt:lpstr>Wingdings</vt:lpstr>
      <vt:lpstr>OCDE_Français_blanc</vt:lpstr>
      <vt:lpstr>Worksheet</vt:lpstr>
      <vt:lpstr>Entidades  fiscalizadoras superiores  </vt:lpstr>
      <vt:lpstr>35 Países + Discusiones de adhesión + Socios estratégicos</vt:lpstr>
      <vt:lpstr>La OCDE hoy: Algunos datos</vt:lpstr>
      <vt:lpstr>OCDE - EFS</vt:lpstr>
      <vt:lpstr>Ambiente de auditoría para las EFS:   Nivel de confianza en el gobierno</vt:lpstr>
      <vt:lpstr>Ambiente de auditoría para las EFS:  Índice de percepción de la corrupción</vt:lpstr>
      <vt:lpstr>Ambiente de auditoría para las EFS: Falta de eficacia del gobierno</vt:lpstr>
      <vt:lpstr>Complejidad de políticas públicas</vt:lpstr>
      <vt:lpstr>Enfoque de gobierno integral</vt:lpstr>
      <vt:lpstr>EFS: Analizando la gobernanza pública</vt:lpstr>
      <vt:lpstr>EFS analizando todo el ciclo de políticas públicas</vt:lpstr>
      <vt:lpstr>Discreción de las EFS en el análisis </vt:lpstr>
      <vt:lpstr>Limitaciones internas y externas al analisís del ciclo de políticas públicas</vt:lpstr>
      <vt:lpstr>Desafío: Relevancia</vt:lpstr>
      <vt:lpstr>Desafío: Impacto</vt:lpstr>
      <vt:lpstr>Conclusión </vt:lpstr>
    </vt:vector>
  </TitlesOfParts>
  <Company>OECD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Governance</dc:title>
  <dc:creator>BEGLEY Will</dc:creator>
  <cp:lastModifiedBy>MAURICIO TAPIA DONOSO</cp:lastModifiedBy>
  <cp:revision>97</cp:revision>
  <cp:lastPrinted>2016-10-14T12:04:39Z</cp:lastPrinted>
  <dcterms:created xsi:type="dcterms:W3CDTF">2016-10-07T11:27:37Z</dcterms:created>
  <dcterms:modified xsi:type="dcterms:W3CDTF">2016-10-19T20:30:28Z</dcterms:modified>
</cp:coreProperties>
</file>