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1803" r:id="rId5"/>
    <p:sldId id="421" r:id="rId6"/>
    <p:sldId id="1890" r:id="rId7"/>
    <p:sldId id="1892" r:id="rId8"/>
    <p:sldId id="796" r:id="rId9"/>
    <p:sldId id="1894" r:id="rId10"/>
    <p:sldId id="841" r:id="rId11"/>
    <p:sldId id="7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" initials="A" lastIdx="8" clrIdx="0">
    <p:extLst>
      <p:ext uri="{19B8F6BF-5375-455C-9EA6-DF929625EA0E}">
        <p15:presenceInfo xmlns:p15="http://schemas.microsoft.com/office/powerpoint/2012/main" userId="S::amanda.rocha@giz.de::d7070f05-0afe-4b4d-b164-1b326fdd6fee" providerId="AD"/>
      </p:ext>
    </p:extLst>
  </p:cmAuthor>
  <p:cmAuthor id="2" name="Ramirez Gutierrez, Erwin Alberto GIZ BR" initials="RGEAGB" lastIdx="16" clrIdx="1">
    <p:extLst>
      <p:ext uri="{19B8F6BF-5375-455C-9EA6-DF929625EA0E}">
        <p15:presenceInfo xmlns:p15="http://schemas.microsoft.com/office/powerpoint/2012/main" userId="S::erwin.ramirez@giz.de::a5122cb8-1c75-417c-a162-2e4260c4ce24" providerId="AD"/>
      </p:ext>
    </p:extLst>
  </p:cmAuthor>
  <p:cmAuthor id="3" name="Ocampos Balansa, Irene GIZ PY" initials="OP" lastIdx="6" clrIdx="2">
    <p:extLst>
      <p:ext uri="{19B8F6BF-5375-455C-9EA6-DF929625EA0E}">
        <p15:presenceInfo xmlns:p15="http://schemas.microsoft.com/office/powerpoint/2012/main" userId="S::irene.ocampos@giz.de::5ba365c7-d87d-4533-93db-0a3cf75de6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/>
    <p:restoredTop sz="94674"/>
  </p:normalViewPr>
  <p:slideViewPr>
    <p:cSldViewPr snapToGrid="0">
      <p:cViewPr varScale="1">
        <p:scale>
          <a:sx n="124" d="100"/>
          <a:sy n="124" d="100"/>
        </p:scale>
        <p:origin x="3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003D2-4626-4701-ABB7-07B8058749EA}" type="doc">
      <dgm:prSet loTypeId="urn:microsoft.com/office/officeart/2011/layout/Circle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9141E1F-49C2-405F-AB82-F212AB9E3FFA}" type="pres">
      <dgm:prSet presAssocID="{C87003D2-4626-4701-ABB7-07B8058749EA}" presName="Name0" presStyleCnt="0">
        <dgm:presLayoutVars>
          <dgm:chMax val="11"/>
          <dgm:chPref val="11"/>
          <dgm:dir/>
          <dgm:resizeHandles/>
        </dgm:presLayoutVars>
      </dgm:prSet>
      <dgm:spPr/>
    </dgm:pt>
  </dgm:ptLst>
  <dgm:cxnLst>
    <dgm:cxn modelId="{A5508709-A6C2-48DB-8C42-C7A7C5AAB330}" type="presOf" srcId="{C87003D2-4626-4701-ABB7-07B8058749EA}" destId="{59141E1F-49C2-405F-AB82-F212AB9E3FFA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9C0A4C-A46A-41B7-B0FF-5625831A636B}" type="doc">
      <dgm:prSet loTypeId="urn:microsoft.com/office/officeart/2005/8/layout/venn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4BE1606-9539-4F11-A244-76A861B9EE10}">
      <dgm:prSet custT="1"/>
      <dgm:spPr/>
      <dgm:t>
        <a:bodyPr/>
        <a:lstStyle/>
        <a:p>
          <a:r>
            <a:rPr lang="pt-BR" sz="2800" i="1" baseline="0" dirty="0">
              <a:solidFill>
                <a:schemeClr val="bg2">
                  <a:lumMod val="50000"/>
                </a:schemeClr>
              </a:solidFill>
            </a:rPr>
            <a:t>Output</a:t>
          </a:r>
          <a:r>
            <a:rPr lang="pt-BR" sz="2800" baseline="0" dirty="0">
              <a:solidFill>
                <a:schemeClr val="bg2">
                  <a:lumMod val="50000"/>
                </a:schemeClr>
              </a:solidFill>
            </a:rPr>
            <a:t> 1</a:t>
          </a:r>
        </a:p>
        <a:p>
          <a:r>
            <a:rPr lang="es-ES" sz="2000" baseline="0" dirty="0">
              <a:solidFill>
                <a:schemeClr val="bg2">
                  <a:lumMod val="50000"/>
                </a:schemeClr>
              </a:solidFill>
            </a:rPr>
            <a:t>Mejora la </a:t>
          </a:r>
          <a:r>
            <a:rPr lang="es-ES" sz="2000" baseline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oferta de servicios de la OLACEFS </a:t>
          </a:r>
          <a:r>
            <a:rPr lang="es-ES" sz="2000" baseline="0" dirty="0">
              <a:solidFill>
                <a:schemeClr val="bg2">
                  <a:lumMod val="50000"/>
                </a:schemeClr>
              </a:solidFill>
            </a:rPr>
            <a:t>para la participación activa de la EFS en los sistemas nacionales de lucha contra la corrupción.</a:t>
          </a:r>
          <a:endParaRPr lang="en-US" sz="2800" b="1" noProof="0" dirty="0">
            <a:solidFill>
              <a:schemeClr val="bg2">
                <a:lumMod val="50000"/>
              </a:schemeClr>
            </a:solidFill>
          </a:endParaRPr>
        </a:p>
      </dgm:t>
    </dgm:pt>
    <dgm:pt modelId="{4261B8E5-F17F-4451-B357-496409C0ACF6}" type="parTrans" cxnId="{80019601-C66C-4011-B58B-1490593B71AA}">
      <dgm:prSet/>
      <dgm:spPr/>
      <dgm:t>
        <a:bodyPr/>
        <a:lstStyle/>
        <a:p>
          <a:endParaRPr lang="en-US" sz="3200" noProof="0"/>
        </a:p>
      </dgm:t>
    </dgm:pt>
    <dgm:pt modelId="{66C75376-5490-4FA5-89B5-01F48717E837}" type="sibTrans" cxnId="{80019601-C66C-4011-B58B-1490593B71AA}">
      <dgm:prSet/>
      <dgm:spPr/>
      <dgm:t>
        <a:bodyPr/>
        <a:lstStyle/>
        <a:p>
          <a:endParaRPr lang="en-US" sz="3200" noProof="0"/>
        </a:p>
      </dgm:t>
    </dgm:pt>
    <dgm:pt modelId="{4FCB6FCF-12A3-4644-88E7-EE5553E8487A}">
      <dgm:prSet custT="1"/>
      <dgm:spPr/>
      <dgm:t>
        <a:bodyPr/>
        <a:lstStyle/>
        <a:p>
          <a:r>
            <a:rPr lang="pt-BR" sz="2800" i="1" baseline="0" dirty="0">
              <a:solidFill>
                <a:schemeClr val="bg2">
                  <a:lumMod val="50000"/>
                </a:schemeClr>
              </a:solidFill>
            </a:rPr>
            <a:t>Output</a:t>
          </a:r>
          <a:r>
            <a:rPr lang="pt-BR" sz="2800" baseline="0" dirty="0">
              <a:solidFill>
                <a:schemeClr val="bg2">
                  <a:lumMod val="50000"/>
                </a:schemeClr>
              </a:solidFill>
            </a:rPr>
            <a:t> 2</a:t>
          </a:r>
        </a:p>
        <a:p>
          <a:r>
            <a:rPr lang="es-ES" sz="2000" baseline="0" dirty="0">
              <a:solidFill>
                <a:schemeClr val="bg2">
                  <a:lumMod val="50000"/>
                </a:schemeClr>
              </a:solidFill>
            </a:rPr>
            <a:t>Se mejora la participación de los </a:t>
          </a:r>
          <a:r>
            <a:rPr lang="es-ES" sz="2000" baseline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actores no gubernamentales </a:t>
          </a:r>
          <a:r>
            <a:rPr lang="es-ES" sz="2000" baseline="0" dirty="0">
              <a:solidFill>
                <a:schemeClr val="bg2">
                  <a:lumMod val="50000"/>
                </a:schemeClr>
              </a:solidFill>
            </a:rPr>
            <a:t>para aumentar el alcance de las auditorías* de las EFS. </a:t>
          </a:r>
          <a:endParaRPr lang="en-US" sz="2000" b="0" baseline="0" noProof="0" dirty="0">
            <a:solidFill>
              <a:schemeClr val="bg2">
                <a:lumMod val="50000"/>
              </a:schemeClr>
            </a:solidFill>
          </a:endParaRPr>
        </a:p>
      </dgm:t>
    </dgm:pt>
    <dgm:pt modelId="{4DA78CB9-6712-4604-B8DC-E11C3E35C617}" type="parTrans" cxnId="{7F68D213-C9A7-481D-9222-1FB67B29CD33}">
      <dgm:prSet/>
      <dgm:spPr/>
      <dgm:t>
        <a:bodyPr/>
        <a:lstStyle/>
        <a:p>
          <a:endParaRPr lang="en-US" sz="3200" noProof="0"/>
        </a:p>
      </dgm:t>
    </dgm:pt>
    <dgm:pt modelId="{AE3324A0-CDFB-4CC5-B7DD-22A70B511B22}" type="sibTrans" cxnId="{7F68D213-C9A7-481D-9222-1FB67B29CD33}">
      <dgm:prSet/>
      <dgm:spPr/>
      <dgm:t>
        <a:bodyPr/>
        <a:lstStyle/>
        <a:p>
          <a:endParaRPr lang="en-US" sz="3200" noProof="0"/>
        </a:p>
      </dgm:t>
    </dgm:pt>
    <dgm:pt modelId="{C69AC532-6005-4671-858E-A166A6D418BC}">
      <dgm:prSet custT="1"/>
      <dgm:spPr/>
      <dgm:t>
        <a:bodyPr/>
        <a:lstStyle/>
        <a:p>
          <a:r>
            <a:rPr lang="pt-BR" sz="2800" i="1" baseline="0" dirty="0">
              <a:solidFill>
                <a:srgbClr val="C00000"/>
              </a:solidFill>
            </a:rPr>
            <a:t>Output</a:t>
          </a:r>
          <a:r>
            <a:rPr lang="pt-BR" sz="2800" baseline="0" dirty="0">
              <a:solidFill>
                <a:srgbClr val="C00000"/>
              </a:solidFill>
            </a:rPr>
            <a:t> 3</a:t>
          </a:r>
        </a:p>
        <a:p>
          <a:r>
            <a:rPr lang="es-ES" sz="2000" baseline="0" dirty="0"/>
            <a:t>Se refuerza el intercambio de información** entre las EFS y otros </a:t>
          </a:r>
          <a:r>
            <a:rPr lang="es-ES" sz="20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actores gubernamentales</a:t>
          </a:r>
          <a:r>
            <a:rPr lang="es-ES" sz="2000" baseline="0" dirty="0"/>
            <a:t>.</a:t>
          </a:r>
          <a:endParaRPr lang="en-US" sz="2000" noProof="0" dirty="0"/>
        </a:p>
      </dgm:t>
    </dgm:pt>
    <dgm:pt modelId="{3F18F914-051A-4073-8E5A-BA28A19FE75F}" type="parTrans" cxnId="{FB3CB562-7DEB-4B01-8EC3-B3D45829CE2C}">
      <dgm:prSet/>
      <dgm:spPr/>
      <dgm:t>
        <a:bodyPr/>
        <a:lstStyle/>
        <a:p>
          <a:endParaRPr lang="en-US" sz="3200" noProof="0"/>
        </a:p>
      </dgm:t>
    </dgm:pt>
    <dgm:pt modelId="{62EFC786-A8F0-42BE-99B6-0BEE3A5B72E7}" type="sibTrans" cxnId="{FB3CB562-7DEB-4B01-8EC3-B3D45829CE2C}">
      <dgm:prSet/>
      <dgm:spPr/>
      <dgm:t>
        <a:bodyPr/>
        <a:lstStyle/>
        <a:p>
          <a:endParaRPr lang="en-US" sz="3200" noProof="0"/>
        </a:p>
      </dgm:t>
    </dgm:pt>
    <dgm:pt modelId="{AED878AB-6E43-4414-AAF5-4B01A617CB1E}" type="pres">
      <dgm:prSet presAssocID="{CD9C0A4C-A46A-41B7-B0FF-5625831A636B}" presName="Name0" presStyleCnt="0">
        <dgm:presLayoutVars>
          <dgm:dir/>
          <dgm:resizeHandles val="exact"/>
        </dgm:presLayoutVars>
      </dgm:prSet>
      <dgm:spPr/>
    </dgm:pt>
    <dgm:pt modelId="{397BC355-8828-40F2-917F-84690D259548}" type="pres">
      <dgm:prSet presAssocID="{C4BE1606-9539-4F11-A244-76A861B9EE10}" presName="Name5" presStyleLbl="vennNode1" presStyleIdx="0" presStyleCnt="3">
        <dgm:presLayoutVars>
          <dgm:bulletEnabled val="1"/>
        </dgm:presLayoutVars>
      </dgm:prSet>
      <dgm:spPr/>
    </dgm:pt>
    <dgm:pt modelId="{A6DFC7CE-774E-4B86-BD0A-A3E520E3D742}" type="pres">
      <dgm:prSet presAssocID="{66C75376-5490-4FA5-89B5-01F48717E837}" presName="space" presStyleCnt="0"/>
      <dgm:spPr/>
    </dgm:pt>
    <dgm:pt modelId="{8B59D9AD-674D-44A8-931F-FFB3A78CB06F}" type="pres">
      <dgm:prSet presAssocID="{4FCB6FCF-12A3-4644-88E7-EE5553E8487A}" presName="Name5" presStyleLbl="vennNode1" presStyleIdx="1" presStyleCnt="3">
        <dgm:presLayoutVars>
          <dgm:bulletEnabled val="1"/>
        </dgm:presLayoutVars>
      </dgm:prSet>
      <dgm:spPr/>
    </dgm:pt>
    <dgm:pt modelId="{31618F42-AC4B-49DD-8C81-FAA733D64B97}" type="pres">
      <dgm:prSet presAssocID="{AE3324A0-CDFB-4CC5-B7DD-22A70B511B22}" presName="space" presStyleCnt="0"/>
      <dgm:spPr/>
    </dgm:pt>
    <dgm:pt modelId="{7FBD9177-F9BE-4FB8-BAD4-68AFA84B67A7}" type="pres">
      <dgm:prSet presAssocID="{C69AC532-6005-4671-858E-A166A6D418BC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80019601-C66C-4011-B58B-1490593B71AA}" srcId="{CD9C0A4C-A46A-41B7-B0FF-5625831A636B}" destId="{C4BE1606-9539-4F11-A244-76A861B9EE10}" srcOrd="0" destOrd="0" parTransId="{4261B8E5-F17F-4451-B357-496409C0ACF6}" sibTransId="{66C75376-5490-4FA5-89B5-01F48717E837}"/>
    <dgm:cxn modelId="{7F68D213-C9A7-481D-9222-1FB67B29CD33}" srcId="{CD9C0A4C-A46A-41B7-B0FF-5625831A636B}" destId="{4FCB6FCF-12A3-4644-88E7-EE5553E8487A}" srcOrd="1" destOrd="0" parTransId="{4DA78CB9-6712-4604-B8DC-E11C3E35C617}" sibTransId="{AE3324A0-CDFB-4CC5-B7DD-22A70B511B22}"/>
    <dgm:cxn modelId="{F17F7A23-68BA-4868-8B45-BC0199DD78F4}" type="presOf" srcId="{C4BE1606-9539-4F11-A244-76A861B9EE10}" destId="{397BC355-8828-40F2-917F-84690D259548}" srcOrd="0" destOrd="0" presId="urn:microsoft.com/office/officeart/2005/8/layout/venn3"/>
    <dgm:cxn modelId="{FB3CB562-7DEB-4B01-8EC3-B3D45829CE2C}" srcId="{CD9C0A4C-A46A-41B7-B0FF-5625831A636B}" destId="{C69AC532-6005-4671-858E-A166A6D418BC}" srcOrd="2" destOrd="0" parTransId="{3F18F914-051A-4073-8E5A-BA28A19FE75F}" sibTransId="{62EFC786-A8F0-42BE-99B6-0BEE3A5B72E7}"/>
    <dgm:cxn modelId="{9229AE57-27E6-4AA8-B9B9-C4935ECF59CB}" type="presOf" srcId="{4FCB6FCF-12A3-4644-88E7-EE5553E8487A}" destId="{8B59D9AD-674D-44A8-931F-FFB3A78CB06F}" srcOrd="0" destOrd="0" presId="urn:microsoft.com/office/officeart/2005/8/layout/venn3"/>
    <dgm:cxn modelId="{C5DF25B0-F667-43E0-8DCE-9EF293E36F84}" type="presOf" srcId="{C69AC532-6005-4671-858E-A166A6D418BC}" destId="{7FBD9177-F9BE-4FB8-BAD4-68AFA84B67A7}" srcOrd="0" destOrd="0" presId="urn:microsoft.com/office/officeart/2005/8/layout/venn3"/>
    <dgm:cxn modelId="{63F065D1-B6B0-42F6-9519-8A17AD837E1E}" type="presOf" srcId="{CD9C0A4C-A46A-41B7-B0FF-5625831A636B}" destId="{AED878AB-6E43-4414-AAF5-4B01A617CB1E}" srcOrd="0" destOrd="0" presId="urn:microsoft.com/office/officeart/2005/8/layout/venn3"/>
    <dgm:cxn modelId="{608134B7-CE6F-4BBA-ADF9-E8AC5EED55DF}" type="presParOf" srcId="{AED878AB-6E43-4414-AAF5-4B01A617CB1E}" destId="{397BC355-8828-40F2-917F-84690D259548}" srcOrd="0" destOrd="0" presId="urn:microsoft.com/office/officeart/2005/8/layout/venn3"/>
    <dgm:cxn modelId="{BD5A64E5-594A-460E-BB6F-A41CDAD5F45C}" type="presParOf" srcId="{AED878AB-6E43-4414-AAF5-4B01A617CB1E}" destId="{A6DFC7CE-774E-4B86-BD0A-A3E520E3D742}" srcOrd="1" destOrd="0" presId="urn:microsoft.com/office/officeart/2005/8/layout/venn3"/>
    <dgm:cxn modelId="{70207E10-AC45-4B84-9F33-6E0A6756A567}" type="presParOf" srcId="{AED878AB-6E43-4414-AAF5-4B01A617CB1E}" destId="{8B59D9AD-674D-44A8-931F-FFB3A78CB06F}" srcOrd="2" destOrd="0" presId="urn:microsoft.com/office/officeart/2005/8/layout/venn3"/>
    <dgm:cxn modelId="{253DACBB-E95F-41B7-A44E-273C86A9C10F}" type="presParOf" srcId="{AED878AB-6E43-4414-AAF5-4B01A617CB1E}" destId="{31618F42-AC4B-49DD-8C81-FAA733D64B97}" srcOrd="3" destOrd="0" presId="urn:microsoft.com/office/officeart/2005/8/layout/venn3"/>
    <dgm:cxn modelId="{B3FD1C59-E1B1-4AC5-8AD7-D3330CC2A816}" type="presParOf" srcId="{AED878AB-6E43-4414-AAF5-4B01A617CB1E}" destId="{7FBD9177-F9BE-4FB8-BAD4-68AFA84B67A7}" srcOrd="4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BB6738-15BE-4EAF-8BA2-874C3468BF65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161BF43-8FB5-477F-A657-BCB4EDDC022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800" baseline="0" dirty="0"/>
            <a:t>La participación activa de las Entidades Fiscalizadoras Superiores en los sistemas nacionales de </a:t>
          </a:r>
          <a:r>
            <a:rPr lang="es-ES" sz="1800" baseline="0" dirty="0">
              <a:solidFill>
                <a:schemeClr val="accent5"/>
              </a:solidFill>
            </a:rPr>
            <a:t>lucha contra la corrupción</a:t>
          </a:r>
          <a:r>
            <a:rPr lang="es-ES" sz="1800" baseline="0" dirty="0"/>
            <a:t>, incluso en el contexto de la pandemia de </a:t>
          </a:r>
          <a:r>
            <a:rPr lang="es-ES" sz="1800" baseline="0" dirty="0">
              <a:solidFill>
                <a:schemeClr val="accent5"/>
              </a:solidFill>
            </a:rPr>
            <a:t>COVID 19</a:t>
          </a:r>
          <a:r>
            <a:rPr lang="es-ES" sz="1800" baseline="0" dirty="0"/>
            <a:t>, a nivel regional, se ha mejorado.</a:t>
          </a:r>
          <a:endParaRPr lang="pt-BR" sz="1800" dirty="0"/>
        </a:p>
      </dgm:t>
    </dgm:pt>
    <dgm:pt modelId="{8598E55D-CB5E-43B9-9092-0E2780601B34}" type="parTrans" cxnId="{2787594E-782E-41B7-A912-B688EB369D69}">
      <dgm:prSet/>
      <dgm:spPr/>
      <dgm:t>
        <a:bodyPr/>
        <a:lstStyle/>
        <a:p>
          <a:endParaRPr lang="pt-BR" sz="1600"/>
        </a:p>
      </dgm:t>
    </dgm:pt>
    <dgm:pt modelId="{36D6C6FA-E408-4591-96B5-68185B87EB6C}" type="sibTrans" cxnId="{2787594E-782E-41B7-A912-B688EB369D69}">
      <dgm:prSet/>
      <dgm:spPr/>
      <dgm:t>
        <a:bodyPr/>
        <a:lstStyle/>
        <a:p>
          <a:endParaRPr lang="pt-BR" sz="1600"/>
        </a:p>
      </dgm:t>
    </dgm:pt>
    <dgm:pt modelId="{7BE8E92E-5847-4BA0-9308-C5EF8166AFFF}" type="pres">
      <dgm:prSet presAssocID="{AEBB6738-15BE-4EAF-8BA2-874C3468BF65}" presName="vert0" presStyleCnt="0">
        <dgm:presLayoutVars>
          <dgm:dir/>
          <dgm:animOne val="branch"/>
          <dgm:animLvl val="lvl"/>
        </dgm:presLayoutVars>
      </dgm:prSet>
      <dgm:spPr/>
    </dgm:pt>
    <dgm:pt modelId="{1E688589-E3F4-426D-8A07-657E30CAE6EA}" type="pres">
      <dgm:prSet presAssocID="{2161BF43-8FB5-477F-A657-BCB4EDDC0224}" presName="thickLine" presStyleLbl="alignNode1" presStyleIdx="0" presStyleCnt="1"/>
      <dgm:spPr/>
    </dgm:pt>
    <dgm:pt modelId="{42BD6F57-6262-4551-B68E-6ABD4F70CE57}" type="pres">
      <dgm:prSet presAssocID="{2161BF43-8FB5-477F-A657-BCB4EDDC0224}" presName="horz1" presStyleCnt="0"/>
      <dgm:spPr/>
    </dgm:pt>
    <dgm:pt modelId="{9AF21BD6-4A7E-4F0D-ADA8-C1F1AF06622A}" type="pres">
      <dgm:prSet presAssocID="{2161BF43-8FB5-477F-A657-BCB4EDDC0224}" presName="tx1" presStyleLbl="revTx" presStyleIdx="0" presStyleCnt="1" custScaleX="94989" custLinFactNeighborX="8156" custLinFactNeighborY="-24010"/>
      <dgm:spPr/>
    </dgm:pt>
    <dgm:pt modelId="{BA6FFF3F-1AA4-4E15-A945-06B688C051C3}" type="pres">
      <dgm:prSet presAssocID="{2161BF43-8FB5-477F-A657-BCB4EDDC0224}" presName="vert1" presStyleCnt="0"/>
      <dgm:spPr/>
    </dgm:pt>
  </dgm:ptLst>
  <dgm:cxnLst>
    <dgm:cxn modelId="{2787594E-782E-41B7-A912-B688EB369D69}" srcId="{AEBB6738-15BE-4EAF-8BA2-874C3468BF65}" destId="{2161BF43-8FB5-477F-A657-BCB4EDDC0224}" srcOrd="0" destOrd="0" parTransId="{8598E55D-CB5E-43B9-9092-0E2780601B34}" sibTransId="{36D6C6FA-E408-4591-96B5-68185B87EB6C}"/>
    <dgm:cxn modelId="{424F3852-4884-4CDB-93AC-61B0219B20D3}" type="presOf" srcId="{2161BF43-8FB5-477F-A657-BCB4EDDC0224}" destId="{9AF21BD6-4A7E-4F0D-ADA8-C1F1AF06622A}" srcOrd="0" destOrd="0" presId="urn:microsoft.com/office/officeart/2008/layout/LinedList"/>
    <dgm:cxn modelId="{6FD2C0A6-F5B8-4F6F-8F25-F43425A125AD}" type="presOf" srcId="{AEBB6738-15BE-4EAF-8BA2-874C3468BF65}" destId="{7BE8E92E-5847-4BA0-9308-C5EF8166AFFF}" srcOrd="0" destOrd="0" presId="urn:microsoft.com/office/officeart/2008/layout/LinedList"/>
    <dgm:cxn modelId="{4E0C945C-0D11-4339-9F0C-850F2C4B674A}" type="presParOf" srcId="{7BE8E92E-5847-4BA0-9308-C5EF8166AFFF}" destId="{1E688589-E3F4-426D-8A07-657E30CAE6EA}" srcOrd="0" destOrd="0" presId="urn:microsoft.com/office/officeart/2008/layout/LinedList"/>
    <dgm:cxn modelId="{90104AF6-5DE3-4924-AF99-7FA674A51146}" type="presParOf" srcId="{7BE8E92E-5847-4BA0-9308-C5EF8166AFFF}" destId="{42BD6F57-6262-4551-B68E-6ABD4F70CE57}" srcOrd="1" destOrd="0" presId="urn:microsoft.com/office/officeart/2008/layout/LinedList"/>
    <dgm:cxn modelId="{B8D44682-01AF-4FD1-9762-F5132D2060B3}" type="presParOf" srcId="{42BD6F57-6262-4551-B68E-6ABD4F70CE57}" destId="{9AF21BD6-4A7E-4F0D-ADA8-C1F1AF06622A}" srcOrd="0" destOrd="0" presId="urn:microsoft.com/office/officeart/2008/layout/LinedList"/>
    <dgm:cxn modelId="{FCC12D12-4033-4AEE-9995-5C31E9301C0D}" type="presParOf" srcId="{42BD6F57-6262-4551-B68E-6ABD4F70CE57}" destId="{BA6FFF3F-1AA4-4E15-A945-06B688C051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BE1D92-5E5C-5044-B704-5FAAC2CB0E84}" type="doc">
      <dgm:prSet loTypeId="urn:microsoft.com/office/officeart/2005/8/layout/default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F37A9CEA-96AF-F44D-864A-A45D2C0C9C40}">
      <dgm:prSet phldrT="[Texto]"/>
      <dgm:spPr/>
      <dgm:t>
        <a:bodyPr/>
        <a:lstStyle/>
        <a:p>
          <a:r>
            <a:rPr lang="es-ES" dirty="0">
              <a:effectLst/>
            </a:rPr>
            <a:t>Guía de intercambio de información de la CTCT</a:t>
          </a:r>
          <a:endParaRPr lang="es-MX" dirty="0"/>
        </a:p>
      </dgm:t>
    </dgm:pt>
    <dgm:pt modelId="{7814EAC1-FF0A-364A-A9D0-8FA2918FA16C}" type="parTrans" cxnId="{B16BDAD8-E0CF-2B40-8CAE-34FF6B5A4A3D}">
      <dgm:prSet/>
      <dgm:spPr/>
      <dgm:t>
        <a:bodyPr/>
        <a:lstStyle/>
        <a:p>
          <a:endParaRPr lang="es-MX"/>
        </a:p>
      </dgm:t>
    </dgm:pt>
    <dgm:pt modelId="{4595C5E6-5183-9947-B84B-21B59C727E7A}" type="sibTrans" cxnId="{B16BDAD8-E0CF-2B40-8CAE-34FF6B5A4A3D}">
      <dgm:prSet/>
      <dgm:spPr/>
      <dgm:t>
        <a:bodyPr/>
        <a:lstStyle/>
        <a:p>
          <a:endParaRPr lang="es-MX"/>
        </a:p>
      </dgm:t>
    </dgm:pt>
    <dgm:pt modelId="{52ACC3D6-6E97-3C4E-A430-37F210F4A120}">
      <dgm:prSet phldrT="[Texto]"/>
      <dgm:spPr/>
      <dgm:t>
        <a:bodyPr/>
        <a:lstStyle/>
        <a:p>
          <a:r>
            <a:rPr lang="es-MX" dirty="0"/>
            <a:t>Identificación y delimitación de los ámbitos más propensos a la corrupción en la región</a:t>
          </a:r>
        </a:p>
      </dgm:t>
    </dgm:pt>
    <dgm:pt modelId="{0385DA92-69CA-524F-95E7-81D7CBDA3282}" type="parTrans" cxnId="{0DE4E8C9-980F-0449-8EE4-81FDF0325EE6}">
      <dgm:prSet/>
      <dgm:spPr/>
      <dgm:t>
        <a:bodyPr/>
        <a:lstStyle/>
        <a:p>
          <a:endParaRPr lang="es-MX"/>
        </a:p>
      </dgm:t>
    </dgm:pt>
    <dgm:pt modelId="{D36836EA-FF23-8F4E-85D4-D77237DC1ADB}" type="sibTrans" cxnId="{0DE4E8C9-980F-0449-8EE4-81FDF0325EE6}">
      <dgm:prSet/>
      <dgm:spPr/>
      <dgm:t>
        <a:bodyPr/>
        <a:lstStyle/>
        <a:p>
          <a:endParaRPr lang="es-MX"/>
        </a:p>
      </dgm:t>
    </dgm:pt>
    <dgm:pt modelId="{00C3EB17-EB85-D74F-BC28-A97470BABFF1}">
      <dgm:prSet phldrT="[Texto]"/>
      <dgm:spPr/>
      <dgm:t>
        <a:bodyPr/>
        <a:lstStyle/>
        <a:p>
          <a:r>
            <a:rPr lang="es-ES" dirty="0">
              <a:effectLst/>
            </a:rPr>
            <a:t>Análisis de los aspectos jurídicos de las EFS para viabilizar el intercambio de información</a:t>
          </a:r>
          <a:endParaRPr lang="es-MX" dirty="0"/>
        </a:p>
      </dgm:t>
    </dgm:pt>
    <dgm:pt modelId="{BBF8C12A-3E90-B245-B09C-BB9633E635BC}" type="sibTrans" cxnId="{9E52DE43-BA62-7E48-8696-F29BCD64D90F}">
      <dgm:prSet/>
      <dgm:spPr/>
      <dgm:t>
        <a:bodyPr/>
        <a:lstStyle/>
        <a:p>
          <a:endParaRPr lang="es-MX"/>
        </a:p>
      </dgm:t>
    </dgm:pt>
    <dgm:pt modelId="{A3FE9DEF-80E1-AF46-98F2-8A0EA9CB504B}" type="parTrans" cxnId="{9E52DE43-BA62-7E48-8696-F29BCD64D90F}">
      <dgm:prSet/>
      <dgm:spPr/>
      <dgm:t>
        <a:bodyPr/>
        <a:lstStyle/>
        <a:p>
          <a:endParaRPr lang="es-MX"/>
        </a:p>
      </dgm:t>
    </dgm:pt>
    <dgm:pt modelId="{BA75FFE6-4FA8-6347-97E8-A876B9B16026}" type="pres">
      <dgm:prSet presAssocID="{9BBE1D92-5E5C-5044-B704-5FAAC2CB0E84}" presName="diagram" presStyleCnt="0">
        <dgm:presLayoutVars>
          <dgm:dir/>
          <dgm:resizeHandles val="exact"/>
        </dgm:presLayoutVars>
      </dgm:prSet>
      <dgm:spPr/>
    </dgm:pt>
    <dgm:pt modelId="{4782889A-8FE4-1B4D-BB9F-B69C61995590}" type="pres">
      <dgm:prSet presAssocID="{F37A9CEA-96AF-F44D-864A-A45D2C0C9C40}" presName="node" presStyleLbl="node1" presStyleIdx="0" presStyleCnt="3">
        <dgm:presLayoutVars>
          <dgm:bulletEnabled val="1"/>
        </dgm:presLayoutVars>
      </dgm:prSet>
      <dgm:spPr/>
    </dgm:pt>
    <dgm:pt modelId="{5B84C380-6850-8047-820E-E1DD83CACDB2}" type="pres">
      <dgm:prSet presAssocID="{4595C5E6-5183-9947-B84B-21B59C727E7A}" presName="sibTrans" presStyleCnt="0"/>
      <dgm:spPr/>
    </dgm:pt>
    <dgm:pt modelId="{BB1C94A0-9F63-1F40-8BD4-AAB545176D16}" type="pres">
      <dgm:prSet presAssocID="{00C3EB17-EB85-D74F-BC28-A97470BABFF1}" presName="node" presStyleLbl="node1" presStyleIdx="1" presStyleCnt="3">
        <dgm:presLayoutVars>
          <dgm:bulletEnabled val="1"/>
        </dgm:presLayoutVars>
      </dgm:prSet>
      <dgm:spPr/>
    </dgm:pt>
    <dgm:pt modelId="{B27BF983-D0D0-E64B-98A8-E20CF3A622BD}" type="pres">
      <dgm:prSet presAssocID="{BBF8C12A-3E90-B245-B09C-BB9633E635BC}" presName="sibTrans" presStyleCnt="0"/>
      <dgm:spPr/>
    </dgm:pt>
    <dgm:pt modelId="{758DE2F5-8C12-1D4D-BF6D-5CCB8A805CAA}" type="pres">
      <dgm:prSet presAssocID="{52ACC3D6-6E97-3C4E-A430-37F210F4A120}" presName="node" presStyleLbl="node1" presStyleIdx="2" presStyleCnt="3">
        <dgm:presLayoutVars>
          <dgm:bulletEnabled val="1"/>
        </dgm:presLayoutVars>
      </dgm:prSet>
      <dgm:spPr/>
    </dgm:pt>
  </dgm:ptLst>
  <dgm:cxnLst>
    <dgm:cxn modelId="{60B3C211-A925-874A-ADD2-FEE31CB5F0BE}" type="presOf" srcId="{52ACC3D6-6E97-3C4E-A430-37F210F4A120}" destId="{758DE2F5-8C12-1D4D-BF6D-5CCB8A805CAA}" srcOrd="0" destOrd="0" presId="urn:microsoft.com/office/officeart/2005/8/layout/default"/>
    <dgm:cxn modelId="{9D339C38-27ED-2240-A49D-BA1BC68D9C12}" type="presOf" srcId="{00C3EB17-EB85-D74F-BC28-A97470BABFF1}" destId="{BB1C94A0-9F63-1F40-8BD4-AAB545176D16}" srcOrd="0" destOrd="0" presId="urn:microsoft.com/office/officeart/2005/8/layout/default"/>
    <dgm:cxn modelId="{9E52DE43-BA62-7E48-8696-F29BCD64D90F}" srcId="{9BBE1D92-5E5C-5044-B704-5FAAC2CB0E84}" destId="{00C3EB17-EB85-D74F-BC28-A97470BABFF1}" srcOrd="1" destOrd="0" parTransId="{A3FE9DEF-80E1-AF46-98F2-8A0EA9CB504B}" sibTransId="{BBF8C12A-3E90-B245-B09C-BB9633E635BC}"/>
    <dgm:cxn modelId="{D9A14E4B-5E0F-3A4A-9679-6E78B8A81F89}" type="presOf" srcId="{9BBE1D92-5E5C-5044-B704-5FAAC2CB0E84}" destId="{BA75FFE6-4FA8-6347-97E8-A876B9B16026}" srcOrd="0" destOrd="0" presId="urn:microsoft.com/office/officeart/2005/8/layout/default"/>
    <dgm:cxn modelId="{0DE4E8C9-980F-0449-8EE4-81FDF0325EE6}" srcId="{9BBE1D92-5E5C-5044-B704-5FAAC2CB0E84}" destId="{52ACC3D6-6E97-3C4E-A430-37F210F4A120}" srcOrd="2" destOrd="0" parTransId="{0385DA92-69CA-524F-95E7-81D7CBDA3282}" sibTransId="{D36836EA-FF23-8F4E-85D4-D77237DC1ADB}"/>
    <dgm:cxn modelId="{B16BDAD8-E0CF-2B40-8CAE-34FF6B5A4A3D}" srcId="{9BBE1D92-5E5C-5044-B704-5FAAC2CB0E84}" destId="{F37A9CEA-96AF-F44D-864A-A45D2C0C9C40}" srcOrd="0" destOrd="0" parTransId="{7814EAC1-FF0A-364A-A9D0-8FA2918FA16C}" sibTransId="{4595C5E6-5183-9947-B84B-21B59C727E7A}"/>
    <dgm:cxn modelId="{0619CEE2-8F36-6742-8052-283B149ADF4D}" type="presOf" srcId="{F37A9CEA-96AF-F44D-864A-A45D2C0C9C40}" destId="{4782889A-8FE4-1B4D-BB9F-B69C61995590}" srcOrd="0" destOrd="0" presId="urn:microsoft.com/office/officeart/2005/8/layout/default"/>
    <dgm:cxn modelId="{98A26D4D-5C55-794D-B0ED-85FAAC67BA23}" type="presParOf" srcId="{BA75FFE6-4FA8-6347-97E8-A876B9B16026}" destId="{4782889A-8FE4-1B4D-BB9F-B69C61995590}" srcOrd="0" destOrd="0" presId="urn:microsoft.com/office/officeart/2005/8/layout/default"/>
    <dgm:cxn modelId="{E704C958-252C-0245-90D6-8BBF64F55334}" type="presParOf" srcId="{BA75FFE6-4FA8-6347-97E8-A876B9B16026}" destId="{5B84C380-6850-8047-820E-E1DD83CACDB2}" srcOrd="1" destOrd="0" presId="urn:microsoft.com/office/officeart/2005/8/layout/default"/>
    <dgm:cxn modelId="{5F72A3ED-2206-7241-87EE-97D8BF498154}" type="presParOf" srcId="{BA75FFE6-4FA8-6347-97E8-A876B9B16026}" destId="{BB1C94A0-9F63-1F40-8BD4-AAB545176D16}" srcOrd="2" destOrd="0" presId="urn:microsoft.com/office/officeart/2005/8/layout/default"/>
    <dgm:cxn modelId="{8636368B-093C-E140-B35A-40F47A83946B}" type="presParOf" srcId="{BA75FFE6-4FA8-6347-97E8-A876B9B16026}" destId="{B27BF983-D0D0-E64B-98A8-E20CF3A622BD}" srcOrd="3" destOrd="0" presId="urn:microsoft.com/office/officeart/2005/8/layout/default"/>
    <dgm:cxn modelId="{34C2DDBA-7A67-EB4E-8193-C529E7C42287}" type="presParOf" srcId="{BA75FFE6-4FA8-6347-97E8-A876B9B16026}" destId="{758DE2F5-8C12-1D4D-BF6D-5CCB8A805CA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BC355-8828-40F2-917F-84690D259548}">
      <dsp:nvSpPr>
        <dsp:cNvPr id="0" name=""/>
        <dsp:cNvSpPr/>
      </dsp:nvSpPr>
      <dsp:spPr>
        <a:xfrm>
          <a:off x="123139" y="783"/>
          <a:ext cx="3511067" cy="35110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3226" tIns="35560" rIns="19322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i="1" kern="1200" baseline="0" dirty="0">
              <a:solidFill>
                <a:schemeClr val="bg2">
                  <a:lumMod val="50000"/>
                </a:schemeClr>
              </a:solidFill>
            </a:rPr>
            <a:t>Output</a:t>
          </a:r>
          <a:r>
            <a:rPr lang="pt-BR" sz="2800" kern="1200" baseline="0" dirty="0">
              <a:solidFill>
                <a:schemeClr val="bg2">
                  <a:lumMod val="50000"/>
                </a:schemeClr>
              </a:solidFill>
            </a:rPr>
            <a:t> 1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baseline="0" dirty="0">
              <a:solidFill>
                <a:schemeClr val="bg2">
                  <a:lumMod val="50000"/>
                </a:schemeClr>
              </a:solidFill>
            </a:rPr>
            <a:t>Mejora la </a:t>
          </a:r>
          <a:r>
            <a:rPr lang="es-ES" sz="2000" kern="1200" baseline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oferta de servicios de la OLACEFS </a:t>
          </a:r>
          <a:r>
            <a:rPr lang="es-ES" sz="2000" kern="1200" baseline="0" dirty="0">
              <a:solidFill>
                <a:schemeClr val="bg2">
                  <a:lumMod val="50000"/>
                </a:schemeClr>
              </a:solidFill>
            </a:rPr>
            <a:t>para la participación activa de la EFS en los sistemas nacionales de lucha contra la corrupción.</a:t>
          </a:r>
          <a:endParaRPr lang="en-US" sz="2800" b="1" kern="1200" noProof="0" dirty="0">
            <a:solidFill>
              <a:schemeClr val="bg2">
                <a:lumMod val="50000"/>
              </a:schemeClr>
            </a:solidFill>
          </a:endParaRPr>
        </a:p>
      </dsp:txBody>
      <dsp:txXfrm>
        <a:off x="637323" y="514967"/>
        <a:ext cx="2482699" cy="2482699"/>
      </dsp:txXfrm>
    </dsp:sp>
    <dsp:sp modelId="{8B59D9AD-674D-44A8-931F-FFB3A78CB06F}">
      <dsp:nvSpPr>
        <dsp:cNvPr id="0" name=""/>
        <dsp:cNvSpPr/>
      </dsp:nvSpPr>
      <dsp:spPr>
        <a:xfrm>
          <a:off x="2931993" y="783"/>
          <a:ext cx="3511067" cy="35110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3226" tIns="35560" rIns="19322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i="1" kern="1200" baseline="0" dirty="0">
              <a:solidFill>
                <a:schemeClr val="bg2">
                  <a:lumMod val="50000"/>
                </a:schemeClr>
              </a:solidFill>
            </a:rPr>
            <a:t>Output</a:t>
          </a:r>
          <a:r>
            <a:rPr lang="pt-BR" sz="2800" kern="1200" baseline="0" dirty="0">
              <a:solidFill>
                <a:schemeClr val="bg2">
                  <a:lumMod val="50000"/>
                </a:schemeClr>
              </a:solidFill>
            </a:rPr>
            <a:t> 2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baseline="0" dirty="0">
              <a:solidFill>
                <a:schemeClr val="bg2">
                  <a:lumMod val="50000"/>
                </a:schemeClr>
              </a:solidFill>
            </a:rPr>
            <a:t>Se mejora la participación de los </a:t>
          </a:r>
          <a:r>
            <a:rPr lang="es-ES" sz="2000" kern="1200" baseline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actores no gubernamentales </a:t>
          </a:r>
          <a:r>
            <a:rPr lang="es-ES" sz="2000" kern="1200" baseline="0" dirty="0">
              <a:solidFill>
                <a:schemeClr val="bg2">
                  <a:lumMod val="50000"/>
                </a:schemeClr>
              </a:solidFill>
            </a:rPr>
            <a:t>para aumentar el alcance de las auditorías* de las EFS. </a:t>
          </a:r>
          <a:endParaRPr lang="en-US" sz="2000" b="0" kern="1200" baseline="0" noProof="0" dirty="0">
            <a:solidFill>
              <a:schemeClr val="bg2">
                <a:lumMod val="50000"/>
              </a:schemeClr>
            </a:solidFill>
          </a:endParaRPr>
        </a:p>
      </dsp:txBody>
      <dsp:txXfrm>
        <a:off x="3446177" y="514967"/>
        <a:ext cx="2482699" cy="2482699"/>
      </dsp:txXfrm>
    </dsp:sp>
    <dsp:sp modelId="{7FBD9177-F9BE-4FB8-BAD4-68AFA84B67A7}">
      <dsp:nvSpPr>
        <dsp:cNvPr id="0" name=""/>
        <dsp:cNvSpPr/>
      </dsp:nvSpPr>
      <dsp:spPr>
        <a:xfrm>
          <a:off x="5740847" y="783"/>
          <a:ext cx="3511067" cy="35110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3226" tIns="35560" rIns="19322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i="1" kern="1200" baseline="0" dirty="0">
              <a:solidFill>
                <a:srgbClr val="C00000"/>
              </a:solidFill>
            </a:rPr>
            <a:t>Output</a:t>
          </a:r>
          <a:r>
            <a:rPr lang="pt-BR" sz="2800" kern="1200" baseline="0" dirty="0">
              <a:solidFill>
                <a:srgbClr val="C00000"/>
              </a:solidFill>
            </a:rPr>
            <a:t> 3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baseline="0" dirty="0"/>
            <a:t>Se refuerza el intercambio de información** entre las EFS y otros </a:t>
          </a:r>
          <a:r>
            <a:rPr lang="es-ES" sz="200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actores gubernamentales</a:t>
          </a:r>
          <a:r>
            <a:rPr lang="es-ES" sz="2000" kern="1200" baseline="0" dirty="0"/>
            <a:t>.</a:t>
          </a:r>
          <a:endParaRPr lang="en-US" sz="2000" kern="1200" noProof="0" dirty="0"/>
        </a:p>
      </dsp:txBody>
      <dsp:txXfrm>
        <a:off x="6255031" y="514967"/>
        <a:ext cx="2482699" cy="2482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88589-E3F4-426D-8A07-657E30CAE6EA}">
      <dsp:nvSpPr>
        <dsp:cNvPr id="0" name=""/>
        <dsp:cNvSpPr/>
      </dsp:nvSpPr>
      <dsp:spPr>
        <a:xfrm>
          <a:off x="0" y="0"/>
          <a:ext cx="8860518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F21BD6-4A7E-4F0D-ADA8-C1F1AF06622A}">
      <dsp:nvSpPr>
        <dsp:cNvPr id="0" name=""/>
        <dsp:cNvSpPr/>
      </dsp:nvSpPr>
      <dsp:spPr>
        <a:xfrm>
          <a:off x="444000" y="0"/>
          <a:ext cx="8416517" cy="93001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baseline="0" dirty="0"/>
            <a:t>La participación activa de las Entidades Fiscalizadoras Superiores en los sistemas nacionales de </a:t>
          </a:r>
          <a:r>
            <a:rPr lang="es-ES" sz="1800" kern="1200" baseline="0" dirty="0">
              <a:solidFill>
                <a:schemeClr val="accent5"/>
              </a:solidFill>
            </a:rPr>
            <a:t>lucha contra la corrupción</a:t>
          </a:r>
          <a:r>
            <a:rPr lang="es-ES" sz="1800" kern="1200" baseline="0" dirty="0"/>
            <a:t>, incluso en el contexto de la pandemia de </a:t>
          </a:r>
          <a:r>
            <a:rPr lang="es-ES" sz="1800" kern="1200" baseline="0" dirty="0">
              <a:solidFill>
                <a:schemeClr val="accent5"/>
              </a:solidFill>
            </a:rPr>
            <a:t>COVID 19</a:t>
          </a:r>
          <a:r>
            <a:rPr lang="es-ES" sz="1800" kern="1200" baseline="0" dirty="0"/>
            <a:t>, a nivel regional, se ha mejorado.</a:t>
          </a:r>
          <a:endParaRPr lang="pt-BR" sz="1800" kern="1200" dirty="0"/>
        </a:p>
      </dsp:txBody>
      <dsp:txXfrm>
        <a:off x="444000" y="0"/>
        <a:ext cx="8416517" cy="930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2889A-8FE4-1B4D-BB9F-B69C61995590}">
      <dsp:nvSpPr>
        <dsp:cNvPr id="0" name=""/>
        <dsp:cNvSpPr/>
      </dsp:nvSpPr>
      <dsp:spPr>
        <a:xfrm>
          <a:off x="622" y="673093"/>
          <a:ext cx="2429156" cy="14574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effectLst/>
            </a:rPr>
            <a:t>Guía de intercambio de información de la CTCT</a:t>
          </a:r>
          <a:endParaRPr lang="es-MX" sz="1800" kern="1200" dirty="0"/>
        </a:p>
      </dsp:txBody>
      <dsp:txXfrm>
        <a:off x="622" y="673093"/>
        <a:ext cx="2429156" cy="1457494"/>
      </dsp:txXfrm>
    </dsp:sp>
    <dsp:sp modelId="{BB1C94A0-9F63-1F40-8BD4-AAB545176D16}">
      <dsp:nvSpPr>
        <dsp:cNvPr id="0" name=""/>
        <dsp:cNvSpPr/>
      </dsp:nvSpPr>
      <dsp:spPr>
        <a:xfrm>
          <a:off x="2672695" y="673093"/>
          <a:ext cx="2429156" cy="1457494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effectLst/>
            </a:rPr>
            <a:t>Análisis de los aspectos jurídicos de las EFS para viabilizar el intercambio de información</a:t>
          </a:r>
          <a:endParaRPr lang="es-MX" sz="1800" kern="1200" dirty="0"/>
        </a:p>
      </dsp:txBody>
      <dsp:txXfrm>
        <a:off x="2672695" y="673093"/>
        <a:ext cx="2429156" cy="1457494"/>
      </dsp:txXfrm>
    </dsp:sp>
    <dsp:sp modelId="{758DE2F5-8C12-1D4D-BF6D-5CCB8A805CAA}">
      <dsp:nvSpPr>
        <dsp:cNvPr id="0" name=""/>
        <dsp:cNvSpPr/>
      </dsp:nvSpPr>
      <dsp:spPr>
        <a:xfrm>
          <a:off x="1336659" y="2373502"/>
          <a:ext cx="2429156" cy="145749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Identificación y delimitación de los ámbitos más propensos a la corrupción en la región</a:t>
          </a:r>
        </a:p>
      </dsp:txBody>
      <dsp:txXfrm>
        <a:off x="1336659" y="2373502"/>
        <a:ext cx="2429156" cy="1457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A187D-BD0D-43C7-AAE7-381520971FC2}" type="datetimeFigureOut">
              <a:rPr lang="pt-BR" smtClean="0"/>
              <a:t>22/08/2022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945D9-0322-46BC-96A9-D55C879EA5B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4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Oficina POA</a:t>
            </a:r>
          </a:p>
        </p:txBody>
      </p:sp>
    </p:spTree>
    <p:extLst>
      <p:ext uri="{BB962C8B-B14F-4D97-AF65-F5344CB8AC3E}">
        <p14:creationId xmlns:p14="http://schemas.microsoft.com/office/powerpoint/2010/main" val="42945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¿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680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92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0276-CC0E-0F46-8ED1-2BB1016B2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8F257-FF97-CF4E-97E4-EDD6BD45F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A5E5D-8B55-A642-BC76-7C19C57AA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97102-4020-A145-AB0E-0AEB7A0A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61A17-D5C7-EA42-BE32-74181A58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166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35E1-CE04-FF44-B38A-66F713CC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B28CB-B4C2-BF43-9B2A-2EB72D9FF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9419F-BA55-8D48-9A20-4853EE6D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5C8D3-D0F2-2743-8244-7B501A93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F0AD8-8636-E743-961F-2CAB1862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517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E42C9-D7FF-DA4D-B119-3F6CC1C03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530EB-FEDD-B847-B582-687EB3CDC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BBF2-BC21-2641-BA02-7B65627C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2CEF2-8A3A-9643-9BDB-8538B81B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F19DC-AB08-674E-BB8C-F5216C2A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520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495968"/>
            <a:ext cx="10628948" cy="10527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882293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708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40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691067"/>
            <a:ext cx="9963469" cy="599203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911D-FA8B-4066-A3D6-51A7EE266DD7}" type="datetime1">
              <a:rPr lang="de-DE" smtClean="0"/>
              <a:t>22.08.2022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79052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38472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46920"/>
            <a:ext cx="10628948" cy="105272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500542-81BD-4B9A-8DFB-F30C45C11F06}" type="datetime1">
              <a:rPr lang="de-DE" smtClean="0"/>
              <a:t>22.08.2022</a:t>
            </a:fld>
            <a:endParaRPr lang="en-GB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7419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ischenfoli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de-DE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/>
              <a:t>Zwischenfolie mit Hintergrundfoto </a:t>
            </a:r>
            <a:br>
              <a:rPr lang="de-DE"/>
            </a:br>
            <a:r>
              <a:rPr lang="de-DE"/>
              <a:t>(austauschbar)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D79862-8BF3-4D14-AF58-2F22BF60427E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fld id="{FA5A3D34-3513-4CBE-AECF-F60BE292B46B}" type="datetime1">
              <a:rPr lang="de-DE" smtClean="0"/>
              <a:t>22.08.2022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B5F56C-6422-4495-9DA4-2AF22406E2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de-DE"/>
              <a:t>Cooperation and Leadership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061E-EDDF-4769-84B3-644BEC3FD7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63527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98956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24587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85578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CC6E3B71-EDCF-46F1-8A43-4CB64B6A7445}" type="datetime1">
              <a:rPr lang="de-DE" smtClean="0"/>
              <a:t>22.08.2022</a:t>
            </a:fld>
            <a:endParaRPr lang="en-GB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4975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FB4820-1391-874C-A637-5A5E54FC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76532" cy="365125"/>
          </a:xfrm>
        </p:spPr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6FF9D-1426-AD4F-82F6-F5ED9DFE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0825" y="6356350"/>
            <a:ext cx="6485206" cy="365125"/>
          </a:xfrm>
        </p:spPr>
        <p:txBody>
          <a:bodyPr/>
          <a:lstStyle>
            <a:lvl1pPr>
              <a:defRPr sz="105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s-419"/>
              <a:t>Cierre y Presentación de Resultados</a:t>
            </a:r>
            <a:endParaRPr lang="en-US"/>
          </a:p>
          <a:p>
            <a:r>
              <a:rPr lang="es-419" b="1"/>
              <a:t>Proyecto Regional Fortalecimiento del Control Externo en el Área Ambiental</a:t>
            </a:r>
            <a:endParaRPr lang="en-US"/>
          </a:p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2A82F-E119-704B-A650-E23716F3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5008" y="6356350"/>
            <a:ext cx="1168791" cy="365125"/>
          </a:xfrm>
        </p:spPr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A585D-EECB-BF44-8B61-22BE5EFFFE5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86" y="267690"/>
            <a:ext cx="4046273" cy="607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5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2554-2EFF-D64C-AA35-9576F5F7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2EF20-A8A4-984B-8BBB-DBABEB449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A672F-430E-0045-BBFC-EBB457D9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609E5-B22C-044B-B571-BD619ECF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A3C3B-AD60-DA4F-9961-4CE7B670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798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D72C-41ED-4042-975D-61F818EC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FED6C-1A76-5041-A950-8E78DC120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B6301-B0F6-D94C-BC19-108D9662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64E34-43B2-B245-B790-98C39D4A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14CE9-FC7A-6044-97F2-064E74DA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685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B0C73-7DEC-B84D-B11F-0E9F001A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FBCA-ACC5-7B41-BF56-33FD2C900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4D183-EB1A-C845-B21E-41A526576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6F0FD-F7B9-9441-88D1-49830299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CEDAB-505B-B546-B2F5-CD34B680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BBF1E-EAA6-F44E-9103-9E2F5CA8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266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E31F-1F8B-B845-8187-AE86F293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7A2B-A404-BB46-BCB9-6A5705D36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6FB67-39DD-804D-AE3B-C6C0107A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723E5-77F2-2545-9970-3BA1E8952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6519A-E850-0C4B-B962-97B30DDAF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D00E3-6E5F-2442-8FEC-8C583399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82A39-E179-914A-9E7D-A33C449D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F211C-E224-9047-A84E-E1BE161A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562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334A-51AB-3E40-814D-74668505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46F5A-B52B-2140-BB31-C14E7C9F8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15C0F-BA20-D141-9CA5-6631D397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A5AFB-68EF-1849-9F04-0C7254B8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21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172E-B5C4-BF45-B8DD-8A1ED128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6AA6B-796E-3D41-8B77-CDD5BB16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B1E0E-F0CE-714B-973A-4D844C8DC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6EAA1-046F-F244-9925-2D027F76A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A4E6C-D49B-484F-918A-AA3C887D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7D5C4-9B8C-9F40-9D5B-46A9E09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183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431B-3A8B-5644-823F-2EE44E65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B9CAB-39CD-D34E-9804-D03B096AC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107EF-F014-0F45-8374-EBD6BEFAD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204E-765A-DB4B-B3EF-A5951DF1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8F885-8A86-E64F-922C-2B2F3F52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0719F-CF1F-3042-975A-B2B876FF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472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FBD9-95EB-FD47-80DF-CCA7E903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CEA44-FA29-DA46-86AE-11C292367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B1424-6647-C343-AC77-DEA669585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4E6E0-50DE-CF49-8C8A-4DCAA583904B}" type="datetimeFigureOut">
              <a:rPr lang="es-ES_tradnl" smtClean="0"/>
              <a:t>22/08/2022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B956-4A38-5A4C-B154-78C2CC348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CF1CB-55FC-7B4A-970A-5CC9ED445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C8A05-2338-8643-B10F-7043A9D1BC4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04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6" r:id="rId13"/>
    <p:sldLayoutId id="2147483667" r:id="rId14"/>
    <p:sldLayoutId id="2147483677" r:id="rId15"/>
    <p:sldLayoutId id="2147483679" r:id="rId16"/>
    <p:sldLayoutId id="214748368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rc.idi.no/document-database/documents/united-nations-publications/47-abu-dhabi-declaration/fil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j.narro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50A4073-9CA6-4823-B1A5-561488ADE6D8}"/>
              </a:ext>
            </a:extLst>
          </p:cNvPr>
          <p:cNvSpPr txBox="1">
            <a:spLocks/>
          </p:cNvSpPr>
          <p:nvPr/>
        </p:nvSpPr>
        <p:spPr bwMode="gray">
          <a:xfrm>
            <a:off x="6272717" y="6125277"/>
            <a:ext cx="5470744" cy="4431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419" sz="2400" dirty="0"/>
              <a:t>16/06/2022</a:t>
            </a:r>
            <a:endParaRPr lang="es-419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1B6A82D-9EA6-4F99-8F26-25D5C9A9BC6C}"/>
              </a:ext>
            </a:extLst>
          </p:cNvPr>
          <p:cNvSpPr txBox="1"/>
          <p:nvPr/>
        </p:nvSpPr>
        <p:spPr>
          <a:xfrm>
            <a:off x="4765183" y="5342651"/>
            <a:ext cx="7241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s-419" sz="2000" b="0" dirty="0">
                <a:solidFill>
                  <a:schemeClr val="accent1">
                    <a:lumMod val="75000"/>
                  </a:schemeClr>
                </a:solidFill>
              </a:rPr>
              <a:t>Proyecto regional OLACEFS-GIZ </a:t>
            </a:r>
            <a:r>
              <a:rPr lang="es-419" sz="2000" b="0" i="1" dirty="0">
                <a:solidFill>
                  <a:schemeClr val="accent1">
                    <a:lumMod val="75000"/>
                  </a:schemeClr>
                </a:solidFill>
              </a:rPr>
              <a:t>Fortalecimiento del Control Externo para la Prevención y Combate Eficaz de la Corrupción</a:t>
            </a:r>
            <a:endParaRPr lang="es-419" sz="20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39628D85-079C-4E40-B6E2-BC9A5C3A65C8}"/>
              </a:ext>
            </a:extLst>
          </p:cNvPr>
          <p:cNvSpPr/>
          <p:nvPr/>
        </p:nvSpPr>
        <p:spPr>
          <a:xfrm>
            <a:off x="577108" y="3429000"/>
            <a:ext cx="10670353" cy="15234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spcBef>
                <a:spcPts val="1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s-ES" sz="3100" b="0" dirty="0">
                <a:solidFill>
                  <a:schemeClr val="tx1"/>
                </a:solidFill>
              </a:rPr>
              <a:t>Proyecto regional Anticorrupción GIZ-OLACEFS y la promoción del intercambio de información para el combate a la corrupción</a:t>
            </a:r>
          </a:p>
        </p:txBody>
      </p:sp>
    </p:spTree>
    <p:extLst>
      <p:ext uri="{BB962C8B-B14F-4D97-AF65-F5344CB8AC3E}">
        <p14:creationId xmlns:p14="http://schemas.microsoft.com/office/powerpoint/2010/main" val="12832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 bwMode="auto">
          <a:xfrm>
            <a:off x="1922105" y="4260627"/>
            <a:ext cx="8086776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sz="2800" kern="0"/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1959C2A-4C20-41DB-852C-C6BDC7F4E65D}"/>
              </a:ext>
            </a:extLst>
          </p:cNvPr>
          <p:cNvGraphicFramePr>
            <a:graphicFrameLocks/>
          </p:cNvGraphicFramePr>
          <p:nvPr/>
        </p:nvGraphicFramePr>
        <p:xfrm>
          <a:off x="2" y="1384299"/>
          <a:ext cx="11857567" cy="6456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C17FA4F-49A2-44B0-9097-6D204148B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5454"/>
              </p:ext>
            </p:extLst>
          </p:nvPr>
        </p:nvGraphicFramePr>
        <p:xfrm>
          <a:off x="1408472" y="2405671"/>
          <a:ext cx="9375055" cy="351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1EAA3D6-58FE-4E51-B4FF-A5F468B297F6}"/>
              </a:ext>
            </a:extLst>
          </p:cNvPr>
          <p:cNvSpPr/>
          <p:nvPr/>
        </p:nvSpPr>
        <p:spPr>
          <a:xfrm>
            <a:off x="5116542" y="6476096"/>
            <a:ext cx="1697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600" dirty="0"/>
              <a:t> */ de desempeño</a:t>
            </a:r>
            <a:endParaRPr lang="pt-B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A3B68-CD0D-4E98-9589-082753619412}"/>
              </a:ext>
            </a:extLst>
          </p:cNvPr>
          <p:cNvSpPr/>
          <p:nvPr/>
        </p:nvSpPr>
        <p:spPr>
          <a:xfrm>
            <a:off x="8377857" y="6479518"/>
            <a:ext cx="1631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600" dirty="0"/>
              <a:t> **/ colaboración</a:t>
            </a:r>
            <a:endParaRPr lang="pt-BR" dirty="0"/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314B5C66-77A8-EF42-B3A6-5496656B96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82834"/>
              </p:ext>
            </p:extLst>
          </p:nvPr>
        </p:nvGraphicFramePr>
        <p:xfrm>
          <a:off x="2320933" y="1202171"/>
          <a:ext cx="8860518" cy="93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Título 1">
            <a:extLst>
              <a:ext uri="{FF2B5EF4-FFF2-40B4-BE49-F238E27FC236}">
                <a16:creationId xmlns:a16="http://schemas.microsoft.com/office/drawing/2014/main" id="{F8CD5318-0B7E-0D40-B8CE-D47F5398AAB9}"/>
              </a:ext>
            </a:extLst>
          </p:cNvPr>
          <p:cNvSpPr txBox="1">
            <a:spLocks/>
          </p:cNvSpPr>
          <p:nvPr/>
        </p:nvSpPr>
        <p:spPr bwMode="auto">
          <a:xfrm>
            <a:off x="839747" y="544860"/>
            <a:ext cx="9722664" cy="70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6E645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419" b="1" kern="0" dirty="0">
                <a:solidFill>
                  <a:schemeClr val="tx1"/>
                </a:solidFill>
              </a:rPr>
              <a:t>Objetivo y outputs del Proyecto</a:t>
            </a:r>
            <a:endParaRPr lang="es-419" sz="1400" b="1" kern="0" dirty="0">
              <a:solidFill>
                <a:schemeClr val="tx1"/>
              </a:solidFill>
            </a:endParaRPr>
          </a:p>
          <a:p>
            <a:pPr algn="ctr"/>
            <a:endParaRPr lang="de-DE" b="1" kern="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F3AE81-2832-8D43-B245-9207B76A71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245" y="939695"/>
            <a:ext cx="1382688" cy="13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836630D-A357-4DD3-B8C4-557CAE93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4" y="4237924"/>
            <a:ext cx="1049208" cy="144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A563986-FB86-46F2-A089-AD8F2CCA3D8A}"/>
              </a:ext>
            </a:extLst>
          </p:cNvPr>
          <p:cNvSpPr txBox="1">
            <a:spLocks/>
          </p:cNvSpPr>
          <p:nvPr/>
        </p:nvSpPr>
        <p:spPr bwMode="gray">
          <a:xfrm>
            <a:off x="7227136" y="3740386"/>
            <a:ext cx="3924073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800" b="1" dirty="0">
                <a:solidFill>
                  <a:srgbClr val="0070C0"/>
                </a:solidFill>
              </a:rPr>
              <a:t>Declaración de Abu Dabi</a:t>
            </a:r>
            <a:r>
              <a:rPr lang="es-CL" sz="1800" b="1" dirty="0"/>
              <a:t> </a:t>
            </a:r>
            <a:r>
              <a:rPr lang="es-CL" sz="1600" b="1" dirty="0"/>
              <a:t>(</a:t>
            </a:r>
            <a:r>
              <a:rPr lang="es-CL" sz="1600" b="1" dirty="0">
                <a:hlinkClick r:id="rId3"/>
              </a:rPr>
              <a:t>8ª COSP, 2019</a:t>
            </a:r>
            <a:r>
              <a:rPr lang="es-CL" sz="1600" b="1" dirty="0"/>
              <a:t>)</a:t>
            </a:r>
            <a:endParaRPr lang="es-CL" sz="1800" b="1" dirty="0">
              <a:solidFill>
                <a:schemeClr val="accent1"/>
              </a:solidFill>
            </a:endParaRPr>
          </a:p>
        </p:txBody>
      </p:sp>
      <p:sp>
        <p:nvSpPr>
          <p:cNvPr id="12" name="CuadroTexto 22">
            <a:extLst>
              <a:ext uri="{FF2B5EF4-FFF2-40B4-BE49-F238E27FC236}">
                <a16:creationId xmlns:a16="http://schemas.microsoft.com/office/drawing/2014/main" id="{BCC03C25-429B-4679-8CD0-15C1D7512D4C}"/>
              </a:ext>
            </a:extLst>
          </p:cNvPr>
          <p:cNvSpPr txBox="1"/>
          <p:nvPr/>
        </p:nvSpPr>
        <p:spPr>
          <a:xfrm>
            <a:off x="7080657" y="4274992"/>
            <a:ext cx="4378243" cy="20467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/>
              <a:t>Propósito: importancia de </a:t>
            </a:r>
            <a:r>
              <a:rPr lang="es-CL" sz="1600" dirty="0"/>
              <a:t>fortalecer la colaboración entre las EFS y las </a:t>
            </a:r>
            <a:r>
              <a:rPr lang="es-CL" sz="1600" dirty="0" err="1"/>
              <a:t>ACAs</a:t>
            </a:r>
            <a:r>
              <a:rPr lang="es-CL" sz="1600" dirty="0"/>
              <a:t> para prevenir y combatir efectivamente la corrupción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/>
              <a:t>Guía Práctica en proceso de elaboración por UNODC, INTOSAI y otros actores relevantes (IDI, GIZ, etc)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sz="1500" dirty="0">
              <a:cs typeface="Calibri"/>
            </a:endParaRPr>
          </a:p>
        </p:txBody>
      </p:sp>
      <p:pic>
        <p:nvPicPr>
          <p:cNvPr id="13" name="Imagen 23">
            <a:extLst>
              <a:ext uri="{FF2B5EF4-FFF2-40B4-BE49-F238E27FC236}">
                <a16:creationId xmlns:a16="http://schemas.microsoft.com/office/drawing/2014/main" id="{592CBD4D-41FC-4E24-BA71-B4BE9A3A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82" y="4281543"/>
            <a:ext cx="1118679" cy="153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365FA02E-298A-8F42-A87A-5E7483F41C1C}"/>
              </a:ext>
            </a:extLst>
          </p:cNvPr>
          <p:cNvSpPr txBox="1">
            <a:spLocks/>
          </p:cNvSpPr>
          <p:nvPr/>
        </p:nvSpPr>
        <p:spPr bwMode="gray">
          <a:xfrm>
            <a:off x="156819" y="494356"/>
            <a:ext cx="11422911" cy="7207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ts val="1600"/>
              </a:spcBef>
              <a:buNone/>
              <a:defRPr sz="3467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chemeClr val="accent1"/>
                </a:solidFill>
              </a:rPr>
              <a:t>¿</a:t>
            </a:r>
            <a:r>
              <a:rPr lang="es-CL" sz="2400" b="1" dirty="0">
                <a:solidFill>
                  <a:schemeClr val="accent1"/>
                </a:solidFill>
              </a:rPr>
              <a:t>Por qué es importante para las EFS intercambiar y compartir información?</a:t>
            </a:r>
            <a:endParaRPr lang="es-CL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97D455-7EFD-C746-A6C3-727B7AEC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136" y="1182726"/>
            <a:ext cx="3284812" cy="1934889"/>
          </a:xfrm>
          <a:prstGeom prst="rect">
            <a:avLst/>
          </a:prstGeom>
        </p:spPr>
      </p:pic>
      <p:sp>
        <p:nvSpPr>
          <p:cNvPr id="17" name="CuadroTexto 22">
            <a:extLst>
              <a:ext uri="{FF2B5EF4-FFF2-40B4-BE49-F238E27FC236}">
                <a16:creationId xmlns:a16="http://schemas.microsoft.com/office/drawing/2014/main" id="{7A712AC8-B3CB-8E49-BC9C-E1AB3C84B129}"/>
              </a:ext>
            </a:extLst>
          </p:cNvPr>
          <p:cNvSpPr txBox="1"/>
          <p:nvPr/>
        </p:nvSpPr>
        <p:spPr>
          <a:xfrm>
            <a:off x="1392037" y="1387366"/>
            <a:ext cx="544030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 corrupción es una amenaza para la gobernanza, el desarrollo sustentable, los procesos democráticos y las prácticas corporativas justas (OCDE, 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Su detección, prevención y combate debe realizarse con un enfoque multiactor y multidisciplinario.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3F88FE3-B9D3-654E-B146-E216F4C09096}"/>
              </a:ext>
            </a:extLst>
          </p:cNvPr>
          <p:cNvSpPr txBox="1">
            <a:spLocks/>
          </p:cNvSpPr>
          <p:nvPr/>
        </p:nvSpPr>
        <p:spPr bwMode="gray">
          <a:xfrm>
            <a:off x="1392037" y="3716308"/>
            <a:ext cx="3924073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800" b="1" dirty="0">
                <a:solidFill>
                  <a:srgbClr val="0070C0"/>
                </a:solidFill>
              </a:rPr>
              <a:t>UNCAC</a:t>
            </a:r>
          </a:p>
        </p:txBody>
      </p:sp>
      <p:sp>
        <p:nvSpPr>
          <p:cNvPr id="20" name="CuadroTexto 22">
            <a:extLst>
              <a:ext uri="{FF2B5EF4-FFF2-40B4-BE49-F238E27FC236}">
                <a16:creationId xmlns:a16="http://schemas.microsoft.com/office/drawing/2014/main" id="{FE5495A6-E2FC-4944-A566-3AFC5293045D}"/>
              </a:ext>
            </a:extLst>
          </p:cNvPr>
          <p:cNvSpPr txBox="1"/>
          <p:nvPr/>
        </p:nvSpPr>
        <p:spPr>
          <a:xfrm>
            <a:off x="1843992" y="4268438"/>
            <a:ext cx="347211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i="1" dirty="0"/>
              <a:t>Posibilidad de desarrollar y compartir (…) experiencia analítica acerca de la corrupción e información con miras a establecer (…) definiciones, normas y metodologías comunes, así como información sobre las prácticas óptimas para </a:t>
            </a:r>
            <a:r>
              <a:rPr lang="es-MX" sz="1600" i="1" u="sng" dirty="0"/>
              <a:t>prevenir y combatir </a:t>
            </a:r>
            <a:r>
              <a:rPr lang="es-MX" sz="1600" i="1" dirty="0"/>
              <a:t>la corrupción.</a:t>
            </a:r>
            <a:endParaRPr lang="es-CL" sz="15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7886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93DC081-96FF-4969-99CA-48BD9D9B4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95" y="799565"/>
            <a:ext cx="4835208" cy="605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29112697-7C32-4A69-96FC-85402F0F2280}"/>
              </a:ext>
            </a:extLst>
          </p:cNvPr>
          <p:cNvSpPr txBox="1">
            <a:spLocks/>
          </p:cNvSpPr>
          <p:nvPr/>
        </p:nvSpPr>
        <p:spPr>
          <a:xfrm>
            <a:off x="1037379" y="6498840"/>
            <a:ext cx="800372" cy="1230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BFE572-5891-4B26-B45B-DDFA537731A7}" type="datetime1">
              <a:rPr lang="de-DE" sz="80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22.08.2022</a:t>
            </a:fld>
            <a:endParaRPr lang="en-GB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08FCD5CC-DAD7-4F82-B82F-E26435A31D9A}"/>
              </a:ext>
            </a:extLst>
          </p:cNvPr>
          <p:cNvSpPr/>
          <p:nvPr/>
        </p:nvSpPr>
        <p:spPr>
          <a:xfrm>
            <a:off x="6647935" y="5526082"/>
            <a:ext cx="31412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Guatemala</a:t>
            </a:r>
            <a:endParaRPr lang="en-GB" sz="2000" dirty="0">
              <a:solidFill>
                <a:srgbClr val="0070C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MX" sz="1600" dirty="0"/>
              <a:t>Sistema de Interfaz de Comunicación Interinstitucional -SICI -</a:t>
            </a:r>
            <a:endParaRPr lang="pt-BR" sz="2400" dirty="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C3BB2A4-06A3-45BF-AA9A-BFFA60F0FA4E}"/>
              </a:ext>
            </a:extLst>
          </p:cNvPr>
          <p:cNvSpPr/>
          <p:nvPr/>
        </p:nvSpPr>
        <p:spPr>
          <a:xfrm>
            <a:off x="384544" y="1683360"/>
            <a:ext cx="3293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CTCT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/>
              <a:t>Estudios de corrupción vinculada a procesos legales de exportación de especies (Ecuador)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rgbClr val="C00000"/>
                </a:solidFill>
              </a:rPr>
              <a:t>Protocolo para el intercambio de información de la OLACEFS (Colombia)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s-ES_tradnl" sz="1400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es-ES_tradnl" sz="1400" i="1" dirty="0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20F66407-AF99-408E-BD40-4041AD09647F}"/>
              </a:ext>
            </a:extLst>
          </p:cNvPr>
          <p:cNvSpPr/>
          <p:nvPr/>
        </p:nvSpPr>
        <p:spPr>
          <a:xfrm>
            <a:off x="6796497" y="1153554"/>
            <a:ext cx="28441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solidFill>
                  <a:srgbClr val="0070C0"/>
                </a:solidFill>
              </a:rPr>
              <a:t>CTIC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ES_tradnl" sz="1600" dirty="0"/>
              <a:t>Plataforma de datos abiertos de la OLACEFS (Argentina)</a:t>
            </a:r>
            <a:endParaRPr lang="es-ES_tradnl" sz="2400" dirty="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57B6EEE3-4490-44BF-BF9A-8E2FD21F0AAC}"/>
              </a:ext>
            </a:extLst>
          </p:cNvPr>
          <p:cNvSpPr/>
          <p:nvPr/>
        </p:nvSpPr>
        <p:spPr>
          <a:xfrm>
            <a:off x="8081354" y="2204500"/>
            <a:ext cx="28441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solidFill>
                  <a:srgbClr val="0070C0"/>
                </a:solidFill>
              </a:rPr>
              <a:t>Brasil</a:t>
            </a:r>
            <a:endParaRPr lang="en-GB" sz="2000" b="1" dirty="0">
              <a:solidFill>
                <a:srgbClr val="0070C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ES_tradnl" sz="1600" dirty="0"/>
              <a:t>Análisis de </a:t>
            </a:r>
            <a:r>
              <a:rPr lang="es-ES_tradnl" sz="1600" dirty="0" err="1"/>
              <a:t>PRecios</a:t>
            </a:r>
            <a:r>
              <a:rPr lang="es-ES_tradnl" sz="1600" dirty="0"/>
              <a:t> de </a:t>
            </a:r>
            <a:r>
              <a:rPr lang="es-ES_tradnl" sz="1600" dirty="0" err="1"/>
              <a:t>Items</a:t>
            </a:r>
            <a:r>
              <a:rPr lang="es-ES_tradnl" sz="1600" dirty="0"/>
              <a:t> de Licitaciones - APRIL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183F4BBD-8980-4A13-A7D0-C8F7901E5460}"/>
              </a:ext>
            </a:extLst>
          </p:cNvPr>
          <p:cNvSpPr/>
          <p:nvPr/>
        </p:nvSpPr>
        <p:spPr>
          <a:xfrm>
            <a:off x="2279539" y="4375182"/>
            <a:ext cx="32938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GTG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ES_tradnl" sz="1600" dirty="0"/>
              <a:t>Observatorio Género, Inclusión y Diversidad (Chile)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ES_tradnl" sz="1600" dirty="0"/>
              <a:t>Auditoría Coordinada </a:t>
            </a:r>
            <a:r>
              <a:rPr lang="es-MX" sz="1600" dirty="0"/>
              <a:t>sobre Violencia de Género “Respuesta estatal en la prevención, sanción y erradicación de la violencia contra las mujeres” (Chile)</a:t>
            </a:r>
            <a:endParaRPr lang="es-ES_tradnl" sz="1600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79681728-174D-4078-B62C-4EB1A239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44" y="178042"/>
            <a:ext cx="11422911" cy="720725"/>
          </a:xfrm>
        </p:spPr>
        <p:txBody>
          <a:bodyPr>
            <a:no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Iniciativas de la región que promueven el intercambio de información entre EFS y otros actores gubernamentales con apoyo / acompañamiento de GIZ</a:t>
            </a:r>
            <a:endParaRPr lang="es-CL" sz="2400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C820A59-1027-4F13-894B-A39427697BAA}"/>
              </a:ext>
            </a:extLst>
          </p:cNvPr>
          <p:cNvSpPr/>
          <p:nvPr/>
        </p:nvSpPr>
        <p:spPr>
          <a:xfrm>
            <a:off x="7942045" y="3455500"/>
            <a:ext cx="37244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70C0"/>
                </a:solidFill>
              </a:rPr>
              <a:t>GTFD</a:t>
            </a:r>
            <a:endParaRPr lang="en-GB" sz="2000" dirty="0">
              <a:solidFill>
                <a:srgbClr val="0070C0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MX" sz="1600" dirty="0"/>
              <a:t>Auditoría Coordinada del Marco de Sendai y Reducción de Pobreza (México)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s-MX" sz="1600" dirty="0"/>
              <a:t>Calculadora de fiscalización de la Gestión Integral del Riesgo de Desastres (México) 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15390713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0B7AD737-3433-4E72-AA47-7BA526D07B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246" b="12246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8000">
                <a:solidFill>
                  <a:srgbClr val="C80F0F"/>
                </a:solidFill>
              </a:rPr>
              <a:t>¿CÓMO SEGUIMOS?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2294DEC-D42C-4930-93BB-88026F14EA73}" type="datetime1">
              <a:rPr lang="de-DE" smtClean="0"/>
              <a:t>22.08.2022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s-ES"/>
              <a:t>Página </a:t>
            </a:r>
            <a:fld id="{3A8B5DB7-81A8-4ED4-916B-6B23CD603687}" type="slidenum">
              <a:rPr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765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09BA7208-7096-664E-BB2F-4F6193E2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890" y="222097"/>
            <a:ext cx="8245679" cy="720725"/>
          </a:xfrm>
        </p:spPr>
        <p:txBody>
          <a:bodyPr>
            <a:no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Posibles pasos a seguir con apoyo del Proyecto</a:t>
            </a:r>
            <a:endParaRPr lang="es-CL" sz="2400" dirty="0"/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FCCBE0E1-381F-4A47-A3EB-B3CAFC501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985774"/>
              </p:ext>
            </p:extLst>
          </p:nvPr>
        </p:nvGraphicFramePr>
        <p:xfrm>
          <a:off x="782068" y="1593905"/>
          <a:ext cx="5102475" cy="450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0C380B65-7B24-B447-90B7-821DFA8766B7}"/>
              </a:ext>
            </a:extLst>
          </p:cNvPr>
          <p:cNvSpPr txBox="1"/>
          <p:nvPr/>
        </p:nvSpPr>
        <p:spPr>
          <a:xfrm>
            <a:off x="7064679" y="1028343"/>
            <a:ext cx="46543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Sinergia con iniciativas en marcha y/o próximas a iniciar en la OLACEFS (ej. Portal de Datos Abiertos de CTIC)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Implementación de la Guía Práctica de UNODC para fortalecer la colaboración entre las EFS y las ACAs para prevenir y combatir efectivamente la corrupción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Reactivación de la Red Latinoamericana y del Caribe para el Combate a la Corrupción (RLACC)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Reactivación del MoU con la Red Interamericana de Compras Gubernamentales (RICG)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</a:t>
            </a:r>
            <a:r>
              <a:rPr lang="es-ES" dirty="0"/>
              <a:t>regional con entidades de justicia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Cooperación y asistencia técnica</a:t>
            </a:r>
            <a:r>
              <a:rPr lang="es-MX" dirty="0">
                <a:latin typeface="Calibri" panose="020F0502020204030204" pitchFamily="34" charset="0"/>
                <a:cs typeface="Times New Roman" panose="02020603050405020304" pitchFamily="18" charset="0"/>
              </a:rPr>
              <a:t> entre 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muchas otras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23891FF-6BBF-2F4F-ABA4-9A1E163213AF}"/>
              </a:ext>
            </a:extLst>
          </p:cNvPr>
          <p:cNvSpPr txBox="1"/>
          <p:nvPr/>
        </p:nvSpPr>
        <p:spPr>
          <a:xfrm>
            <a:off x="2228836" y="1593905"/>
            <a:ext cx="220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Avances de la CTCT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D5D3A0E3-582A-F94C-9BD7-42FA084218AD}"/>
              </a:ext>
            </a:extLst>
          </p:cNvPr>
          <p:cNvSpPr/>
          <p:nvPr/>
        </p:nvSpPr>
        <p:spPr>
          <a:xfrm>
            <a:off x="6307459" y="3331923"/>
            <a:ext cx="669538" cy="63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6196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E0443861-69AC-4614-9084-932DCA77E3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MX"/>
              <a:t>Contacto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8DDC1B0-10BB-42DD-BA28-27A3622E619E}" type="datetime1">
              <a:rPr lang="de-DE" smtClean="0"/>
              <a:t>22.08.2022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24832-E90F-405D-83A0-A5541FFF80C9}"/>
              </a:ext>
            </a:extLst>
          </p:cNvPr>
          <p:cNvSpPr/>
          <p:nvPr/>
        </p:nvSpPr>
        <p:spPr>
          <a:xfrm>
            <a:off x="1340285" y="1197011"/>
            <a:ext cx="9857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/>
              <a:t>Programa Biosfera (Biodiversidad, Bosques y Clima), GIZ en Brasil</a:t>
            </a:r>
          </a:p>
          <a:p>
            <a:r>
              <a:rPr lang="es-MX" sz="2000" b="1"/>
              <a:t>Fortalecimiento del Control Externo para la Prevención y Lucha Eficaz contra la Corrupción</a:t>
            </a:r>
          </a:p>
          <a:p>
            <a:r>
              <a:rPr lang="es-MX" sz="2000"/>
              <a:t>Proyecto Regional</a:t>
            </a:r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pt-BR" sz="20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EE99689-7559-4467-8C51-003A9D5FB02F}"/>
              </a:ext>
            </a:extLst>
          </p:cNvPr>
          <p:cNvSpPr txBox="1"/>
          <p:nvPr/>
        </p:nvSpPr>
        <p:spPr>
          <a:xfrm>
            <a:off x="1340285" y="2753249"/>
            <a:ext cx="2663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dirty="0"/>
              <a:t>Melissa Narro</a:t>
            </a:r>
            <a:endParaRPr lang="en-GB" sz="1800" dirty="0"/>
          </a:p>
          <a:p>
            <a:r>
              <a:rPr lang="en-GB" sz="1800" dirty="0" err="1"/>
              <a:t>Consultora</a:t>
            </a:r>
            <a:r>
              <a:rPr lang="en-GB" sz="1800" dirty="0"/>
              <a:t> del Proyecto</a:t>
            </a:r>
          </a:p>
          <a:p>
            <a:r>
              <a:rPr lang="pt-BR" sz="1800" dirty="0">
                <a:hlinkClick r:id="rId3"/>
              </a:rPr>
              <a:t>melissaj.narro@gmail.com</a:t>
            </a:r>
            <a:r>
              <a:rPr lang="pt-BR" sz="1800" dirty="0"/>
              <a:t> </a:t>
            </a:r>
            <a:endParaRPr lang="en-GB" sz="1800" dirty="0"/>
          </a:p>
          <a:p>
            <a:r>
              <a:rPr lang="en-GB" sz="1800" dirty="0"/>
              <a:t>C +52 844 132 8118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200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4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FF0935B17DB249951668C502992FB8" ma:contentTypeVersion="12" ma:contentTypeDescription="Ein neues Dokument erstellen." ma:contentTypeScope="" ma:versionID="58ca129e72910daac139f9bf798f4513">
  <xsd:schema xmlns:xsd="http://www.w3.org/2001/XMLSchema" xmlns:xs="http://www.w3.org/2001/XMLSchema" xmlns:p="http://schemas.microsoft.com/office/2006/metadata/properties" xmlns:ns2="edaf9869-2391-4b44-b598-b590fd68bf6d" xmlns:ns3="36b4c78f-7b09-40cc-a6ed-6b365f75d074" targetNamespace="http://schemas.microsoft.com/office/2006/metadata/properties" ma:root="true" ma:fieldsID="87ff6b614b133a227ec298ee433c6063" ns2:_="" ns3:_="">
    <xsd:import namespace="edaf9869-2391-4b44-b598-b590fd68bf6d"/>
    <xsd:import namespace="36b4c78f-7b09-40cc-a6ed-6b365f75d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f9869-2391-4b44-b598-b590fd68bf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4c78f-7b09-40cc-a6ed-6b365f75d07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BD05FC-97F0-4DB2-95F9-EC7851D58C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FC2495-7CD0-48CF-A3F9-305000EC9E0A}">
  <ds:schemaRefs>
    <ds:schemaRef ds:uri="36b4c78f-7b09-40cc-a6ed-6b365f75d074"/>
    <ds:schemaRef ds:uri="edaf9869-2391-4b44-b598-b590fd68bf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27F175-0A7A-4FF1-9D19-5FDA9AF33B65}">
  <ds:schemaRefs>
    <ds:schemaRef ds:uri="36b4c78f-7b09-40cc-a6ed-6b365f75d074"/>
    <ds:schemaRef ds:uri="edaf9869-2391-4b44-b598-b590fd68bf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606</Words>
  <Application>Microsoft Office PowerPoint</Application>
  <PresentationFormat>Widescreen</PresentationFormat>
  <Paragraphs>73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Iniciativas de la región que promueven el intercambio de información entre EFS y otros actores gubernamentales con apoyo / acompañamiento de GIZ</vt:lpstr>
      <vt:lpstr>¿CÓMO SEGUIMOS?</vt:lpstr>
      <vt:lpstr>Posibles pasos a seguir con apoyo del Proyecto</vt:lpstr>
      <vt:lpstr>Contacto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Evento de cierre y presentación de resultados  Proyecto Regional Fortalecimiento  del Control Externo  en el Área Ambiental</dc:title>
  <dc:creator>Patricia Bermudez</dc:creator>
  <cp:lastModifiedBy>Melissa Narro GIZ BR</cp:lastModifiedBy>
  <cp:revision>19</cp:revision>
  <dcterms:created xsi:type="dcterms:W3CDTF">2021-04-30T20:34:50Z</dcterms:created>
  <dcterms:modified xsi:type="dcterms:W3CDTF">2022-08-22T20:16:52Z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0x01010055FF0935B17DB249951668C502992FB8</vt:lpwstr>
  </property>
</Properties>
</file>