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3"/>
  </p:notesMasterIdLst>
  <p:sldIdLst>
    <p:sldId id="335" r:id="rId2"/>
    <p:sldId id="264" r:id="rId3"/>
    <p:sldId id="265" r:id="rId4"/>
    <p:sldId id="266" r:id="rId5"/>
    <p:sldId id="267" r:id="rId6"/>
    <p:sldId id="337" r:id="rId7"/>
    <p:sldId id="338" r:id="rId8"/>
    <p:sldId id="361" r:id="rId9"/>
    <p:sldId id="362" r:id="rId10"/>
    <p:sldId id="360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63" r:id="rId22"/>
    <p:sldId id="278" r:id="rId23"/>
    <p:sldId id="279" r:id="rId24"/>
    <p:sldId id="280" r:id="rId25"/>
    <p:sldId id="281" r:id="rId26"/>
    <p:sldId id="282" r:id="rId27"/>
    <p:sldId id="339" r:id="rId28"/>
    <p:sldId id="283" r:id="rId29"/>
    <p:sldId id="364" r:id="rId30"/>
    <p:sldId id="284" r:id="rId31"/>
    <p:sldId id="285" r:id="rId32"/>
    <p:sldId id="352" r:id="rId33"/>
    <p:sldId id="340" r:id="rId34"/>
    <p:sldId id="287" r:id="rId35"/>
    <p:sldId id="288" r:id="rId36"/>
    <p:sldId id="351" r:id="rId37"/>
    <p:sldId id="290" r:id="rId38"/>
    <p:sldId id="291" r:id="rId39"/>
    <p:sldId id="292" r:id="rId40"/>
    <p:sldId id="293" r:id="rId41"/>
    <p:sldId id="369" r:id="rId42"/>
    <p:sldId id="294" r:id="rId43"/>
    <p:sldId id="365" r:id="rId44"/>
    <p:sldId id="295" r:id="rId45"/>
    <p:sldId id="296" r:id="rId46"/>
    <p:sldId id="297" r:id="rId47"/>
    <p:sldId id="298" r:id="rId48"/>
    <p:sldId id="299" r:id="rId49"/>
    <p:sldId id="341" r:id="rId50"/>
    <p:sldId id="300" r:id="rId51"/>
    <p:sldId id="301" r:id="rId52"/>
    <p:sldId id="366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55" r:id="rId63"/>
    <p:sldId id="356" r:id="rId64"/>
    <p:sldId id="359" r:id="rId65"/>
    <p:sldId id="344" r:id="rId66"/>
    <p:sldId id="367" r:id="rId67"/>
    <p:sldId id="343" r:id="rId68"/>
    <p:sldId id="368" r:id="rId69"/>
    <p:sldId id="370" r:id="rId70"/>
    <p:sldId id="315" r:id="rId71"/>
    <p:sldId id="316" r:id="rId72"/>
    <p:sldId id="358" r:id="rId73"/>
    <p:sldId id="345" r:id="rId74"/>
    <p:sldId id="319" r:id="rId75"/>
    <p:sldId id="318" r:id="rId76"/>
    <p:sldId id="321" r:id="rId77"/>
    <p:sldId id="322" r:id="rId78"/>
    <p:sldId id="323" r:id="rId79"/>
    <p:sldId id="324" r:id="rId80"/>
    <p:sldId id="325" r:id="rId81"/>
    <p:sldId id="327" r:id="rId82"/>
    <p:sldId id="328" r:id="rId83"/>
    <p:sldId id="329" r:id="rId84"/>
    <p:sldId id="330" r:id="rId85"/>
    <p:sldId id="357" r:id="rId86"/>
    <p:sldId id="346" r:id="rId87"/>
    <p:sldId id="347" r:id="rId88"/>
    <p:sldId id="348" r:id="rId89"/>
    <p:sldId id="349" r:id="rId90"/>
    <p:sldId id="332" r:id="rId91"/>
    <p:sldId id="350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1A"/>
    <a:srgbClr val="FFFF99"/>
    <a:srgbClr val="660066"/>
    <a:srgbClr val="E1D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8" autoAdjust="0"/>
    <p:restoredTop sz="94660"/>
  </p:normalViewPr>
  <p:slideViewPr>
    <p:cSldViewPr>
      <p:cViewPr>
        <p:scale>
          <a:sx n="70" d="100"/>
          <a:sy n="70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15676-C2D2-4C8B-8C85-1A570ABE21DE}" type="datetimeFigureOut">
              <a:rPr lang="es-CO" smtClean="0"/>
              <a:t>09/10/2013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F5C47-06EE-40D4-8B56-A2B42CD8603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292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F5C47-06EE-40D4-8B56-A2B42CD8603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4712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GB" sz="1200">
                <a:latin typeface="Times New Roman" pitchFamily="18" charset="0"/>
              </a:rPr>
              <a:t>9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921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1688"/>
            <a:ext cx="4262437" cy="3195637"/>
          </a:xfrm>
          <a:solidFill>
            <a:srgbClr val="FFFFFF"/>
          </a:solidFill>
          <a:ln w="12700" cap="flat"/>
        </p:spPr>
      </p:sp>
      <p:sp>
        <p:nvSpPr>
          <p:cNvPr id="921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0712" y="4370230"/>
            <a:ext cx="4995353" cy="3823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GB" sz="1200">
                <a:latin typeface="Times New Roman" pitchFamily="18" charset="0"/>
              </a:rPr>
              <a:t>9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931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1688"/>
            <a:ext cx="4262437" cy="3195637"/>
          </a:xfrm>
          <a:solidFill>
            <a:srgbClr val="FFFFFF"/>
          </a:solidFill>
          <a:ln w="12700" cap="flat"/>
        </p:spPr>
      </p:sp>
      <p:sp>
        <p:nvSpPr>
          <p:cNvPr id="931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0712" y="4370230"/>
            <a:ext cx="4995353" cy="3823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 </a:t>
            </a: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0E5252F-89C6-4D53-B699-6A4EDFA0E0E5}" type="slidenum">
              <a:rPr lang="en-GB"/>
              <a:pPr eaLnBrk="1" hangingPunct="1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2D411F3-87CB-427B-B1A0-CCB34031BADA}" type="slidenum">
              <a:rPr lang="en-US">
                <a:ea typeface="Osaka" pitchFamily="-84" charset="-128"/>
              </a:rPr>
              <a:pPr eaLnBrk="1" hangingPunct="1"/>
              <a:t>17</a:t>
            </a:fld>
            <a:endParaRPr lang="en-US">
              <a:ea typeface="Osaka" pitchFamily="-84" charset="-128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>
                <a:ea typeface="+mn-ea"/>
              </a:rPr>
              <a:t>New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9ACD1BC-D6C4-426E-95AC-DAFD8B013FEA}" type="slidenum">
              <a:rPr lang="es-ES" sz="1200">
                <a:latin typeface="Times New Roman" pitchFamily="18" charset="0"/>
              </a:rPr>
              <a:pPr eaLnBrk="1" hangingPunct="1"/>
              <a:t>18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CC72933-660E-48C1-B9CF-85B0397DDEA8}" type="slidenum">
              <a:rPr lang="es-ES" sz="1200">
                <a:latin typeface="Times New Roman" pitchFamily="18" charset="0"/>
              </a:rPr>
              <a:pPr eaLnBrk="1" hangingPunct="1"/>
              <a:t>25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9C6BA01-363A-49FF-A7F7-41433ACEE54A}" type="slidenum">
              <a:rPr lang="es-ES" sz="1200">
                <a:latin typeface="Times New Roman" pitchFamily="18" charset="0"/>
              </a:rPr>
              <a:pPr eaLnBrk="1" hangingPunct="1"/>
              <a:t>28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9C6BA01-363A-49FF-A7F7-41433ACEE54A}" type="slidenum">
              <a:rPr lang="es-ES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33</a:t>
            </a:fld>
            <a:endParaRPr lang="es-E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54A829B-973E-4293-8647-00703A690099}" type="slidenum">
              <a:rPr lang="es-ES" sz="1200">
                <a:latin typeface="Times New Roman" pitchFamily="18" charset="0"/>
              </a:rPr>
              <a:pPr eaLnBrk="1" hangingPunct="1"/>
              <a:t>35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Marcador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mtClean="0">
                <a:latin typeface="Arial" pitchFamily="34" charset="0"/>
                <a:ea typeface="ＭＳ Ｐゴシック" pitchFamily="34" charset="-128"/>
              </a:rPr>
              <a:t>Encaminar hacia la lógica del proyecto según formato de la Matriz ML</a:t>
            </a:r>
          </a:p>
        </p:txBody>
      </p:sp>
      <p:sp>
        <p:nvSpPr>
          <p:cNvPr id="101380" name="Marcador de número de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499E973-5C96-4B9D-82DA-792440FFEDD0}" type="slidenum">
              <a:rPr lang="en-GB"/>
              <a:pPr eaLnBrk="1" hangingPunct="1"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F58D10-FC57-4602-B27D-49F4D689C006}" type="slidenum">
              <a:rPr lang="es-ES" sz="1200">
                <a:latin typeface="Times New Roman" pitchFamily="18" charset="0"/>
              </a:rPr>
              <a:pPr eaLnBrk="1" hangingPunct="1"/>
              <a:t>2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PCM course - Planning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June 2004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ADM Helpdesk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8BD5D36-CC05-40E1-AB19-CBDB48B11C3F}" type="slidenum">
              <a:rPr lang="en-GB"/>
              <a:pPr eaLnBrk="1" hangingPunct="1"/>
              <a:t>39</a:t>
            </a:fld>
            <a:endParaRPr lang="en-GB"/>
          </a:p>
        </p:txBody>
      </p:sp>
      <p:sp>
        <p:nvSpPr>
          <p:cNvPr id="102406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07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GB" sz="1200"/>
              <a:t>15</a:t>
            </a:r>
          </a:p>
        </p:txBody>
      </p:sp>
      <p:sp>
        <p:nvSpPr>
          <p:cNvPr id="102408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09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4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1688"/>
            <a:ext cx="4260850" cy="3195637"/>
          </a:xfrm>
          <a:solidFill>
            <a:srgbClr val="FFFFFF"/>
          </a:solidFill>
          <a:ln w="12700" cap="flat"/>
        </p:spPr>
      </p:sp>
      <p:sp>
        <p:nvSpPr>
          <p:cNvPr id="1024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0712" y="4370230"/>
            <a:ext cx="4995353" cy="3823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GB" sz="1200">
                <a:solidFill>
                  <a:prstClr val="black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85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 anchor="b"/>
          <a:lstStyle/>
          <a:p>
            <a:pPr algn="r"/>
            <a:r>
              <a:rPr lang="en-GB" sz="1200">
                <a:latin typeface="Times New Roman" pitchFamily="18" charset="0"/>
              </a:rPr>
              <a:t>13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177" tIns="46589" rIns="93177" bIns="46589" anchor="ctr"/>
          <a:lstStyle/>
          <a:p>
            <a:endParaRPr lang="es-ES"/>
          </a:p>
        </p:txBody>
      </p:sp>
      <p:sp>
        <p:nvSpPr>
          <p:cNvPr id="103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1688"/>
            <a:ext cx="4262437" cy="3195637"/>
          </a:xfrm>
          <a:solidFill>
            <a:srgbClr val="FFFFFF"/>
          </a:solidFill>
          <a:ln w="12700"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0712" y="4370230"/>
            <a:ext cx="4995353" cy="3823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07" tIns="45295" rIns="92207" bIns="45295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40937B8-C9B7-4155-A7CA-0BE0EEDECF19}" type="slidenum">
              <a:rPr lang="es-ES" sz="1200">
                <a:latin typeface="Times New Roman" pitchFamily="18" charset="0"/>
              </a:rPr>
              <a:pPr eaLnBrk="1" hangingPunct="1"/>
              <a:t>48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8C022CB-6293-4CDD-90F2-FC856155BF5B}" type="slidenum">
              <a:rPr lang="es-ES" sz="1200">
                <a:latin typeface="Times New Roman" pitchFamily="18" charset="0"/>
              </a:rPr>
              <a:pPr eaLnBrk="1" hangingPunct="1"/>
              <a:t>50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47C882D-B62B-477E-8186-1743F3225E55}" type="slidenum">
              <a:rPr lang="es-ES" sz="1200">
                <a:latin typeface="Times New Roman" pitchFamily="18" charset="0"/>
              </a:rPr>
              <a:pPr eaLnBrk="1" hangingPunct="1"/>
              <a:t>57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PCM course - Planning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June 2004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ADM Helpdesk</a:t>
            </a:r>
          </a:p>
        </p:txBody>
      </p:sp>
      <p:sp>
        <p:nvSpPr>
          <p:cNvPr id="1075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D487BEE-BDE9-4463-AD8F-7869A0563804}" type="slidenum">
              <a:rPr lang="en-GB"/>
              <a:pPr eaLnBrk="1" hangingPunct="1"/>
              <a:t>60</a:t>
            </a:fld>
            <a:endParaRPr lang="en-GB"/>
          </a:p>
        </p:txBody>
      </p:sp>
      <p:sp>
        <p:nvSpPr>
          <p:cNvPr id="107526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27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 eaLnBrk="0" hangingPunct="0"/>
            <a:r>
              <a:rPr lang="en-GB" sz="1200"/>
              <a:t>20</a:t>
            </a:r>
          </a:p>
        </p:txBody>
      </p:sp>
      <p:sp>
        <p:nvSpPr>
          <p:cNvPr id="107528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29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75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0163" y="801688"/>
            <a:ext cx="4260850" cy="3195637"/>
          </a:xfrm>
          <a:solidFill>
            <a:srgbClr val="FFFFFF"/>
          </a:solidFill>
          <a:ln w="12700" cap="flat"/>
        </p:spPr>
      </p:sp>
      <p:sp>
        <p:nvSpPr>
          <p:cNvPr id="1075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20712" y="4370230"/>
            <a:ext cx="4995353" cy="3823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GB" sz="1200">
                <a:latin typeface="Times New Roman" pitchFamily="18" charset="0"/>
              </a:rPr>
              <a:t>30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85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8C022CB-6293-4CDD-90F2-FC856155BF5B}" type="slidenum">
              <a:rPr lang="es-ES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65</a:t>
            </a:fld>
            <a:endParaRPr lang="es-E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917924" y="0"/>
            <a:ext cx="2920486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917924" y="8662968"/>
            <a:ext cx="2920486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GB" sz="1200">
                <a:solidFill>
                  <a:prstClr val="black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8662968"/>
            <a:ext cx="2995580" cy="49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2995580" cy="49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85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7F20F96-EA81-47B1-8F54-B95563950DC9}" type="slidenum">
              <a:rPr lang="es-ES" sz="1200">
                <a:latin typeface="Times New Roman" pitchFamily="18" charset="0"/>
              </a:rPr>
              <a:pPr eaLnBrk="1" hangingPunct="1"/>
              <a:t>3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1A1992C-D44E-42DE-AD0E-856E9D55BDA4}" type="slidenum">
              <a:rPr lang="es-ES" sz="1200">
                <a:latin typeface="Times New Roman" pitchFamily="18" charset="0"/>
              </a:rPr>
              <a:pPr eaLnBrk="1" hangingPunct="1"/>
              <a:t>70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F5C47-06EE-40D4-8B56-A2B42CD86031}" type="slidenum">
              <a:rPr lang="es-CO" smtClean="0"/>
              <a:t>74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24659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D6D4C28-AFAD-449C-BE8B-BFE6EB26486A}" type="slidenum">
              <a:rPr lang="en-US"/>
              <a:pPr eaLnBrk="1" hangingPunct="1"/>
              <a:t>76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FAB70E9-CF6A-4945-BEA0-D737E1B8CDB9}" type="slidenum">
              <a:rPr lang="en-US"/>
              <a:pPr eaLnBrk="1" hangingPunct="1"/>
              <a:t>77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FB12ECA-60BC-4102-8DE1-E1B2B3D35CB7}" type="slidenum">
              <a:rPr lang="en-US"/>
              <a:pPr eaLnBrk="1" hangingPunct="1"/>
              <a:t>78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F258A9C-767D-46F2-88F1-0615529494B7}" type="slidenum">
              <a:rPr lang="en-GB"/>
              <a:pPr eaLnBrk="1" hangingPunct="1"/>
              <a:t>79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7A3BC2F-DF23-4962-9744-6C7ADAF5E559}" type="slidenum">
              <a:rPr lang="en-GB"/>
              <a:pPr eaLnBrk="1" hangingPunct="1"/>
              <a:t>80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3345345-A1B4-45CF-ABA0-16D11F18069D}" type="slidenum">
              <a:rPr lang="en-GB"/>
              <a:pPr eaLnBrk="1" hangingPunct="1"/>
              <a:t>81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1625695-ECB5-47AD-BF07-41E7E583D9F4}" type="slidenum">
              <a:rPr lang="en-GB"/>
              <a:pPr eaLnBrk="1" hangingPunct="1"/>
              <a:t>82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07A799B-5EF4-4B67-BBE7-0E73623D4D04}" type="slidenum">
              <a:rPr lang="en-US"/>
              <a:pPr eaLnBrk="1" hangingPunct="1"/>
              <a:t>83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49114F-0386-4409-9EE1-B79E3E413934}" type="slidenum">
              <a:rPr lang="es-ES" sz="1200">
                <a:latin typeface="Times New Roman" pitchFamily="18" charset="0"/>
              </a:rPr>
              <a:pPr eaLnBrk="1" hangingPunct="1"/>
              <a:t>4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ECB1A32-89CD-406F-8407-F7443B716D86}" type="slidenum">
              <a:rPr lang="en-GB"/>
              <a:pPr eaLnBrk="1" hangingPunct="1"/>
              <a:t>84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1A1992C-D44E-42DE-AD0E-856E9D55BDA4}" type="slidenum">
              <a:rPr lang="es-ES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86</a:t>
            </a:fld>
            <a:endParaRPr lang="es-E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1A1992C-D44E-42DE-AD0E-856E9D55BDA4}" type="slidenum">
              <a:rPr lang="es-ES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88</a:t>
            </a:fld>
            <a:endParaRPr lang="es-E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EC0D3B7-5C36-415D-9B88-950784F9A2E9}" type="slidenum">
              <a:rPr lang="es-ES" sz="1200">
                <a:latin typeface="Times New Roman" pitchFamily="18" charset="0"/>
              </a:rPr>
              <a:pPr eaLnBrk="1" hangingPunct="1"/>
              <a:t>90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6AB056D-6647-4696-B615-1D66C5ED1D37}" type="slidenum">
              <a:rPr lang="es-ES" sz="1200">
                <a:latin typeface="Times New Roman" pitchFamily="18" charset="0"/>
              </a:rPr>
              <a:pPr eaLnBrk="1" hangingPunct="1"/>
              <a:t>5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2809DF-7E6A-4FC2-9515-625BFD0D0E27}" type="slidenum">
              <a:rPr lang="es-ES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6</a:t>
            </a:fld>
            <a:endParaRPr lang="es-E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F5C47-06EE-40D4-8B56-A2B42CD86031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9002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2809DF-7E6A-4FC2-9515-625BFD0D0E27}" type="slidenum">
              <a:rPr lang="es-ES" sz="1200">
                <a:latin typeface="Times New Roman" pitchFamily="18" charset="0"/>
              </a:rPr>
              <a:pPr eaLnBrk="1" hangingPunct="1"/>
              <a:t>11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9A13EB-DCE3-4538-8ADB-0272B764AD71}" type="slidenum">
              <a:rPr lang="en-US">
                <a:ea typeface="Osaka" pitchFamily="-84" charset="-128"/>
              </a:rPr>
              <a:pPr eaLnBrk="1" hangingPunct="1"/>
              <a:t>13</a:t>
            </a:fld>
            <a:endParaRPr lang="en-US">
              <a:ea typeface="Osaka" pitchFamily="-84" charset="-128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r>
              <a:rPr lang="en-GB" sz="1000" smtClean="0">
                <a:latin typeface="Arial" pitchFamily="34" charset="0"/>
                <a:ea typeface="ＭＳ Ｐゴシック" pitchFamily="34" charset="-128"/>
              </a:rPr>
              <a:t>New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502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9781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686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9371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0105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1991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0EA24E-7E7D-4B36-8AF6-AB7E41C3BB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0520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84579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53767" y="6407944"/>
            <a:ext cx="2350681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65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761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711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BBC35B-A44B-4119-B8DA-DE9E3DFADA20}" type="slidenum">
              <a:rPr lang="en-US" smtClean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1" name="Imagen 1" descr="Captura de pantalla 2012-06-04 a las 15.25.18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165850"/>
            <a:ext cx="674687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65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2.docx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3.docx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4.docx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650" y="1340942"/>
            <a:ext cx="7704138" cy="1223962"/>
          </a:xfrm>
          <a:prstGeom prst="rect">
            <a:avLst/>
          </a:prstGeom>
          <a:solidFill>
            <a:srgbClr val="F2F21A">
              <a:alpha val="69804"/>
            </a:srgbClr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5650" y="2852986"/>
            <a:ext cx="7704138" cy="1008062"/>
          </a:xfrm>
          <a:prstGeom prst="rect">
            <a:avLst/>
          </a:prstGeom>
          <a:solidFill>
            <a:srgbClr val="660066">
              <a:alpha val="65098"/>
            </a:srgbClr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685800" y="1886967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kumimoji="0" lang="en-GB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Fortalecimiento de </a:t>
            </a:r>
            <a:r>
              <a:rPr kumimoji="0" lang="en-GB" sz="3600" b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las</a:t>
            </a:r>
            <a:r>
              <a:rPr kumimoji="0" lang="en-GB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kumimoji="0" lang="en-GB" sz="3600" b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capacidades</a:t>
            </a:r>
            <a:endParaRPr kumimoji="0" lang="en-GB" sz="3600" b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kumimoji="0" lang="en-GB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 </a:t>
            </a:r>
            <a:r>
              <a:rPr kumimoji="0" lang="en-GB" sz="3600" b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las</a:t>
            </a:r>
            <a:r>
              <a:rPr kumimoji="0" lang="en-GB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EFS - </a:t>
            </a:r>
            <a:r>
              <a:rPr kumimoji="0" lang="en-GB" sz="3600" b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OLACEFS</a:t>
            </a:r>
            <a:r>
              <a:rPr kumimoji="0" lang="en-GB" sz="36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kumimoji="0" lang="en-GB" sz="3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/>
            </a:r>
            <a:br>
              <a:rPr kumimoji="0" lang="en-GB" sz="3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</a:br>
            <a:r>
              <a:rPr kumimoji="0" lang="en-GB" sz="3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  <a:t/>
            </a:r>
            <a:br>
              <a:rPr kumimoji="0" lang="en-GB" sz="3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</a:rPr>
            </a:br>
            <a:r>
              <a:rPr lang="en-GB" sz="3200" b="1" i="1" kern="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Curso</a:t>
            </a:r>
            <a:r>
              <a:rPr lang="en-GB" sz="32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kumimoji="0" lang="en-GB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sobre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el </a:t>
            </a:r>
            <a:r>
              <a:rPr kumimoji="0" lang="en-GB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desarrollo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de </a:t>
            </a:r>
            <a:r>
              <a:rPr kumimoji="0" lang="en-GB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propuestas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de </a:t>
            </a:r>
            <a:r>
              <a:rPr lang="en-GB" sz="3200" b="1" i="1" kern="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financiación</a:t>
            </a:r>
            <a:r>
              <a:rPr lang="en-GB" sz="32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endParaRPr kumimoji="0" lang="es-ES" sz="3200" b="0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 bwMode="auto">
          <a:xfrm>
            <a:off x="1483568" y="4534272"/>
            <a:ext cx="6400800" cy="119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ES" sz="2400" b="1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Santiago, Chile </a:t>
            </a:r>
          </a:p>
          <a:p>
            <a:r>
              <a:rPr lang="es-ES" sz="2400" b="1" kern="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7 - 9 Octubre, 2013</a:t>
            </a:r>
          </a:p>
          <a:p>
            <a:endParaRPr lang="es-ES" sz="2400" kern="0" dirty="0" smtClean="0">
              <a:ea typeface="ＭＳ Ｐゴシック" pitchFamily="34" charset="-128"/>
            </a:endParaRPr>
          </a:p>
          <a:p>
            <a:endParaRPr lang="es-ES" sz="2000" kern="0" dirty="0" smtClean="0">
              <a:ea typeface="ＭＳ Ｐゴシック" pitchFamily="34" charset="-128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6372200" y="6520259"/>
            <a:ext cx="2808313" cy="3651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Roberto Angulo – Instructor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206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96" y="980728"/>
            <a:ext cx="9036496" cy="532859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Facilitador: Secretaría </a:t>
            </a:r>
            <a:r>
              <a:rPr lang="es-CO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O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Donantes de INTOSAI</a:t>
            </a:r>
          </a:p>
          <a:p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1º. nov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 2014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Presentación del borrador de Nota Conceptual</a:t>
            </a:r>
          </a:p>
          <a:p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1º. nov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- 28 feb 2014: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Secretaria Donantes: Provisión retroalimentación y apoyo a las Notas Conceptuales recibidas</a:t>
            </a: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: Fecha límite para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presentación de Notas Conceptuales definitivas</a:t>
            </a: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abr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2014: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Secretaría Donantes distribuye las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propuestas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los proveedores EFS, a la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comunidad de donantes y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 EFS Fondo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de Desarrollo de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Capacidades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FDC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(actualmente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en desarrollo)</a:t>
            </a: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15 jun 2014: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Fecha límite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que los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proveedores individuales (EFS y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donantes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expresen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interés en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Notas Conceptuales y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decisiones de la Junta EFS 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FDC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proceder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elaborar propuestas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completas </a:t>
            </a: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A partir del 15 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2014: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Coordinación del apoyo al desarrollo de propuestas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completas. </a:t>
            </a:r>
            <a:endParaRPr lang="es-C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90264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es-CO" sz="2400" dirty="0"/>
              <a:t>Convocatoria </a:t>
            </a:r>
            <a:r>
              <a:rPr lang="es-CO" sz="2400" dirty="0" smtClean="0"/>
              <a:t>Global 2013</a:t>
            </a:r>
            <a:br>
              <a:rPr lang="es-CO" sz="2400" dirty="0" smtClean="0"/>
            </a:br>
            <a:r>
              <a:rPr lang="es-CO" sz="2400" dirty="0" smtClean="0"/>
              <a:t> </a:t>
            </a:r>
            <a:r>
              <a:rPr lang="es-CO" sz="2400" dirty="0"/>
              <a:t>para la Presentación de </a:t>
            </a:r>
            <a:r>
              <a:rPr lang="es-CO" sz="2400" dirty="0" smtClean="0"/>
              <a:t>Propuestas - Cronograma 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6945970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403648" y="3284538"/>
            <a:ext cx="6768752" cy="1439862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03648" y="2060575"/>
            <a:ext cx="6768752" cy="1223963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59632" y="2060575"/>
            <a:ext cx="7056784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sz="3400" b="1" i="1" dirty="0" smtClean="0">
                <a:solidFill>
                  <a:prstClr val="black"/>
                </a:solidFill>
                <a:latin typeface="Times New Roman" pitchFamily="18" charset="0"/>
              </a:rPr>
              <a:t>1. FORTALECIMIENTO </a:t>
            </a:r>
            <a:r>
              <a:rPr lang="es-CO" sz="3400" b="1" i="1" dirty="0">
                <a:solidFill>
                  <a:prstClr val="black"/>
                </a:solidFill>
                <a:latin typeface="Times New Roman" pitchFamily="18" charset="0"/>
              </a:rPr>
              <a:t>DE LAS CAPACIDADES DE </a:t>
            </a:r>
            <a:r>
              <a:rPr lang="es-CO" sz="3400" b="1" i="1" dirty="0" smtClean="0">
                <a:solidFill>
                  <a:prstClr val="black"/>
                </a:solidFill>
                <a:latin typeface="Times New Roman" pitchFamily="18" charset="0"/>
              </a:rPr>
              <a:t>DIAGNÓSTICO</a:t>
            </a:r>
            <a:endParaRPr lang="en-GB" sz="3600" b="1" i="1" dirty="0"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3600" b="1" dirty="0" err="1" smtClean="0">
                <a:solidFill>
                  <a:schemeClr val="bg1"/>
                </a:solidFill>
                <a:latin typeface="Times New Roman" pitchFamily="18" charset="0"/>
              </a:rPr>
              <a:t>Sesión</a:t>
            </a:r>
            <a:r>
              <a:rPr lang="en-GB" sz="3600" b="1" dirty="0" smtClean="0">
                <a:solidFill>
                  <a:schemeClr val="bg1"/>
                </a:solidFill>
                <a:latin typeface="Times New Roman" pitchFamily="18" charset="0"/>
              </a:rPr>
              <a:t> 2: 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3600" b="1" dirty="0">
                <a:solidFill>
                  <a:schemeClr val="bg1"/>
                </a:solidFill>
                <a:latin typeface="Times New Roman" pitchFamily="18" charset="0"/>
              </a:rPr>
              <a:t>La </a:t>
            </a:r>
            <a:r>
              <a:rPr lang="en-GB" sz="3600" b="1" dirty="0" err="1" smtClean="0">
                <a:solidFill>
                  <a:schemeClr val="bg1"/>
                </a:solidFill>
                <a:latin typeface="Times New Roman" pitchFamily="18" charset="0"/>
              </a:rPr>
              <a:t>Gestión</a:t>
            </a:r>
            <a:r>
              <a:rPr lang="en-GB" sz="3600" b="1" dirty="0" smtClean="0">
                <a:solidFill>
                  <a:schemeClr val="bg1"/>
                </a:solidFill>
                <a:latin typeface="Times New Roman" pitchFamily="18" charset="0"/>
              </a:rPr>
              <a:t> del </a:t>
            </a:r>
            <a:r>
              <a:rPr lang="en-GB" sz="3600" b="1" dirty="0" err="1" smtClean="0">
                <a:solidFill>
                  <a:schemeClr val="bg1"/>
                </a:solidFill>
                <a:latin typeface="Times New Roman" pitchFamily="18" charset="0"/>
              </a:rPr>
              <a:t>Ciclo</a:t>
            </a:r>
            <a:r>
              <a:rPr lang="en-GB" sz="3600" b="1" dirty="0" smtClean="0">
                <a:solidFill>
                  <a:schemeClr val="bg1"/>
                </a:solidFill>
                <a:latin typeface="Times New Roman" pitchFamily="18" charset="0"/>
              </a:rPr>
              <a:t> de </a:t>
            </a:r>
            <a:r>
              <a:rPr lang="en-GB" sz="3600" b="1" dirty="0" err="1" smtClean="0">
                <a:solidFill>
                  <a:schemeClr val="bg1"/>
                </a:solidFill>
                <a:latin typeface="Times New Roman" pitchFamily="18" charset="0"/>
              </a:rPr>
              <a:t>Proyecto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137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>
          <a:xfrm>
            <a:off x="323528" y="188913"/>
            <a:ext cx="8568951" cy="863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ES" sz="27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 Necesidad por </a:t>
            </a:r>
            <a:r>
              <a:rPr lang="es-ES" sz="27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un </a:t>
            </a:r>
            <a:r>
              <a:rPr lang="es-ES" sz="27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Diagnóstico </a:t>
            </a:r>
            <a:r>
              <a:rPr lang="es-ES" sz="27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 Capacidades</a:t>
            </a:r>
            <a:endParaRPr lang="es-ES" sz="27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ángulo 5"/>
          <p:cNvSpPr>
            <a:spLocks noChangeArrowheads="1"/>
          </p:cNvSpPr>
          <p:nvPr/>
        </p:nvSpPr>
        <p:spPr bwMode="auto">
          <a:xfrm>
            <a:off x="1331913" y="1052513"/>
            <a:ext cx="6335712" cy="720725"/>
          </a:xfrm>
          <a:prstGeom prst="rect">
            <a:avLst/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ES" sz="20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Restricciones Múltiples Subyacentes</a:t>
            </a:r>
            <a:endParaRPr lang="es-ES" sz="2000" b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ángulo 6"/>
          <p:cNvSpPr>
            <a:spLocks noChangeArrowheads="1"/>
          </p:cNvSpPr>
          <p:nvPr/>
        </p:nvSpPr>
        <p:spPr bwMode="auto">
          <a:xfrm>
            <a:off x="1403350" y="5589588"/>
            <a:ext cx="6409010" cy="863600"/>
          </a:xfrm>
          <a:prstGeom prst="rect">
            <a:avLst/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Objetivos Estratégicos para el Desarrollo de la EFS</a:t>
            </a:r>
            <a:endParaRPr lang="es-ES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entágono 7"/>
          <p:cNvSpPr/>
          <p:nvPr/>
        </p:nvSpPr>
        <p:spPr>
          <a:xfrm rot="5400000">
            <a:off x="6174178" y="2474894"/>
            <a:ext cx="1512168" cy="82809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Iniciativas en curso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entágono 8"/>
          <p:cNvSpPr/>
          <p:nvPr/>
        </p:nvSpPr>
        <p:spPr>
          <a:xfrm rot="5400000">
            <a:off x="3563888" y="3861048"/>
            <a:ext cx="2124236" cy="828092"/>
          </a:xfrm>
          <a:prstGeom prst="homePlat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Nueva iniciativa</a:t>
            </a:r>
            <a:endParaRPr lang="es-E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entágono 9"/>
          <p:cNvSpPr/>
          <p:nvPr/>
        </p:nvSpPr>
        <p:spPr>
          <a:xfrm rot="5400000">
            <a:off x="1205626" y="2690918"/>
            <a:ext cx="2376264" cy="82809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Iniciativas en curso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entágono 7"/>
          <p:cNvSpPr/>
          <p:nvPr/>
        </p:nvSpPr>
        <p:spPr>
          <a:xfrm rot="5400000">
            <a:off x="5094058" y="2258870"/>
            <a:ext cx="1512168" cy="82809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Iniciativas en curso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entágono 9"/>
          <p:cNvSpPr/>
          <p:nvPr/>
        </p:nvSpPr>
        <p:spPr>
          <a:xfrm rot="5400000">
            <a:off x="2285746" y="3122966"/>
            <a:ext cx="2376264" cy="828092"/>
          </a:xfrm>
          <a:prstGeom prst="homePlat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Iniciativas en curso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Callout 2"/>
          <p:cNvSpPr>
            <a:spLocks noChangeArrowheads="1"/>
          </p:cNvSpPr>
          <p:nvPr/>
        </p:nvSpPr>
        <p:spPr bwMode="auto">
          <a:xfrm>
            <a:off x="5364163" y="3717007"/>
            <a:ext cx="3671887" cy="1800225"/>
          </a:xfrm>
          <a:prstGeom prst="wedgeEllipseCallout">
            <a:avLst>
              <a:gd name="adj1" fmla="val -58861"/>
              <a:gd name="adj2" fmla="val -55528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Cuál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el valor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agregado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nueva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iniciativa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?  </a:t>
            </a:r>
            <a:endParaRPr lang="en-US" b="1" dirty="0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Cómo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ayudaría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lograr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objetivos</a:t>
            </a:r>
            <a:r>
              <a:rPr lang="en-US" b="1" dirty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estratégicos</a:t>
            </a:r>
            <a:r>
              <a:rPr lang="en-US" b="1" dirty="0" smtClean="0">
                <a:solidFill>
                  <a:schemeClr val="lt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b="1" dirty="0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546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3"/>
          <p:cNvSpPr>
            <a:spLocks noChangeArrowheads="1"/>
          </p:cNvSpPr>
          <p:nvPr/>
        </p:nvSpPr>
        <p:spPr bwMode="auto">
          <a:xfrm>
            <a:off x="2222500" y="1446213"/>
            <a:ext cx="4606925" cy="44815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3203575" y="1341438"/>
            <a:ext cx="2736850" cy="5032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 err="1" smtClean="0"/>
              <a:t>Planeación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Institucional</a:t>
            </a:r>
            <a:endParaRPr lang="en-US" sz="1600" b="1" dirty="0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1549400" y="4832350"/>
            <a:ext cx="2305050" cy="4492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 dirty="0" err="1" smtClean="0">
                <a:latin typeface="Verdana" pitchFamily="34" charset="0"/>
                <a:cs typeface="Times New Roman" pitchFamily="18" charset="0"/>
              </a:rPr>
              <a:t>Implementación</a:t>
            </a:r>
            <a:r>
              <a:rPr lang="en-US" sz="1400" b="1" dirty="0" smtClean="0">
                <a:latin typeface="Verdana" pitchFamily="34" charset="0"/>
                <a:cs typeface="Times New Roman" pitchFamily="18" charset="0"/>
              </a:rPr>
              <a:t> </a:t>
            </a:r>
            <a:endParaRPr lang="en-US" sz="1400" dirty="0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5197475" y="4832350"/>
            <a:ext cx="1920875" cy="4492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 err="1" smtClean="0">
                <a:latin typeface="Verdana" pitchFamily="34" charset="0"/>
                <a:cs typeface="Times New Roman" pitchFamily="18" charset="0"/>
              </a:rPr>
              <a:t>Programación</a:t>
            </a:r>
            <a:endParaRPr lang="en-US" sz="1600" dirty="0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1262063" y="2840038"/>
            <a:ext cx="1824037" cy="449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Evaluación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5773738" y="2840038"/>
            <a:ext cx="2111375" cy="449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 err="1" smtClean="0">
                <a:latin typeface="Verdana" pitchFamily="34" charset="0"/>
                <a:cs typeface="Times New Roman" pitchFamily="18" charset="0"/>
              </a:rPr>
              <a:t>Análisis</a:t>
            </a:r>
            <a:endParaRPr lang="en-US" sz="1600" b="1" dirty="0"/>
          </a:p>
        </p:txBody>
      </p:sp>
      <p:sp>
        <p:nvSpPr>
          <p:cNvPr id="25608" name="AutoShape 11"/>
          <p:cNvSpPr>
            <a:spLocks noChangeArrowheads="1"/>
          </p:cNvSpPr>
          <p:nvPr/>
        </p:nvSpPr>
        <p:spPr bwMode="auto">
          <a:xfrm>
            <a:off x="1357313" y="1446213"/>
            <a:ext cx="1249362" cy="298450"/>
          </a:xfrm>
          <a:prstGeom prst="rightArrow">
            <a:avLst>
              <a:gd name="adj1" fmla="val 50000"/>
              <a:gd name="adj2" fmla="val 104654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AutoShape 12"/>
          <p:cNvSpPr>
            <a:spLocks noChangeArrowheads="1"/>
          </p:cNvSpPr>
          <p:nvPr/>
        </p:nvSpPr>
        <p:spPr bwMode="auto">
          <a:xfrm rot="-2474486">
            <a:off x="2797175" y="1744663"/>
            <a:ext cx="384175" cy="596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AutoShape 15"/>
          <p:cNvSpPr>
            <a:spLocks noChangeArrowheads="1"/>
          </p:cNvSpPr>
          <p:nvPr/>
        </p:nvSpPr>
        <p:spPr bwMode="auto">
          <a:xfrm rot="2728861">
            <a:off x="5983288" y="1922462"/>
            <a:ext cx="450850" cy="6254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AutoShape 16"/>
          <p:cNvSpPr>
            <a:spLocks noChangeArrowheads="1"/>
          </p:cNvSpPr>
          <p:nvPr/>
        </p:nvSpPr>
        <p:spPr bwMode="auto">
          <a:xfrm>
            <a:off x="3949700" y="2940050"/>
            <a:ext cx="1344613" cy="298450"/>
          </a:xfrm>
          <a:prstGeom prst="rightArrow">
            <a:avLst>
              <a:gd name="adj1" fmla="val 50000"/>
              <a:gd name="adj2" fmla="val 112633"/>
            </a:avLst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AutoShape 17"/>
          <p:cNvSpPr>
            <a:spLocks noChangeArrowheads="1"/>
          </p:cNvSpPr>
          <p:nvPr/>
        </p:nvSpPr>
        <p:spPr bwMode="auto">
          <a:xfrm rot="10599781">
            <a:off x="4332288" y="5627688"/>
            <a:ext cx="433387" cy="596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AutoShape 18"/>
          <p:cNvSpPr>
            <a:spLocks noChangeArrowheads="1"/>
          </p:cNvSpPr>
          <p:nvPr/>
        </p:nvSpPr>
        <p:spPr bwMode="auto">
          <a:xfrm rot="-5948848">
            <a:off x="2090737" y="3860801"/>
            <a:ext cx="449263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AutoShape 19"/>
          <p:cNvSpPr>
            <a:spLocks noChangeArrowheads="1"/>
          </p:cNvSpPr>
          <p:nvPr/>
        </p:nvSpPr>
        <p:spPr bwMode="auto">
          <a:xfrm rot="6533827">
            <a:off x="6605588" y="3773488"/>
            <a:ext cx="449262" cy="57626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Rectangle 2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El </a:t>
            </a:r>
            <a:r>
              <a:rPr lang="en-US" sz="3200" dirty="0" err="1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Ciclo</a:t>
            </a:r>
            <a:r>
              <a:rPr lang="en-US" sz="3200" dirty="0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 de </a:t>
            </a:r>
            <a:r>
              <a:rPr lang="en-US" sz="3200" dirty="0" err="1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Proyecto</a:t>
            </a:r>
            <a:endParaRPr lang="en-US" sz="3200" dirty="0" smtClean="0">
              <a:effectLst/>
              <a:latin typeface="Arial" pitchFamily="34" charset="0"/>
              <a:ea typeface="Osaka" pitchFamily="-84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3165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8" name="AutoShape 6"/>
          <p:cNvSpPr>
            <a:spLocks noChangeArrowheads="1"/>
          </p:cNvSpPr>
          <p:nvPr/>
        </p:nvSpPr>
        <p:spPr bwMode="auto">
          <a:xfrm rot="5400000">
            <a:off x="3827916" y="-1452298"/>
            <a:ext cx="844346" cy="7376273"/>
          </a:xfrm>
          <a:prstGeom prst="homePlate">
            <a:avLst>
              <a:gd name="adj" fmla="val 47186"/>
            </a:avLst>
          </a:prstGeom>
          <a:gradFill rotWithShape="0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vert270" wrap="none" lIns="90488" tIns="44450" rIns="90488" bIns="44450" anchor="ctr"/>
          <a:lstStyle/>
          <a:p>
            <a:pPr algn="ctr" defTabSz="762000">
              <a:defRPr/>
            </a:pPr>
            <a:r>
              <a:rPr lang="en-GB" sz="2400" b="1" dirty="0" err="1">
                <a:latin typeface="Times New Roman" charset="0"/>
                <a:ea typeface="ＭＳ Ｐゴシック" charset="0"/>
                <a:cs typeface="ＭＳ Ｐゴシック" charset="0"/>
              </a:rPr>
              <a:t>FASE</a:t>
            </a:r>
            <a:r>
              <a:rPr lang="en-GB" sz="2400" b="1" dirty="0">
                <a:latin typeface="Times New Roman" charset="0"/>
                <a:ea typeface="ＭＳ Ｐゴシック" charset="0"/>
                <a:cs typeface="ＭＳ Ｐゴシック" charset="0"/>
              </a:rPr>
              <a:t> DE </a:t>
            </a:r>
            <a:r>
              <a:rPr lang="en-GB" sz="2400" b="1" dirty="0" err="1">
                <a:latin typeface="Times New Roman" charset="0"/>
                <a:ea typeface="ＭＳ Ｐゴシック" charset="0"/>
                <a:cs typeface="ＭＳ Ｐゴシック" charset="0"/>
              </a:rPr>
              <a:t>ANÁLISIS</a:t>
            </a:r>
            <a:endParaRPr lang="en-GB" sz="2400" b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 rot="5400000">
            <a:off x="3827915" y="878501"/>
            <a:ext cx="844346" cy="7376273"/>
          </a:xfrm>
          <a:prstGeom prst="homePlate">
            <a:avLst>
              <a:gd name="adj" fmla="val 47186"/>
            </a:avLst>
          </a:prstGeom>
          <a:gradFill rotWithShape="0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vert270" wrap="none" lIns="90488" tIns="44450" rIns="90488" bIns="44450" anchor="ctr"/>
          <a:lstStyle/>
          <a:p>
            <a:pPr algn="ctr" defTabSz="762000">
              <a:defRPr/>
            </a:pPr>
            <a:r>
              <a:rPr lang="es-ES_tradnl" sz="2400" b="1" dirty="0">
                <a:latin typeface="Times New Roman" charset="0"/>
                <a:ea typeface="ＭＳ Ｐゴシック" charset="0"/>
                <a:cs typeface="ＭＳ Ｐゴシック" charset="0"/>
              </a:rPr>
              <a:t>FASE DE </a:t>
            </a:r>
            <a:r>
              <a:rPr lang="es-ES_tradnl" sz="24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EJECUCIÓN</a:t>
            </a:r>
            <a:endParaRPr lang="es-ES_tradnl" sz="2400" b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 rot="5400000">
            <a:off x="3827915" y="2042436"/>
            <a:ext cx="844346" cy="7376273"/>
          </a:xfrm>
          <a:prstGeom prst="homePlate">
            <a:avLst>
              <a:gd name="adj" fmla="val 47186"/>
            </a:avLst>
          </a:prstGeom>
          <a:gradFill rotWithShape="0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vert270" wrap="none" lIns="90488" tIns="44450" rIns="90488" bIns="44450" anchor="ctr"/>
          <a:lstStyle/>
          <a:p>
            <a:pPr algn="ctr" defTabSz="762000">
              <a:defRPr/>
            </a:pPr>
            <a:r>
              <a:rPr lang="es-ES_tradnl" sz="24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FASE </a:t>
            </a:r>
            <a:r>
              <a:rPr lang="es-ES_tradnl" sz="2400" b="1" dirty="0">
                <a:latin typeface="Times New Roman" charset="0"/>
                <a:ea typeface="ＭＳ Ｐゴシック" charset="0"/>
                <a:cs typeface="ＭＳ Ｐゴシック" charset="0"/>
              </a:rPr>
              <a:t>DE </a:t>
            </a:r>
            <a:r>
              <a:rPr lang="es-ES_tradnl" sz="2400" b="1" dirty="0" smtClean="0">
                <a:latin typeface="Times New Roman" charset="0"/>
                <a:ea typeface="ＭＳ Ｐゴシック" charset="0"/>
                <a:cs typeface="ＭＳ Ｐゴシック" charset="0"/>
              </a:rPr>
              <a:t>EVALUACIÓN</a:t>
            </a:r>
            <a:endParaRPr lang="es-ES_tradnl" sz="2400" b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 rot="5400000">
            <a:off x="3827912" y="-309837"/>
            <a:ext cx="844346" cy="7376273"/>
          </a:xfrm>
          <a:prstGeom prst="homePlate">
            <a:avLst>
              <a:gd name="adj" fmla="val 47186"/>
            </a:avLst>
          </a:prstGeom>
          <a:gradFill rotWithShape="0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vert270" wrap="none" lIns="90488" tIns="44450" rIns="90488" bIns="44450" anchor="ctr"/>
          <a:lstStyle/>
          <a:p>
            <a:pPr algn="ctr" defTabSz="762000">
              <a:defRPr/>
            </a:pPr>
            <a:r>
              <a:rPr lang="en-GB" sz="2400" b="1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FASE</a:t>
            </a:r>
            <a:r>
              <a:rPr lang="en-GB" sz="24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 </a:t>
            </a:r>
            <a:r>
              <a:rPr lang="en-GB" sz="2400" b="1" dirty="0" err="1" smtClean="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PROGRAMACIÓN</a:t>
            </a:r>
            <a:endParaRPr lang="en-GB" sz="2400" b="1" dirty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0" name="Rectangle 3"/>
          <p:cNvSpPr txBox="1">
            <a:spLocks noChangeArrowheads="1"/>
          </p:cNvSpPr>
          <p:nvPr/>
        </p:nvSpPr>
        <p:spPr bwMode="auto">
          <a:xfrm>
            <a:off x="395288" y="188913"/>
            <a:ext cx="849788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CO" sz="3200" b="1" dirty="0">
                <a:solidFill>
                  <a:srgbClr val="000000"/>
                </a:solidFill>
              </a:rPr>
              <a:t>Etapas del Enfoque del Marco Lógico</a:t>
            </a:r>
            <a:endParaRPr lang="es-ES_tradnl" sz="3200" b="1" dirty="0">
              <a:solidFill>
                <a:srgbClr val="000000"/>
              </a:solidFill>
            </a:endParaRPr>
          </a:p>
        </p:txBody>
      </p:sp>
      <p:cxnSp>
        <p:nvCxnSpPr>
          <p:cNvPr id="4" name="Conector angular 3"/>
          <p:cNvCxnSpPr>
            <a:cxnSpLocks noChangeShapeType="1"/>
            <a:endCxn id="627718" idx="1"/>
          </p:cNvCxnSpPr>
          <p:nvPr/>
        </p:nvCxnSpPr>
        <p:spPr bwMode="auto">
          <a:xfrm rot="16200000" flipV="1">
            <a:off x="2045497" y="4017538"/>
            <a:ext cx="4514850" cy="106362"/>
          </a:xfrm>
          <a:prstGeom prst="bentConnector5">
            <a:avLst>
              <a:gd name="adj1" fmla="val -2343"/>
              <a:gd name="adj2" fmla="val -4009634"/>
              <a:gd name="adj3" fmla="val 112310"/>
            </a:avLst>
          </a:prstGeom>
          <a:noFill/>
          <a:ln w="114300">
            <a:solidFill>
              <a:srgbClr val="DAEDEF"/>
            </a:solidFill>
            <a:miter lim="800000"/>
            <a:headEnd/>
            <a:tailEnd type="arrow" w="med" len="med"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107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00213"/>
            <a:ext cx="4249738" cy="431958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lnSpc>
                <a:spcPct val="85000"/>
              </a:lnSpc>
              <a:spcBef>
                <a:spcPct val="0"/>
              </a:spcBef>
              <a:buFont typeface="Monotype Sorts" pitchFamily="-84" charset="2"/>
              <a:buChar char="ò"/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Planeación </a:t>
            </a:r>
            <a:r>
              <a:rPr lang="es-ES_tradnl" sz="20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– 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definición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la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estructura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del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proyecto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prueba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sus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riesgos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y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lógica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interna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formulación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indicadres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éxito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medibles</a:t>
            </a:r>
            <a:endParaRPr lang="en-GB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lnSpc>
                <a:spcPct val="85000"/>
              </a:lnSpc>
              <a:spcBef>
                <a:spcPct val="0"/>
              </a:spcBef>
              <a:buFont typeface="Monotype Sorts" pitchFamily="-84" charset="2"/>
              <a:buChar char="ò"/>
            </a:pPr>
            <a:endParaRPr lang="en-GB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lnSpc>
                <a:spcPct val="85000"/>
              </a:lnSpc>
              <a:spcBef>
                <a:spcPct val="0"/>
              </a:spcBef>
              <a:buFont typeface="Monotype Sorts" pitchFamily="-84" charset="2"/>
              <a:buChar char="ò"/>
            </a:pPr>
            <a:r>
              <a:rPr lang="en-GB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Programación</a:t>
            </a:r>
            <a:r>
              <a:rPr lang="en-GB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Actividades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determinación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la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secuencia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y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dependencia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actividades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estimación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duración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y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asignación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responsabilidades</a:t>
            </a:r>
            <a:endParaRPr lang="en-GB" sz="2000" dirty="0" smtClean="0">
              <a:solidFill>
                <a:srgbClr val="00808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spcBef>
                <a:spcPct val="50000"/>
              </a:spcBef>
              <a:buFont typeface="Monotype Sorts" pitchFamily="-84" charset="2"/>
              <a:buChar char="ò"/>
            </a:pPr>
            <a:r>
              <a:rPr lang="en-GB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Programación</a:t>
            </a:r>
            <a:r>
              <a:rPr lang="en-GB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Recursos</a:t>
            </a:r>
            <a:r>
              <a:rPr lang="en-GB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–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desde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la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actividades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desarrollo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la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programación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recursos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y el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presupuesto</a:t>
            </a:r>
            <a:endParaRPr lang="en-GB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pitchFamily="-84" charset="2"/>
              <a:buNone/>
            </a:pPr>
            <a:endParaRPr lang="es-ES_tradnl" sz="1800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277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565299"/>
            <a:ext cx="4038600" cy="467201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pitchFamily="-84" charset="2"/>
              <a:buChar char="ò"/>
            </a:pPr>
            <a:r>
              <a:rPr lang="en-GB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Análisis</a:t>
            </a:r>
            <a:r>
              <a:rPr lang="en-GB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participación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–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identificación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&amp;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caracteristicas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principales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y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potenciales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interesadas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evaluación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sus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capacidades</a:t>
            </a:r>
            <a:endParaRPr lang="en-GB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pitchFamily="-84" charset="2"/>
              <a:buChar char="ò"/>
            </a:pPr>
            <a:r>
              <a:rPr lang="en-GB" sz="2000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Análisis</a:t>
            </a:r>
            <a:r>
              <a:rPr lang="en-GB" sz="20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problemas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–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identificación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problemas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principales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,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limitaciones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&amp;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oportunidades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determinación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la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relación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causa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&amp;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efecto</a:t>
            </a:r>
            <a:endParaRPr lang="en-GB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pitchFamily="-84" charset="2"/>
              <a:buChar char="ò"/>
            </a:pPr>
            <a:r>
              <a:rPr lang="es-ES" sz="2000" b="1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Jerarquia</a:t>
            </a:r>
            <a:r>
              <a:rPr lang="es-ES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objetivos</a:t>
            </a:r>
            <a:r>
              <a:rPr lang="en-GB" sz="20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-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desarrollo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soluciones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partir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los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problemas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identificados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identificación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medios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determinar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relación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causa-efecto</a:t>
            </a:r>
            <a:endParaRPr lang="en-GB" sz="20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pitchFamily="-84" charset="2"/>
              <a:buChar char="ò"/>
            </a:pPr>
            <a:r>
              <a:rPr lang="en-GB" sz="2100" b="1" dirty="0" err="1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Análisis</a:t>
            </a:r>
            <a:r>
              <a:rPr lang="en-GB" sz="2100" b="1" dirty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100" b="1" dirty="0" err="1" smtClean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Estrategia</a:t>
            </a:r>
            <a:r>
              <a:rPr lang="en-GB" sz="2100" b="1" dirty="0" smtClean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–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identificación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diferentes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alternativas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lograr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soluciones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selección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la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alternativa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mas </a:t>
            </a:r>
            <a:r>
              <a:rPr lang="en-GB" sz="20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apropiada</a:t>
            </a:r>
            <a:r>
              <a:rPr lang="en-GB" sz="20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</a:t>
            </a:r>
          </a:p>
        </p:txBody>
      </p:sp>
      <p:sp>
        <p:nvSpPr>
          <p:cNvPr id="627717" name="AutoShape 5"/>
          <p:cNvSpPr>
            <a:spLocks noChangeArrowheads="1"/>
          </p:cNvSpPr>
          <p:nvPr/>
        </p:nvSpPr>
        <p:spPr bwMode="auto">
          <a:xfrm>
            <a:off x="4563938" y="765175"/>
            <a:ext cx="4400550" cy="584200"/>
          </a:xfrm>
          <a:prstGeom prst="homePlate">
            <a:avLst>
              <a:gd name="adj" fmla="val 50078"/>
            </a:avLst>
          </a:prstGeom>
          <a:gradFill rotWithShape="0">
            <a:gsLst>
              <a:gs pos="0">
                <a:srgbClr val="009999"/>
              </a:gs>
              <a:gs pos="100000">
                <a:srgbClr val="FFFFFF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/>
            <a:endParaRPr lang="en-GB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defTabSz="762000"/>
            <a:r>
              <a:rPr lang="en-GB" sz="2400" b="1" dirty="0" err="1" smtClean="0">
                <a:solidFill>
                  <a:srgbClr val="000000"/>
                </a:solidFill>
                <a:latin typeface="Times New Roman" pitchFamily="18" charset="0"/>
              </a:rPr>
              <a:t>FASE</a:t>
            </a:r>
            <a:r>
              <a:rPr lang="en-GB" sz="24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DE </a:t>
            </a:r>
            <a:r>
              <a:rPr lang="en-GB" sz="2400" b="1" dirty="0" err="1">
                <a:solidFill>
                  <a:srgbClr val="000000"/>
                </a:solidFill>
                <a:latin typeface="Times New Roman" pitchFamily="18" charset="0"/>
              </a:rPr>
              <a:t>PROGRAMACIÓN</a:t>
            </a:r>
            <a:endParaRPr lang="en-GB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762000"/>
            <a:endParaRPr lang="en-GB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7718" name="AutoShape 6"/>
          <p:cNvSpPr>
            <a:spLocks noChangeArrowheads="1"/>
          </p:cNvSpPr>
          <p:nvPr/>
        </p:nvSpPr>
        <p:spPr bwMode="auto">
          <a:xfrm>
            <a:off x="107504" y="765175"/>
            <a:ext cx="4267200" cy="584200"/>
          </a:xfrm>
          <a:prstGeom prst="homePlate">
            <a:avLst>
              <a:gd name="adj" fmla="val 65976"/>
            </a:avLst>
          </a:prstGeom>
          <a:gradFill rotWithShape="0">
            <a:gsLst>
              <a:gs pos="0">
                <a:srgbClr val="009999"/>
              </a:gs>
              <a:gs pos="100000">
                <a:schemeClr val="bg1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/>
            <a:endParaRPr lang="en-GB" sz="2400" b="1" dirty="0" smtClean="0">
              <a:latin typeface="Times New Roman" pitchFamily="18" charset="0"/>
            </a:endParaRPr>
          </a:p>
          <a:p>
            <a:pPr defTabSz="762000"/>
            <a:r>
              <a:rPr lang="en-GB" sz="2400" b="1" dirty="0" err="1" smtClean="0">
                <a:latin typeface="Times New Roman" pitchFamily="18" charset="0"/>
              </a:rPr>
              <a:t>FASE</a:t>
            </a:r>
            <a:r>
              <a:rPr lang="en-GB" sz="2400" b="1" dirty="0" smtClean="0">
                <a:latin typeface="Times New Roman" pitchFamily="18" charset="0"/>
              </a:rPr>
              <a:t> </a:t>
            </a:r>
            <a:r>
              <a:rPr lang="en-GB" sz="2400" b="1" dirty="0">
                <a:latin typeface="Times New Roman" pitchFamily="18" charset="0"/>
              </a:rPr>
              <a:t>DE </a:t>
            </a:r>
            <a:r>
              <a:rPr lang="en-GB" sz="2400" b="1" dirty="0" err="1">
                <a:latin typeface="Times New Roman" pitchFamily="18" charset="0"/>
              </a:rPr>
              <a:t>ANÁLISIS</a:t>
            </a:r>
            <a:endParaRPr lang="en-GB" sz="2400" b="1" dirty="0">
              <a:latin typeface="Times New Roman" pitchFamily="18" charset="0"/>
            </a:endParaRPr>
          </a:p>
          <a:p>
            <a:pPr defTabSz="762000"/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627719" name="Line 7"/>
          <p:cNvSpPr>
            <a:spLocks noChangeShapeType="1"/>
          </p:cNvSpPr>
          <p:nvPr/>
        </p:nvSpPr>
        <p:spPr bwMode="auto">
          <a:xfrm>
            <a:off x="381000" y="22098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27721" name="Line 9"/>
          <p:cNvSpPr>
            <a:spLocks noChangeShapeType="1"/>
          </p:cNvSpPr>
          <p:nvPr/>
        </p:nvSpPr>
        <p:spPr bwMode="auto">
          <a:xfrm>
            <a:off x="8839200" y="205740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1" name="Estrella de 5 puntas 20"/>
          <p:cNvSpPr/>
          <p:nvPr/>
        </p:nvSpPr>
        <p:spPr>
          <a:xfrm>
            <a:off x="4211960" y="1988840"/>
            <a:ext cx="827584" cy="698376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" name="Estrella de 5 puntas 21"/>
          <p:cNvSpPr/>
          <p:nvPr/>
        </p:nvSpPr>
        <p:spPr>
          <a:xfrm>
            <a:off x="4499992" y="3717032"/>
            <a:ext cx="432048" cy="360040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" name="Estrella de 5 puntas 22"/>
          <p:cNvSpPr/>
          <p:nvPr/>
        </p:nvSpPr>
        <p:spPr>
          <a:xfrm>
            <a:off x="395536" y="5085184"/>
            <a:ext cx="432048" cy="360040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" name="Estrella de 5 puntas 23"/>
          <p:cNvSpPr/>
          <p:nvPr/>
        </p:nvSpPr>
        <p:spPr>
          <a:xfrm>
            <a:off x="4499992" y="5085184"/>
            <a:ext cx="432048" cy="360040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" name="Estrella de 5 puntas 24"/>
          <p:cNvSpPr/>
          <p:nvPr/>
        </p:nvSpPr>
        <p:spPr>
          <a:xfrm>
            <a:off x="251520" y="2780928"/>
            <a:ext cx="827584" cy="698376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7" name="Estrella de 5 puntas 26"/>
          <p:cNvSpPr/>
          <p:nvPr/>
        </p:nvSpPr>
        <p:spPr>
          <a:xfrm>
            <a:off x="251520" y="3933056"/>
            <a:ext cx="827584" cy="698376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7674" name="Rectangle 3"/>
          <p:cNvSpPr txBox="1">
            <a:spLocks noChangeArrowheads="1"/>
          </p:cNvSpPr>
          <p:nvPr/>
        </p:nvSpPr>
        <p:spPr bwMode="auto">
          <a:xfrm>
            <a:off x="323850" y="0"/>
            <a:ext cx="849788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ES_tradnl" sz="3000" b="1" dirty="0" smtClean="0">
                <a:solidFill>
                  <a:srgbClr val="000000"/>
                </a:solidFill>
              </a:rPr>
              <a:t>Etapas del </a:t>
            </a:r>
            <a:r>
              <a:rPr lang="es-ES_tradnl" sz="3000" b="1" dirty="0" err="1" smtClean="0">
                <a:solidFill>
                  <a:srgbClr val="000000"/>
                </a:solidFill>
              </a:rPr>
              <a:t>EML</a:t>
            </a:r>
            <a:r>
              <a:rPr lang="es-ES_tradnl" sz="3200" b="1" dirty="0" smtClean="0">
                <a:solidFill>
                  <a:srgbClr val="000000"/>
                </a:solidFill>
              </a:rPr>
              <a:t> </a:t>
            </a:r>
            <a:endParaRPr lang="es-ES_tradnl" sz="3200" b="1" dirty="0">
              <a:solidFill>
                <a:srgbClr val="000000"/>
              </a:solidFill>
            </a:endParaRPr>
          </a:p>
        </p:txBody>
      </p:sp>
      <p:sp>
        <p:nvSpPr>
          <p:cNvPr id="15" name="Estrella de 5 puntas 23"/>
          <p:cNvSpPr/>
          <p:nvPr/>
        </p:nvSpPr>
        <p:spPr>
          <a:xfrm>
            <a:off x="467544" y="1700808"/>
            <a:ext cx="432048" cy="360040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0377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7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7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7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7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7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7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27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7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build="p" bldLvl="2" autoUpdateAnimBg="0"/>
      <p:bldP spid="627716" grpId="0" build="p" bldLvl="2" autoUpdateAnimBg="0"/>
      <p:bldP spid="627717" grpId="0" animBg="1" autoUpdateAnimBg="0"/>
      <p:bldP spid="627718" grpId="0" animBg="1" autoUpdateAnimBg="0"/>
      <p:bldP spid="627719" grpId="0" animBg="1"/>
      <p:bldP spid="6277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3" name="AutoShape 3"/>
          <p:cNvSpPr>
            <a:spLocks noChangeArrowheads="1"/>
          </p:cNvSpPr>
          <p:nvPr/>
        </p:nvSpPr>
        <p:spPr bwMode="auto">
          <a:xfrm>
            <a:off x="179512" y="1225550"/>
            <a:ext cx="4335463" cy="584200"/>
          </a:xfrm>
          <a:prstGeom prst="homePlate">
            <a:avLst>
              <a:gd name="adj" fmla="val 45901"/>
            </a:avLst>
          </a:prstGeom>
          <a:gradFill rotWithShape="0">
            <a:gsLst>
              <a:gs pos="0">
                <a:srgbClr val="009999"/>
              </a:gs>
              <a:gs pos="100000">
                <a:srgbClr val="FFFFFF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/>
            <a:endParaRPr lang="es-ES_tradnl" sz="24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defTabSz="762000"/>
            <a:r>
              <a:rPr lang="es-ES_tradnl" sz="2400" b="1" dirty="0" smtClean="0">
                <a:solidFill>
                  <a:schemeClr val="tx2"/>
                </a:solidFill>
                <a:latin typeface="Times New Roman" pitchFamily="18" charset="0"/>
              </a:rPr>
              <a:t>FASE </a:t>
            </a:r>
            <a:r>
              <a:rPr lang="es-ES_tradnl" sz="2400" b="1" dirty="0">
                <a:solidFill>
                  <a:schemeClr val="tx2"/>
                </a:solidFill>
                <a:latin typeface="Times New Roman" pitchFamily="18" charset="0"/>
              </a:rPr>
              <a:t>DE EJECUCIÓN</a:t>
            </a:r>
          </a:p>
          <a:p>
            <a:pPr defTabSz="762000"/>
            <a:endParaRPr lang="es-ES_tradnl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29764" name="Rectangle 4"/>
          <p:cNvSpPr>
            <a:spLocks noChangeArrowheads="1"/>
          </p:cNvSpPr>
          <p:nvPr/>
        </p:nvSpPr>
        <p:spPr bwMode="auto">
          <a:xfrm>
            <a:off x="251520" y="1945853"/>
            <a:ext cx="419100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pitchFamily="-84" charset="2"/>
              <a:buNone/>
            </a:pPr>
            <a:endParaRPr lang="es-ES_tradnl" b="1" dirty="0">
              <a:solidFill>
                <a:srgbClr val="000000"/>
              </a:solidFill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pitchFamily="-84" charset="2"/>
              <a:buChar char="ò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Indicadores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provean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información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gestión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seguimiento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revisión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periódica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pitchFamily="-84" charset="2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pitchFamily="-84" charset="2"/>
              <a:buChar char="ò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Supuestos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apoyan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gestión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riesgos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pitchFamily="-84" charset="2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pitchFamily="-84" charset="2"/>
              <a:buChar char="ò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Programación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actividades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actualizada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vinculada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 los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resultados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pitchFamily="-84" charset="2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pitchFamily="-84" charset="2"/>
              <a:buChar char="ò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Programación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recursos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presupuestos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actualizada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vinculada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con los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resultados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9765" name="AutoShape 5"/>
          <p:cNvSpPr>
            <a:spLocks noChangeArrowheads="1"/>
          </p:cNvSpPr>
          <p:nvPr/>
        </p:nvSpPr>
        <p:spPr bwMode="auto">
          <a:xfrm>
            <a:off x="4773488" y="1225550"/>
            <a:ext cx="4191000" cy="584200"/>
          </a:xfrm>
          <a:prstGeom prst="homePlate">
            <a:avLst>
              <a:gd name="adj" fmla="val 45900"/>
            </a:avLst>
          </a:prstGeom>
          <a:gradFill rotWithShape="0">
            <a:gsLst>
              <a:gs pos="0">
                <a:srgbClr val="009999"/>
              </a:gs>
              <a:gs pos="100000">
                <a:srgbClr val="FFFFFF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defTabSz="762000"/>
            <a:r>
              <a:rPr lang="es-ES_tradnl" sz="2400" b="1" dirty="0" smtClean="0">
                <a:solidFill>
                  <a:schemeClr val="tx2"/>
                </a:solidFill>
                <a:latin typeface="Times New Roman" pitchFamily="18" charset="0"/>
              </a:rPr>
              <a:t>FASE DE EVALUACIÓN </a:t>
            </a:r>
            <a:endParaRPr lang="es-ES_tradnl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29766" name="Rectangle 6"/>
          <p:cNvSpPr>
            <a:spLocks noChangeArrowheads="1"/>
          </p:cNvSpPr>
          <p:nvPr/>
        </p:nvSpPr>
        <p:spPr bwMode="auto">
          <a:xfrm>
            <a:off x="4572000" y="1911350"/>
            <a:ext cx="4114800" cy="4435475"/>
          </a:xfrm>
          <a:prstGeom prst="rect">
            <a:avLst/>
          </a:prstGeom>
          <a:noFill/>
          <a:ln/>
          <a:extLst/>
        </p:spPr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charset="0"/>
              <a:buNone/>
              <a:defRPr/>
            </a:pPr>
            <a:endParaRPr lang="es-ES_tradnl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charset="0"/>
              <a:buChar char="ò"/>
              <a:defRPr/>
            </a:pPr>
            <a:r>
              <a:rPr lang="es-ES_tradnl" sz="2000" dirty="0" smtClean="0"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s-ES_tradnl" sz="2000" dirty="0" err="1" smtClean="0">
                <a:latin typeface="Arial" charset="0"/>
                <a:ea typeface="ＭＳ Ｐゴシック" charset="0"/>
                <a:cs typeface="ＭＳ Ｐゴシック" charset="0"/>
              </a:rPr>
              <a:t>EML</a:t>
            </a:r>
            <a:r>
              <a:rPr lang="es-ES_tradnl" sz="20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ofrece un análisis claro del problema y </a:t>
            </a: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del </a:t>
            </a: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contexto del proyecto </a:t>
            </a: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lo cual ayuda </a:t>
            </a: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a evaluar los criterios de </a:t>
            </a: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pertinencia</a:t>
            </a:r>
            <a:r>
              <a:rPr lang="es-ES_tradnl" sz="2000" dirty="0" smtClean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s-ES_tradnl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charset="0"/>
              <a:buChar char="ò"/>
              <a:defRPr/>
            </a:pPr>
            <a:endParaRPr lang="es-ES_tradnl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charset="0"/>
              <a:buChar char="ò"/>
              <a:defRPr/>
            </a:pPr>
            <a:r>
              <a:rPr lang="es-ES_tradnl" sz="2000" dirty="0" smtClean="0">
                <a:latin typeface="Arial" charset="0"/>
                <a:ea typeface="ＭＳ Ｐゴシック" charset="0"/>
                <a:cs typeface="ＭＳ Ｐゴシック" charset="0"/>
              </a:rPr>
              <a:t>Como el EML se fundamenta en la programación de recursos y cronograma de actividades, el contribuye a la evaluación de los criterios de eficiencia. </a:t>
            </a:r>
            <a:endParaRPr lang="en-GB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0" hangingPunct="0">
              <a:lnSpc>
                <a:spcPct val="85000"/>
              </a:lnSpc>
              <a:defRPr/>
            </a:pPr>
            <a:endParaRPr lang="en-GB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 eaLnBrk="0" hangingPunct="0">
              <a:lnSpc>
                <a:spcPct val="85000"/>
              </a:lnSpc>
              <a:buFont typeface="Monotype Sorts" charset="0"/>
              <a:buChar char="ò"/>
              <a:defRPr/>
            </a:pP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Estructura e indicadores </a:t>
            </a: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objetiva </a:t>
            </a: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para evaluar la eficacia y el </a:t>
            </a: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impacto </a:t>
            </a:r>
            <a:endParaRPr lang="es-ES_tradnl" dirty="0">
              <a:solidFill>
                <a:srgbClr val="000000"/>
              </a:solidFill>
              <a:latin typeface="+mn-lt"/>
              <a:ea typeface="ＭＳ Ｐゴシック" charset="0"/>
              <a:cs typeface="ＭＳ Ｐゴシック" charset="0"/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Monotype Sorts" charset="0"/>
              <a:buNone/>
              <a:defRPr/>
            </a:pPr>
            <a:endParaRPr lang="es-ES_tradnl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8" name="Rectangle 3"/>
          <p:cNvSpPr txBox="1">
            <a:spLocks noChangeArrowheads="1"/>
          </p:cNvSpPr>
          <p:nvPr/>
        </p:nvSpPr>
        <p:spPr bwMode="auto">
          <a:xfrm>
            <a:off x="971550" y="188913"/>
            <a:ext cx="73787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ES_tradnl" sz="3200" b="1" dirty="0" smtClean="0">
                <a:solidFill>
                  <a:srgbClr val="000000"/>
                </a:solidFill>
              </a:rPr>
              <a:t>Etapas del </a:t>
            </a:r>
            <a:r>
              <a:rPr lang="es-ES_tradnl" sz="3200" b="1" dirty="0" err="1" smtClean="0">
                <a:solidFill>
                  <a:srgbClr val="000000"/>
                </a:solidFill>
              </a:rPr>
              <a:t>EML</a:t>
            </a:r>
            <a:endParaRPr lang="es-ES_tradnl" sz="3200" b="1" dirty="0">
              <a:solidFill>
                <a:srgbClr val="000000"/>
              </a:solidFill>
            </a:endParaRPr>
          </a:p>
        </p:txBody>
      </p:sp>
      <p:sp>
        <p:nvSpPr>
          <p:cNvPr id="7" name="Estrella de 5 puntas 23"/>
          <p:cNvSpPr/>
          <p:nvPr/>
        </p:nvSpPr>
        <p:spPr>
          <a:xfrm>
            <a:off x="4427984" y="980728"/>
            <a:ext cx="432048" cy="360040"/>
          </a:xfrm>
          <a:prstGeom prst="star5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302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9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9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9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9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9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97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9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9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9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9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9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9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3" grpId="0" animBg="1" autoUpdateAnimBg="0"/>
      <p:bldP spid="62976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6632"/>
            <a:ext cx="8353425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Gestión</a:t>
            </a:r>
            <a:r>
              <a:rPr lang="en-US" sz="3600" dirty="0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 del </a:t>
            </a:r>
            <a:r>
              <a:rPr lang="en-US" sz="3600" dirty="0" err="1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Ciclo</a:t>
            </a:r>
            <a:r>
              <a:rPr lang="en-US" sz="3600" dirty="0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 de </a:t>
            </a:r>
            <a:r>
              <a:rPr lang="en-US" sz="3600" dirty="0" err="1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Proyecto</a:t>
            </a:r>
            <a:r>
              <a:rPr lang="en-US" sz="3600" dirty="0" smtClean="0">
                <a:effectLst/>
                <a:latin typeface="Arial" pitchFamily="34" charset="0"/>
                <a:ea typeface="Osaka" pitchFamily="-84" charset="-128"/>
                <a:cs typeface="Arial" pitchFamily="34" charset="0"/>
              </a:rPr>
              <a:t> (GCP)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1412776"/>
            <a:ext cx="8229600" cy="4752528"/>
          </a:xfrm>
        </p:spPr>
        <p:txBody>
          <a:bodyPr>
            <a:noAutofit/>
          </a:bodyPr>
          <a:lstStyle/>
          <a:p>
            <a:pPr lvl="1"/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Es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una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metodología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para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la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preparación</a:t>
            </a:r>
            <a:r>
              <a:rPr lang="en-US" sz="2800" dirty="0">
                <a:latin typeface="Arial" pitchFamily="34" charset="0"/>
                <a:ea typeface="Osaka" pitchFamily="-84" charset="-128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implementación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y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evaluación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proyectos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basada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en los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principios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del </a:t>
            </a:r>
            <a:r>
              <a:rPr lang="en-US" sz="2800" b="1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enfoque</a:t>
            </a:r>
            <a:r>
              <a:rPr lang="en-US" sz="2800" b="1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del </a:t>
            </a:r>
            <a:r>
              <a:rPr lang="en-US" sz="2800" b="1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marco</a:t>
            </a:r>
            <a:r>
              <a:rPr lang="en-US" sz="2800" b="1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lógico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.</a:t>
            </a:r>
            <a:endParaRPr lang="en-US" sz="2800" b="1" dirty="0" smtClean="0">
              <a:latin typeface="Arial" pitchFamily="34" charset="0"/>
              <a:ea typeface="Osaka" pitchFamily="-84" charset="-128"/>
              <a:cs typeface="Arial" pitchFamily="34" charset="0"/>
            </a:endParaRPr>
          </a:p>
          <a:p>
            <a:pPr lvl="1" eaLnBrk="1" hangingPunct="1">
              <a:buFontTx/>
              <a:buNone/>
            </a:pPr>
            <a:endParaRPr lang="en-US" sz="2800" b="1" dirty="0" smtClean="0">
              <a:latin typeface="Arial" pitchFamily="34" charset="0"/>
              <a:ea typeface="Osaka" pitchFamily="-84" charset="-128"/>
              <a:cs typeface="Arial" pitchFamily="34" charset="0"/>
            </a:endParaRPr>
          </a:p>
          <a:p>
            <a:pPr lvl="1"/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Describe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las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actividades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gestión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y los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procedimientos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para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la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toma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decisiones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utilizados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durante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el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ciclo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de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vida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de un </a:t>
            </a:r>
            <a:r>
              <a:rPr lang="en-US" sz="2800" dirty="0" err="1" smtClean="0">
                <a:latin typeface="Arial" pitchFamily="34" charset="0"/>
                <a:ea typeface="Osaka" pitchFamily="-84" charset="-128"/>
                <a:cs typeface="Arial" pitchFamily="34" charset="0"/>
              </a:rPr>
              <a:t>proyecto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(</a:t>
            </a:r>
            <a:r>
              <a:rPr lang="es-CO" sz="2800" dirty="0">
                <a:latin typeface="Arial" pitchFamily="34" charset="0"/>
                <a:ea typeface="Osaka" pitchFamily="-84" charset="-128"/>
                <a:cs typeface="Arial" pitchFamily="34" charset="0"/>
              </a:rPr>
              <a:t>principales tareas, funciones y responsabilidades, documentos clave y opciones </a:t>
            </a:r>
            <a:r>
              <a:rPr lang="es-CO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para la toma de decisiones) </a:t>
            </a:r>
            <a:r>
              <a:rPr lang="en-US" sz="2800" dirty="0" smtClean="0">
                <a:latin typeface="Arial" pitchFamily="34" charset="0"/>
                <a:ea typeface="Osaka" pitchFamily="-84" charset="-128"/>
                <a:cs typeface="Arial" pitchFamily="34" charset="0"/>
              </a:rPr>
              <a:t>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487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1259632" y="3500438"/>
            <a:ext cx="7056783" cy="1441450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259632" y="2276475"/>
            <a:ext cx="7056784" cy="1223963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59632" y="2276475"/>
            <a:ext cx="7056783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400" b="1" i="1" dirty="0">
                <a:latin typeface="Times New Roman" pitchFamily="18" charset="0"/>
              </a:rPr>
              <a:t>1. </a:t>
            </a:r>
            <a:r>
              <a:rPr lang="es-CO" sz="3400" b="1" i="1" dirty="0">
                <a:latin typeface="Times New Roman" pitchFamily="18" charset="0"/>
              </a:rPr>
              <a:t>FORTALECIMIENTO DE LAS CAPACIDADES DE DIAGNÓSTICO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Sesión 3. 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>
                <a:solidFill>
                  <a:schemeClr val="bg1"/>
                </a:solidFill>
                <a:latin typeface="Times New Roman" pitchFamily="18" charset="0"/>
              </a:rPr>
              <a:t>Análisis de </a:t>
            </a: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problemas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07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113"/>
            <a:ext cx="8229600" cy="896937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 smtClean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Análisis </a:t>
            </a:r>
            <a:r>
              <a:rPr lang="es-ES_tradnl" sz="3200" dirty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</a:t>
            </a:r>
            <a:r>
              <a:rPr lang="es-ES_tradnl" sz="3200" dirty="0" smtClean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problemas EFS </a:t>
            </a:r>
            <a:r>
              <a:rPr lang="es-ES_tradnl" sz="3200" b="1" dirty="0" smtClean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(1)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1" y="1196752"/>
            <a:ext cx="6408712" cy="5328592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Recopilar información pertinente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relacionada con el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entorno de la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Asegurar que las lecciones aprendidas de proyectos previos similares sean tenidas en cuenta.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Identificar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las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principales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partes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interesadas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y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asegurar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que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participen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las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personas “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correctas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Preparar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un </a:t>
            </a:r>
            <a:r>
              <a:rPr lang="es-CO" sz="2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"árbol de problemas</a:t>
            </a:r>
            <a:r>
              <a:rPr lang="es-CO" sz="2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"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que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ofrezca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una versión simplificada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y sólida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la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realidad en la que se encuentra la EFS  </a:t>
            </a:r>
            <a:endParaRPr lang="en-GB" sz="2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endParaRPr lang="en-GB" sz="24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50825" y="1412875"/>
          <a:ext cx="19129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ClipArt" r:id="rId3" imgW="1854740" imgH="3988340" progId="MS_ClipArt_Gallery.2">
                  <p:embed/>
                </p:oleObj>
              </mc:Choice>
              <mc:Fallback>
                <p:oleObj name="ClipArt" r:id="rId3" imgW="1854740" imgH="39883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1912938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1916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619250" y="3500438"/>
            <a:ext cx="6264275" cy="720725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619250" y="2276475"/>
            <a:ext cx="6264275" cy="1223963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92275" y="2276475"/>
            <a:ext cx="6119813" cy="174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200" b="1" i="1" dirty="0" smtClean="0">
                <a:latin typeface="Times New Roman" pitchFamily="18" charset="0"/>
              </a:rPr>
              <a:t>INTRODUCCIÓN Y ASUNTOS ADMINISTRATIVOS</a:t>
            </a:r>
            <a:endParaRPr lang="es-ES" sz="3600" b="1" i="1" dirty="0"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771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59832" y="993385"/>
            <a:ext cx="5832648" cy="1643527"/>
          </a:xfrm>
          <a:prstGeom prst="rect">
            <a:avLst/>
          </a:prstGeom>
          <a:solidFill>
            <a:srgbClr val="F2F21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Aft>
                <a:spcPts val="600"/>
              </a:spcAft>
              <a:defRPr/>
            </a:pP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El </a:t>
            </a:r>
            <a:r>
              <a:rPr lang="en-GB" sz="2800" b="1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árbol</a:t>
            </a:r>
            <a:r>
              <a:rPr lang="en-GB" sz="28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de </a:t>
            </a:r>
            <a:r>
              <a:rPr lang="en-GB" sz="2800" b="1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problemas</a:t>
            </a:r>
            <a:r>
              <a:rPr lang="en-GB" sz="2800" b="1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nos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ayuda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a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estudiar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las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relaciones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entre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causa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y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efecto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asegurando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que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los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problemas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principales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de </a:t>
            </a:r>
            <a:r>
              <a:rPr lang="en-GB" sz="2800" dirty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la 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EFS se </a:t>
            </a:r>
            <a:r>
              <a:rPr lang="en-GB" sz="2800" dirty="0" err="1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encuentran</a:t>
            </a:r>
            <a:r>
              <a:rPr lang="en-GB" sz="2800" dirty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identificados</a:t>
            </a:r>
            <a:r>
              <a:rPr lang="en-GB" sz="2800" dirty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 . </a:t>
            </a:r>
            <a:endParaRPr lang="en-GB" sz="2400" dirty="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179512" y="981075"/>
            <a:ext cx="2735263" cy="1512888"/>
          </a:xfrm>
          <a:prstGeom prst="rightArrowCallout">
            <a:avLst>
              <a:gd name="adj1" fmla="val 25000"/>
              <a:gd name="adj2" fmla="val 25000"/>
              <a:gd name="adj3" fmla="val 30133"/>
              <a:gd name="adj4" fmla="val 66667"/>
            </a:avLst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s-ES_tradnl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ES_tradnl" sz="3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 </a:t>
            </a:r>
            <a:r>
              <a:rPr lang="es-ES_tradnl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qué?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75856" y="2852936"/>
            <a:ext cx="5544616" cy="3736407"/>
          </a:xfrm>
          <a:prstGeom prst="rect">
            <a:avLst/>
          </a:prstGeom>
          <a:solidFill>
            <a:srgbClr val="F2F21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33400" indent="-533400" eaLnBrk="0" hangingPunct="0">
              <a:lnSpc>
                <a:spcPct val="9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s-CO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Definición del marco y objeto de análisis;</a:t>
            </a:r>
            <a:endParaRPr lang="en-GB" sz="2800" dirty="0" smtClean="0">
              <a:solidFill>
                <a:srgbClr val="000000"/>
              </a:solidFill>
              <a:latin typeface="Arial Narrow" pitchFamily="34" charset="0"/>
              <a:ea typeface="ＭＳ Ｐゴシック" pitchFamily="-84" charset="-128"/>
            </a:endParaRPr>
          </a:p>
          <a:p>
            <a:pPr marL="533400" indent="-533400" eaLnBrk="0" hangingPunct="0">
              <a:lnSpc>
                <a:spcPct val="9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s-CO" sz="2800" dirty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Identificación de los principales problemas que enfrenta </a:t>
            </a:r>
            <a:r>
              <a:rPr lang="es-CO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la EFS</a:t>
            </a:r>
            <a:r>
              <a:rPr lang="en-GB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; </a:t>
            </a:r>
          </a:p>
          <a:p>
            <a:pPr marL="533400" indent="-533400" eaLnBrk="0" hangingPunct="0">
              <a:lnSpc>
                <a:spcPct val="90000"/>
              </a:lnSpc>
              <a:spcAft>
                <a:spcPts val="600"/>
              </a:spcAft>
              <a:buFontTx/>
              <a:buAutoNum type="arabicPeriod"/>
              <a:defRPr/>
            </a:pPr>
            <a:r>
              <a:rPr lang="es-CO" sz="2800" dirty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Visualización de los problemas en forma de un </a:t>
            </a:r>
            <a:r>
              <a:rPr lang="es-CO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diagrama </a:t>
            </a:r>
            <a:r>
              <a:rPr lang="es-CO" sz="2800" dirty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llamado "árbol de problemas" o "jerarquía de problemas" para ayudar </a:t>
            </a:r>
            <a:r>
              <a:rPr lang="es-CO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al análisis de las </a:t>
            </a:r>
            <a:r>
              <a:rPr lang="es-CO" sz="2800" dirty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relaciones </a:t>
            </a:r>
            <a:r>
              <a:rPr lang="es-CO" sz="2800" dirty="0" smtClean="0">
                <a:solidFill>
                  <a:srgbClr val="000000"/>
                </a:solidFill>
                <a:latin typeface="Arial Narrow" pitchFamily="34" charset="0"/>
                <a:ea typeface="ＭＳ Ｐゴシック" pitchFamily="-84" charset="-128"/>
              </a:rPr>
              <a:t>causa-efecto. </a:t>
            </a:r>
            <a:endParaRPr lang="en-GB" sz="2400" dirty="0">
              <a:solidFill>
                <a:srgbClr val="000000"/>
              </a:solidFill>
              <a:latin typeface="Arial Narrow" pitchFamily="34" charset="0"/>
              <a:ea typeface="ＭＳ Ｐゴシック" pitchFamily="-84" charset="-128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179512" y="3789363"/>
            <a:ext cx="2735263" cy="1512887"/>
          </a:xfrm>
          <a:prstGeom prst="rightArrowCallout">
            <a:avLst>
              <a:gd name="adj1" fmla="val 25000"/>
              <a:gd name="adj2" fmla="val 25000"/>
              <a:gd name="adj3" fmla="val 30133"/>
              <a:gd name="adj4" fmla="val 66667"/>
            </a:avLst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s-ES_tradnl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Pasos </a:t>
            </a:r>
          </a:p>
          <a:p>
            <a:pPr algn="ctr">
              <a:spcBef>
                <a:spcPct val="50000"/>
              </a:spcBef>
              <a:defRPr/>
            </a:pPr>
            <a:r>
              <a:rPr lang="es-ES_tradnl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principales</a:t>
            </a:r>
            <a:endParaRPr lang="es-ES_tradnl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>
            <a:normAutofit/>
          </a:bodyPr>
          <a:lstStyle/>
          <a:p>
            <a:pPr algn="ctr"/>
            <a:r>
              <a:rPr lang="es-ES_tradnl" sz="3200" dirty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Análisis de problemas EFS </a:t>
            </a:r>
            <a:r>
              <a:rPr lang="es-ES_tradnl" sz="3200" b="1" dirty="0" smtClean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(2)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99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88632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s-CO" dirty="0"/>
              <a:t>Identificar los problemas existentes.</a:t>
            </a:r>
          </a:p>
          <a:p>
            <a:pPr marL="624078" indent="-514350">
              <a:buFont typeface="+mj-lt"/>
              <a:buAutoNum type="arabicPeriod"/>
            </a:pPr>
            <a:r>
              <a:rPr lang="es-CO" dirty="0" smtClean="0"/>
              <a:t>Escribir </a:t>
            </a:r>
            <a:r>
              <a:rPr lang="es-CO" dirty="0"/>
              <a:t>cada problema en una tarjeta, preferiblemente con letras mayúsculas.</a:t>
            </a:r>
          </a:p>
          <a:p>
            <a:pPr marL="624078" indent="-514350">
              <a:buFont typeface="+mj-lt"/>
              <a:buAutoNum type="arabicPeriod"/>
            </a:pPr>
            <a:r>
              <a:rPr lang="es-CO" dirty="0" smtClean="0"/>
              <a:t>Determinar </a:t>
            </a:r>
            <a:r>
              <a:rPr lang="es-CO" dirty="0"/>
              <a:t>cuál es, dentro de los problemas identificados, aquel que ocupa un </a:t>
            </a:r>
            <a:r>
              <a:rPr lang="es-CO" dirty="0" smtClean="0"/>
              <a:t>lugar central </a:t>
            </a:r>
            <a:r>
              <a:rPr lang="es-CO" dirty="0"/>
              <a:t>que permite ordenar en torno a él la mayor parte de la información recopilada.</a:t>
            </a:r>
          </a:p>
          <a:p>
            <a:pPr marL="624078" indent="-514350">
              <a:buFont typeface="+mj-lt"/>
              <a:buAutoNum type="arabicPeriod"/>
            </a:pPr>
            <a:r>
              <a:rPr lang="es-CO" dirty="0"/>
              <a:t>Colocar esa tarjeta en el centro de un panel.</a:t>
            </a:r>
          </a:p>
          <a:p>
            <a:pPr marL="624078" indent="-514350">
              <a:buFont typeface="+mj-lt"/>
              <a:buAutoNum type="arabicPeriod"/>
            </a:pPr>
            <a:r>
              <a:rPr lang="es-CO" dirty="0" smtClean="0"/>
              <a:t>Determinar </a:t>
            </a:r>
            <a:r>
              <a:rPr lang="es-CO" dirty="0"/>
              <a:t>las causas que provocan ese problema, preguntándose el por qué </a:t>
            </a:r>
            <a:r>
              <a:rPr lang="es-CO" dirty="0" smtClean="0"/>
              <a:t>se produce </a:t>
            </a:r>
            <a:r>
              <a:rPr lang="es-CO" dirty="0"/>
              <a:t>esa situación considerada indeseable. Situar esas tarjetas en el nivel </a:t>
            </a:r>
            <a:r>
              <a:rPr lang="es-CO" dirty="0" smtClean="0"/>
              <a:t>inmediatamente inferior </a:t>
            </a:r>
            <a:r>
              <a:rPr lang="es-CO" dirty="0"/>
              <a:t>al del problema considerado focal o central.</a:t>
            </a:r>
          </a:p>
          <a:p>
            <a:pPr marL="624078" indent="-514350">
              <a:buFont typeface="+mj-lt"/>
              <a:buAutoNum type="arabicPeriod"/>
            </a:pPr>
            <a:r>
              <a:rPr lang="es-CO" dirty="0" smtClean="0"/>
              <a:t>Avanzar </a:t>
            </a:r>
            <a:r>
              <a:rPr lang="es-CO" dirty="0"/>
              <a:t>hacia abajo preguntándose por las causas de las causas.</a:t>
            </a:r>
          </a:p>
          <a:p>
            <a:pPr marL="624078" indent="-514350">
              <a:buFont typeface="+mj-lt"/>
              <a:buAutoNum type="arabicPeriod"/>
            </a:pPr>
            <a:r>
              <a:rPr lang="es-CO" dirty="0" smtClean="0"/>
              <a:t>Establecer </a:t>
            </a:r>
            <a:r>
              <a:rPr lang="es-CO" dirty="0"/>
              <a:t>los efectos provocados por el problema central. Situar esas tarjetas en </a:t>
            </a:r>
            <a:r>
              <a:rPr lang="es-CO" dirty="0" smtClean="0"/>
              <a:t>la parte </a:t>
            </a:r>
            <a:r>
              <a:rPr lang="es-CO" dirty="0"/>
              <a:t>superior del árbol.</a:t>
            </a:r>
          </a:p>
          <a:p>
            <a:pPr marL="624078" indent="-514350">
              <a:buFont typeface="+mj-lt"/>
              <a:buAutoNum type="arabicPeriod"/>
            </a:pPr>
            <a:r>
              <a:rPr lang="es-CO" dirty="0" smtClean="0"/>
              <a:t>Re-comprobar </a:t>
            </a:r>
            <a:r>
              <a:rPr lang="es-CO" dirty="0"/>
              <a:t>las relaciones causales y dibujarlas en el panel.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Identificación y análisis de problemas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362556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s-ES" sz="3200" b="1" dirty="0" smtClean="0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Ejemplo: Identificación de problemas, definición de causas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899592" y="3573016"/>
            <a:ext cx="2088232" cy="563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Reducción </a:t>
            </a:r>
            <a:r>
              <a:rPr lang="es-CO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los recursos pesqueros</a:t>
            </a:r>
            <a:endParaRPr lang="en-GB" sz="1600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534494" y="1844824"/>
            <a:ext cx="2069954" cy="111705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Bajos </a:t>
            </a:r>
            <a:r>
              <a:rPr lang="es-CO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precios de venta de los pescadores </a:t>
            </a:r>
            <a:r>
              <a:rPr lang="es-CO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en aldeas </a:t>
            </a:r>
            <a:r>
              <a:rPr lang="es-CO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beneficiarias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082357" y="4437112"/>
            <a:ext cx="2378075" cy="86409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Ingresos de los pescadores artesanales en declive</a:t>
            </a:r>
            <a:endParaRPr lang="en-GB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4141837" y="1988840"/>
            <a:ext cx="1438275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6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Destrucción</a:t>
            </a:r>
            <a:r>
              <a:rPr lang="en-GB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hábitat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natural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971600" y="1672158"/>
            <a:ext cx="1295400" cy="8207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Prácticas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pesca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ilegales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4153073" y="3549129"/>
            <a:ext cx="1643063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Pobre calidad del proceso de pesca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2699792" y="4845273"/>
            <a:ext cx="1492250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6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Acceso</a:t>
            </a:r>
            <a:r>
              <a:rPr lang="en-GB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limitado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al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mercado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40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175"/>
            <a:ext cx="8568952" cy="1143000"/>
          </a:xfrm>
        </p:spPr>
        <p:txBody>
          <a:bodyPr/>
          <a:lstStyle/>
          <a:p>
            <a:r>
              <a:rPr lang="es-ES_tradnl" sz="3200" dirty="0">
                <a:solidFill>
                  <a:srgbClr val="000000"/>
                </a:solidFill>
                <a:effectLst/>
                <a:latin typeface="Arial " charset="0"/>
                <a:ea typeface="ＭＳ Ｐゴシック" pitchFamily="34" charset="-128"/>
              </a:rPr>
              <a:t>Análisis de problemas EFS </a:t>
            </a:r>
            <a:r>
              <a:rPr lang="es-ES_tradnl" sz="3200" b="1" dirty="0" smtClean="0">
                <a:solidFill>
                  <a:srgbClr val="000000"/>
                </a:solidFill>
                <a:effectLst/>
                <a:latin typeface="Arial " charset="0"/>
                <a:ea typeface="ＭＳ Ｐゴシック" pitchFamily="34" charset="-128"/>
              </a:rPr>
              <a:t>(causa - efecto)</a:t>
            </a: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7220024" y="1196752"/>
            <a:ext cx="12088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EFECTOS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7248028" y="5929337"/>
            <a:ext cx="10868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CAUSAS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5909" name="AutoShape 5"/>
          <p:cNvSpPr>
            <a:spLocks noChangeArrowheads="1"/>
          </p:cNvSpPr>
          <p:nvPr/>
        </p:nvSpPr>
        <p:spPr bwMode="auto">
          <a:xfrm>
            <a:off x="7596188" y="1628775"/>
            <a:ext cx="360362" cy="4149725"/>
          </a:xfrm>
          <a:prstGeom prst="upArrow">
            <a:avLst>
              <a:gd name="adj1" fmla="val 50000"/>
              <a:gd name="adj2" fmla="val 17491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849813" y="3922713"/>
            <a:ext cx="987425" cy="490537"/>
            <a:chOff x="3148" y="2925"/>
            <a:chExt cx="622" cy="309"/>
          </a:xfrm>
        </p:grpSpPr>
        <p:sp>
          <p:nvSpPr>
            <p:cNvPr id="33821" name="Freeform 31"/>
            <p:cNvSpPr>
              <a:spLocks/>
            </p:cNvSpPr>
            <p:nvPr/>
          </p:nvSpPr>
          <p:spPr bwMode="auto">
            <a:xfrm>
              <a:off x="3148" y="2966"/>
              <a:ext cx="600" cy="268"/>
            </a:xfrm>
            <a:custGeom>
              <a:avLst/>
              <a:gdLst>
                <a:gd name="T0" fmla="*/ 0 w 600"/>
                <a:gd name="T1" fmla="*/ 268 h 268"/>
                <a:gd name="T2" fmla="*/ 0 w 600"/>
                <a:gd name="T3" fmla="*/ 114 h 268"/>
                <a:gd name="T4" fmla="*/ 600 w 600"/>
                <a:gd name="T5" fmla="*/ 114 h 268"/>
                <a:gd name="T6" fmla="*/ 600 w 600"/>
                <a:gd name="T7" fmla="*/ 0 h 2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0"/>
                <a:gd name="T13" fmla="*/ 0 h 268"/>
                <a:gd name="T14" fmla="*/ 600 w 600"/>
                <a:gd name="T15" fmla="*/ 268 h 2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0" h="268">
                  <a:moveTo>
                    <a:pt x="0" y="268"/>
                  </a:moveTo>
                  <a:lnTo>
                    <a:pt x="0" y="114"/>
                  </a:lnTo>
                  <a:lnTo>
                    <a:pt x="600" y="114"/>
                  </a:lnTo>
                  <a:lnTo>
                    <a:pt x="60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3822" name="Freeform 32"/>
            <p:cNvSpPr>
              <a:spLocks/>
            </p:cNvSpPr>
            <p:nvPr/>
          </p:nvSpPr>
          <p:spPr bwMode="auto">
            <a:xfrm>
              <a:off x="3727" y="2925"/>
              <a:ext cx="43" cy="44"/>
            </a:xfrm>
            <a:custGeom>
              <a:avLst/>
              <a:gdLst>
                <a:gd name="T0" fmla="*/ 43 w 43"/>
                <a:gd name="T1" fmla="*/ 44 h 44"/>
                <a:gd name="T2" fmla="*/ 21 w 43"/>
                <a:gd name="T3" fmla="*/ 0 h 44"/>
                <a:gd name="T4" fmla="*/ 0 w 43"/>
                <a:gd name="T5" fmla="*/ 44 h 44"/>
                <a:gd name="T6" fmla="*/ 43 w 43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4"/>
                <a:gd name="T14" fmla="*/ 43 w 43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4">
                  <a:moveTo>
                    <a:pt x="43" y="44"/>
                  </a:moveTo>
                  <a:lnTo>
                    <a:pt x="21" y="0"/>
                  </a:lnTo>
                  <a:lnTo>
                    <a:pt x="0" y="44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768975" y="3922713"/>
            <a:ext cx="833438" cy="490537"/>
            <a:chOff x="3727" y="2925"/>
            <a:chExt cx="525" cy="309"/>
          </a:xfrm>
        </p:grpSpPr>
        <p:sp>
          <p:nvSpPr>
            <p:cNvPr id="33819" name="Freeform 34"/>
            <p:cNvSpPr>
              <a:spLocks/>
            </p:cNvSpPr>
            <p:nvPr/>
          </p:nvSpPr>
          <p:spPr bwMode="auto">
            <a:xfrm>
              <a:off x="3748" y="2966"/>
              <a:ext cx="504" cy="268"/>
            </a:xfrm>
            <a:custGeom>
              <a:avLst/>
              <a:gdLst>
                <a:gd name="T0" fmla="*/ 504 w 504"/>
                <a:gd name="T1" fmla="*/ 268 h 268"/>
                <a:gd name="T2" fmla="*/ 504 w 504"/>
                <a:gd name="T3" fmla="*/ 114 h 268"/>
                <a:gd name="T4" fmla="*/ 0 w 504"/>
                <a:gd name="T5" fmla="*/ 114 h 268"/>
                <a:gd name="T6" fmla="*/ 0 w 504"/>
                <a:gd name="T7" fmla="*/ 0 h 2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"/>
                <a:gd name="T13" fmla="*/ 0 h 268"/>
                <a:gd name="T14" fmla="*/ 504 w 504"/>
                <a:gd name="T15" fmla="*/ 268 h 2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" h="268">
                  <a:moveTo>
                    <a:pt x="504" y="268"/>
                  </a:moveTo>
                  <a:lnTo>
                    <a:pt x="504" y="114"/>
                  </a:lnTo>
                  <a:lnTo>
                    <a:pt x="0" y="11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3820" name="Freeform 35"/>
            <p:cNvSpPr>
              <a:spLocks/>
            </p:cNvSpPr>
            <p:nvPr/>
          </p:nvSpPr>
          <p:spPr bwMode="auto">
            <a:xfrm>
              <a:off x="3727" y="2925"/>
              <a:ext cx="43" cy="44"/>
            </a:xfrm>
            <a:custGeom>
              <a:avLst/>
              <a:gdLst>
                <a:gd name="T0" fmla="*/ 43 w 43"/>
                <a:gd name="T1" fmla="*/ 44 h 44"/>
                <a:gd name="T2" fmla="*/ 21 w 43"/>
                <a:gd name="T3" fmla="*/ 0 h 44"/>
                <a:gd name="T4" fmla="*/ 0 w 43"/>
                <a:gd name="T5" fmla="*/ 44 h 44"/>
                <a:gd name="T6" fmla="*/ 43 w 43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4"/>
                <a:gd name="T14" fmla="*/ 43 w 43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4">
                  <a:moveTo>
                    <a:pt x="43" y="44"/>
                  </a:moveTo>
                  <a:lnTo>
                    <a:pt x="21" y="0"/>
                  </a:lnTo>
                  <a:lnTo>
                    <a:pt x="0" y="44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168525" y="3694113"/>
            <a:ext cx="852488" cy="719137"/>
            <a:chOff x="1459" y="2781"/>
            <a:chExt cx="537" cy="453"/>
          </a:xfrm>
        </p:grpSpPr>
        <p:sp>
          <p:nvSpPr>
            <p:cNvPr id="33817" name="Freeform 37"/>
            <p:cNvSpPr>
              <a:spLocks/>
            </p:cNvSpPr>
            <p:nvPr/>
          </p:nvSpPr>
          <p:spPr bwMode="auto">
            <a:xfrm>
              <a:off x="1480" y="2822"/>
              <a:ext cx="516" cy="412"/>
            </a:xfrm>
            <a:custGeom>
              <a:avLst/>
              <a:gdLst>
                <a:gd name="T0" fmla="*/ 516 w 516"/>
                <a:gd name="T1" fmla="*/ 412 h 412"/>
                <a:gd name="T2" fmla="*/ 516 w 516"/>
                <a:gd name="T3" fmla="*/ 186 h 412"/>
                <a:gd name="T4" fmla="*/ 0 w 516"/>
                <a:gd name="T5" fmla="*/ 186 h 412"/>
                <a:gd name="T6" fmla="*/ 0 w 516"/>
                <a:gd name="T7" fmla="*/ 0 h 4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6"/>
                <a:gd name="T13" fmla="*/ 0 h 412"/>
                <a:gd name="T14" fmla="*/ 516 w 516"/>
                <a:gd name="T15" fmla="*/ 412 h 4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6" h="412">
                  <a:moveTo>
                    <a:pt x="516" y="412"/>
                  </a:moveTo>
                  <a:lnTo>
                    <a:pt x="516" y="186"/>
                  </a:lnTo>
                  <a:lnTo>
                    <a:pt x="0" y="18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3818" name="Freeform 38"/>
            <p:cNvSpPr>
              <a:spLocks/>
            </p:cNvSpPr>
            <p:nvPr/>
          </p:nvSpPr>
          <p:spPr bwMode="auto">
            <a:xfrm>
              <a:off x="1459" y="2781"/>
              <a:ext cx="43" cy="44"/>
            </a:xfrm>
            <a:custGeom>
              <a:avLst/>
              <a:gdLst>
                <a:gd name="T0" fmla="*/ 43 w 43"/>
                <a:gd name="T1" fmla="*/ 44 h 44"/>
                <a:gd name="T2" fmla="*/ 21 w 43"/>
                <a:gd name="T3" fmla="*/ 0 h 44"/>
                <a:gd name="T4" fmla="*/ 0 w 43"/>
                <a:gd name="T5" fmla="*/ 44 h 44"/>
                <a:gd name="T6" fmla="*/ 43 w 43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4"/>
                <a:gd name="T14" fmla="*/ 43 w 43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4">
                  <a:moveTo>
                    <a:pt x="43" y="44"/>
                  </a:moveTo>
                  <a:lnTo>
                    <a:pt x="21" y="0"/>
                  </a:lnTo>
                  <a:lnTo>
                    <a:pt x="0" y="44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268413" y="3694113"/>
            <a:ext cx="968375" cy="719137"/>
            <a:chOff x="892" y="2781"/>
            <a:chExt cx="610" cy="453"/>
          </a:xfrm>
        </p:grpSpPr>
        <p:sp>
          <p:nvSpPr>
            <p:cNvPr id="33815" name="Freeform 40"/>
            <p:cNvSpPr>
              <a:spLocks/>
            </p:cNvSpPr>
            <p:nvPr/>
          </p:nvSpPr>
          <p:spPr bwMode="auto">
            <a:xfrm>
              <a:off x="892" y="2822"/>
              <a:ext cx="588" cy="412"/>
            </a:xfrm>
            <a:custGeom>
              <a:avLst/>
              <a:gdLst>
                <a:gd name="T0" fmla="*/ 0 w 588"/>
                <a:gd name="T1" fmla="*/ 412 h 412"/>
                <a:gd name="T2" fmla="*/ 0 w 588"/>
                <a:gd name="T3" fmla="*/ 186 h 412"/>
                <a:gd name="T4" fmla="*/ 588 w 588"/>
                <a:gd name="T5" fmla="*/ 186 h 412"/>
                <a:gd name="T6" fmla="*/ 588 w 588"/>
                <a:gd name="T7" fmla="*/ 0 h 4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8"/>
                <a:gd name="T13" fmla="*/ 0 h 412"/>
                <a:gd name="T14" fmla="*/ 588 w 588"/>
                <a:gd name="T15" fmla="*/ 412 h 4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8" h="412">
                  <a:moveTo>
                    <a:pt x="0" y="412"/>
                  </a:moveTo>
                  <a:lnTo>
                    <a:pt x="0" y="186"/>
                  </a:lnTo>
                  <a:lnTo>
                    <a:pt x="588" y="186"/>
                  </a:lnTo>
                  <a:lnTo>
                    <a:pt x="58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3816" name="Freeform 41"/>
            <p:cNvSpPr>
              <a:spLocks/>
            </p:cNvSpPr>
            <p:nvPr/>
          </p:nvSpPr>
          <p:spPr bwMode="auto">
            <a:xfrm>
              <a:off x="1459" y="2781"/>
              <a:ext cx="43" cy="44"/>
            </a:xfrm>
            <a:custGeom>
              <a:avLst/>
              <a:gdLst>
                <a:gd name="T0" fmla="*/ 43 w 43"/>
                <a:gd name="T1" fmla="*/ 44 h 44"/>
                <a:gd name="T2" fmla="*/ 21 w 43"/>
                <a:gd name="T3" fmla="*/ 0 h 44"/>
                <a:gd name="T4" fmla="*/ 0 w 43"/>
                <a:gd name="T5" fmla="*/ 44 h 44"/>
                <a:gd name="T6" fmla="*/ 43 w 43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4"/>
                <a:gd name="T14" fmla="*/ 43 w 43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4">
                  <a:moveTo>
                    <a:pt x="43" y="44"/>
                  </a:moveTo>
                  <a:lnTo>
                    <a:pt x="21" y="0"/>
                  </a:lnTo>
                  <a:lnTo>
                    <a:pt x="0" y="44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2201863" y="2322513"/>
            <a:ext cx="1825625" cy="809625"/>
            <a:chOff x="1480" y="1917"/>
            <a:chExt cx="1150" cy="510"/>
          </a:xfrm>
        </p:grpSpPr>
        <p:sp>
          <p:nvSpPr>
            <p:cNvPr id="33813" name="Freeform 43"/>
            <p:cNvSpPr>
              <a:spLocks/>
            </p:cNvSpPr>
            <p:nvPr/>
          </p:nvSpPr>
          <p:spPr bwMode="auto">
            <a:xfrm>
              <a:off x="1480" y="1982"/>
              <a:ext cx="1116" cy="445"/>
            </a:xfrm>
            <a:custGeom>
              <a:avLst/>
              <a:gdLst>
                <a:gd name="T0" fmla="*/ 0 w 1116"/>
                <a:gd name="T1" fmla="*/ 445 h 445"/>
                <a:gd name="T2" fmla="*/ 0 w 1116"/>
                <a:gd name="T3" fmla="*/ 190 h 445"/>
                <a:gd name="T4" fmla="*/ 1116 w 1116"/>
                <a:gd name="T5" fmla="*/ 190 h 445"/>
                <a:gd name="T6" fmla="*/ 1116 w 1116"/>
                <a:gd name="T7" fmla="*/ 0 h 4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16"/>
                <a:gd name="T13" fmla="*/ 0 h 445"/>
                <a:gd name="T14" fmla="*/ 1116 w 1116"/>
                <a:gd name="T15" fmla="*/ 445 h 4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16" h="445">
                  <a:moveTo>
                    <a:pt x="0" y="445"/>
                  </a:moveTo>
                  <a:lnTo>
                    <a:pt x="0" y="190"/>
                  </a:lnTo>
                  <a:lnTo>
                    <a:pt x="1116" y="190"/>
                  </a:lnTo>
                  <a:lnTo>
                    <a:pt x="1116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3814" name="Freeform 44"/>
            <p:cNvSpPr>
              <a:spLocks/>
            </p:cNvSpPr>
            <p:nvPr/>
          </p:nvSpPr>
          <p:spPr bwMode="auto">
            <a:xfrm>
              <a:off x="2563" y="1917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3921125" y="2322513"/>
            <a:ext cx="1881188" cy="809625"/>
            <a:chOff x="2563" y="1917"/>
            <a:chExt cx="1185" cy="510"/>
          </a:xfrm>
        </p:grpSpPr>
        <p:sp>
          <p:nvSpPr>
            <p:cNvPr id="33811" name="Freeform 46"/>
            <p:cNvSpPr>
              <a:spLocks/>
            </p:cNvSpPr>
            <p:nvPr/>
          </p:nvSpPr>
          <p:spPr bwMode="auto">
            <a:xfrm>
              <a:off x="2596" y="1982"/>
              <a:ext cx="1152" cy="445"/>
            </a:xfrm>
            <a:custGeom>
              <a:avLst/>
              <a:gdLst>
                <a:gd name="T0" fmla="*/ 1152 w 1152"/>
                <a:gd name="T1" fmla="*/ 445 h 445"/>
                <a:gd name="T2" fmla="*/ 1152 w 1152"/>
                <a:gd name="T3" fmla="*/ 190 h 445"/>
                <a:gd name="T4" fmla="*/ 0 w 1152"/>
                <a:gd name="T5" fmla="*/ 190 h 445"/>
                <a:gd name="T6" fmla="*/ 0 w 1152"/>
                <a:gd name="T7" fmla="*/ 0 h 4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45"/>
                <a:gd name="T14" fmla="*/ 1152 w 1152"/>
                <a:gd name="T15" fmla="*/ 445 h 4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45">
                  <a:moveTo>
                    <a:pt x="1152" y="445"/>
                  </a:moveTo>
                  <a:lnTo>
                    <a:pt x="1152" y="190"/>
                  </a:lnTo>
                  <a:lnTo>
                    <a:pt x="0" y="19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3812" name="Freeform 47"/>
            <p:cNvSpPr>
              <a:spLocks/>
            </p:cNvSpPr>
            <p:nvPr/>
          </p:nvSpPr>
          <p:spPr bwMode="auto">
            <a:xfrm>
              <a:off x="2563" y="1917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2771800" y="1412776"/>
            <a:ext cx="2378075" cy="86409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Ingresos de los pescadores artesanales en declive</a:t>
            </a:r>
            <a:endParaRPr lang="en-GB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187624" y="3212976"/>
            <a:ext cx="2088232" cy="56356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Reducción </a:t>
            </a:r>
            <a:r>
              <a:rPr lang="es-CO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los recursos pesqueros</a:t>
            </a:r>
            <a:endParaRPr lang="en-GB" sz="1600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39552" y="4437112"/>
            <a:ext cx="1438275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6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Destrucción</a:t>
            </a:r>
            <a:r>
              <a:rPr lang="en-GB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hábitat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natural</a:t>
            </a: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2339752" y="4437112"/>
            <a:ext cx="1295400" cy="8207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Prácticas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pesca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ilegales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24"/>
          <p:cNvSpPr>
            <a:spLocks noChangeArrowheads="1"/>
          </p:cNvSpPr>
          <p:nvPr/>
        </p:nvSpPr>
        <p:spPr bwMode="auto">
          <a:xfrm>
            <a:off x="4067944" y="4437112"/>
            <a:ext cx="1643063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Pobre calidad del proceso de pesca 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5888062" y="4437112"/>
            <a:ext cx="1492250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6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Acceso</a:t>
            </a:r>
            <a:r>
              <a:rPr lang="en-GB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limitado</a:t>
            </a:r>
            <a:r>
              <a:rPr lang="en-GB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al </a:t>
            </a:r>
            <a:r>
              <a:rPr lang="en-GB" sz="1600" dirty="0" err="1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mercado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4788024" y="2852936"/>
            <a:ext cx="2069954" cy="111705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Bajos </a:t>
            </a:r>
            <a:r>
              <a:rPr lang="es-CO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precios de venta de los pescadores </a:t>
            </a:r>
            <a:r>
              <a:rPr lang="es-CO" sz="16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en aldeas </a:t>
            </a:r>
            <a:r>
              <a:rPr lang="es-CO" sz="16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beneficiarias</a:t>
            </a:r>
            <a:endParaRPr lang="en-GB" sz="1600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060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3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5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3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7" grpId="0" autoUpdateAnimBg="0"/>
      <p:bldP spid="635908" grpId="0" autoUpdateAnimBg="0"/>
      <p:bldP spid="63590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12" y="3493988"/>
            <a:ext cx="29972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216" y="3493988"/>
            <a:ext cx="29972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60" name="AutoShape 4"/>
          <p:cNvSpPr>
            <a:spLocks noChangeArrowheads="1"/>
          </p:cNvSpPr>
          <p:nvPr/>
        </p:nvSpPr>
        <p:spPr bwMode="auto">
          <a:xfrm>
            <a:off x="35496" y="980728"/>
            <a:ext cx="4173538" cy="1801812"/>
          </a:xfrm>
          <a:prstGeom prst="cloudCallout">
            <a:avLst>
              <a:gd name="adj1" fmla="val -7130"/>
              <a:gd name="adj2" fmla="val 10263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AU" sz="2400" b="1" dirty="0" err="1" smtClean="0"/>
              <a:t>Estoy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haciendo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una</a:t>
            </a:r>
            <a:r>
              <a:rPr lang="en-AU" sz="2400" b="1" dirty="0" smtClean="0"/>
              <a:t> auditoria</a:t>
            </a:r>
            <a:endParaRPr lang="en-US" sz="2400" b="1" dirty="0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107504" y="44624"/>
            <a:ext cx="8759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– </a:t>
            </a:r>
            <a:r>
              <a:rPr lang="en-US" sz="2800" b="1" dirty="0" err="1" smtClean="0"/>
              <a:t>Vinculando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actividades</a:t>
            </a:r>
            <a:r>
              <a:rPr lang="en-US" sz="2800" b="1" dirty="0" smtClean="0"/>
              <a:t> de la EFS con  </a:t>
            </a:r>
            <a:r>
              <a:rPr lang="en-US" sz="2800" b="1" dirty="0" err="1" smtClean="0"/>
              <a:t>sus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resultados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esperados</a:t>
            </a:r>
            <a:endParaRPr lang="en-US" sz="2800" b="1" dirty="0"/>
          </a:p>
        </p:txBody>
      </p:sp>
      <p:sp>
        <p:nvSpPr>
          <p:cNvPr id="377863" name="AutoShape 7"/>
          <p:cNvSpPr>
            <a:spLocks noChangeArrowheads="1"/>
          </p:cNvSpPr>
          <p:nvPr/>
        </p:nvSpPr>
        <p:spPr bwMode="auto">
          <a:xfrm>
            <a:off x="4283968" y="856804"/>
            <a:ext cx="4837112" cy="2356172"/>
          </a:xfrm>
          <a:prstGeom prst="cloudCallout">
            <a:avLst>
              <a:gd name="adj1" fmla="val -8042"/>
              <a:gd name="adj2" fmla="val 112991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AU" sz="2400" b="1" dirty="0" err="1" smtClean="0"/>
              <a:t>Estoy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proveyendo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recomendaciones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para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fortalecer</a:t>
            </a:r>
            <a:r>
              <a:rPr lang="en-AU" sz="2400" b="1" dirty="0" smtClean="0"/>
              <a:t> el </a:t>
            </a:r>
            <a:r>
              <a:rPr lang="en-AU" sz="2400" b="1" dirty="0" err="1" smtClean="0"/>
              <a:t>Sistema</a:t>
            </a:r>
            <a:r>
              <a:rPr lang="en-AU" sz="2400" b="1" dirty="0" smtClean="0"/>
              <a:t> de </a:t>
            </a:r>
            <a:r>
              <a:rPr lang="en-AU" sz="2400" b="1" dirty="0" err="1" smtClean="0"/>
              <a:t>Gestión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Financiera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Pública</a:t>
            </a:r>
            <a:r>
              <a:rPr lang="en-AU" sz="2400" b="1" dirty="0" smtClean="0"/>
              <a:t>.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501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0" grpId="0" animBg="1"/>
      <p:bldP spid="37786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1354056" y="3500438"/>
            <a:ext cx="6818344" cy="1296714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331641" y="2276475"/>
            <a:ext cx="6840759" cy="1223963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54056" y="2351502"/>
            <a:ext cx="6962360" cy="2357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0" algn="ctr" eaLnBrk="1" hangingPunct="1">
              <a:spcBef>
                <a:spcPct val="20000"/>
              </a:spcBef>
            </a:pPr>
            <a:r>
              <a:rPr lang="es-ES" sz="3400" b="1" i="1" dirty="0">
                <a:solidFill>
                  <a:prstClr val="black"/>
                </a:solidFill>
                <a:latin typeface="Times New Roman" pitchFamily="18" charset="0"/>
              </a:rPr>
              <a:t>1. </a:t>
            </a:r>
            <a:r>
              <a:rPr lang="es-CO" sz="3400" b="1" i="1" dirty="0">
                <a:solidFill>
                  <a:prstClr val="black"/>
                </a:solidFill>
                <a:latin typeface="Times New Roman" pitchFamily="18" charset="0"/>
              </a:rPr>
              <a:t>FORTALECIMIENTO DE LAS CAPACIDADES DE DIAGNÓSTICO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Sesión 3 (Cont.) - </a:t>
            </a:r>
            <a:r>
              <a:rPr lang="es-ES" sz="3600" b="1" dirty="0">
                <a:solidFill>
                  <a:schemeClr val="bg1"/>
                </a:solidFill>
                <a:latin typeface="Times New Roman" pitchFamily="18" charset="0"/>
              </a:rPr>
              <a:t>Práctica sobre Análisis de </a:t>
            </a: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Problemas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0979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 noGrp="1"/>
          </p:cNvSpPr>
          <p:nvPr>
            <p:ph type="title"/>
          </p:nvPr>
        </p:nvSpPr>
        <p:spPr>
          <a:xfrm>
            <a:off x="468313" y="25400"/>
            <a:ext cx="8229600" cy="739775"/>
          </a:xfrm>
        </p:spPr>
        <p:txBody>
          <a:bodyPr/>
          <a:lstStyle/>
          <a:p>
            <a:pPr algn="ctr">
              <a:defRPr/>
            </a:pPr>
            <a:r>
              <a:rPr lang="es-ES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Caso de </a:t>
            </a:r>
            <a:r>
              <a:rPr lang="es-E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estudio 1 EFS</a:t>
            </a:r>
            <a:endParaRPr lang="es-E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75680" y="3933056"/>
            <a:ext cx="7416800" cy="286232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marL="174625" indent="-1746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GB" sz="1800" dirty="0" err="1" smtClean="0"/>
              <a:t>Grupos</a:t>
            </a:r>
            <a:r>
              <a:rPr lang="en-GB" sz="1800" dirty="0" smtClean="0"/>
              <a:t> de </a:t>
            </a:r>
            <a:r>
              <a:rPr lang="en-GB" sz="1800" dirty="0" err="1" smtClean="0"/>
              <a:t>trabajo</a:t>
            </a:r>
            <a:r>
              <a:rPr lang="en-GB" sz="1800" dirty="0" smtClean="0"/>
              <a:t>: </a:t>
            </a:r>
          </a:p>
          <a:p>
            <a:pPr marL="854075" lvl="1" eaLnBrk="1" hangingPunct="1">
              <a:spcBef>
                <a:spcPct val="50000"/>
              </a:spcBef>
              <a:buFont typeface="Courier New"/>
              <a:buChar char="o"/>
              <a:defRPr/>
            </a:pPr>
            <a:r>
              <a:rPr lang="en-GB" sz="1800" b="0" dirty="0" smtClean="0"/>
              <a:t> Lean </a:t>
            </a:r>
            <a:r>
              <a:rPr lang="en-GB" sz="1800" b="0" dirty="0" err="1" smtClean="0"/>
              <a:t>cuidadosamente</a:t>
            </a:r>
            <a:r>
              <a:rPr lang="en-GB" sz="1800" b="0" dirty="0" smtClean="0"/>
              <a:t> el </a:t>
            </a:r>
            <a:r>
              <a:rPr lang="en-GB" sz="1800" b="0" dirty="0" err="1" smtClean="0"/>
              <a:t>texto</a:t>
            </a:r>
            <a:r>
              <a:rPr lang="en-GB" sz="1800" b="0" dirty="0" smtClean="0"/>
              <a:t> y </a:t>
            </a:r>
            <a:r>
              <a:rPr lang="en-GB" sz="1800" b="0" dirty="0" err="1" smtClean="0"/>
              <a:t>discutanlo</a:t>
            </a:r>
            <a:r>
              <a:rPr lang="en-GB" sz="1800" b="0" dirty="0" smtClean="0"/>
              <a:t>, </a:t>
            </a:r>
            <a:r>
              <a:rPr lang="en-GB" sz="1800" b="0" dirty="0" err="1" smtClean="0"/>
              <a:t>identificando</a:t>
            </a:r>
            <a:r>
              <a:rPr lang="en-GB" sz="1800" b="0" dirty="0" smtClean="0"/>
              <a:t> los </a:t>
            </a:r>
            <a:r>
              <a:rPr lang="en-GB" sz="1800" b="0" dirty="0" err="1" smtClean="0"/>
              <a:t>problemas</a:t>
            </a:r>
            <a:r>
              <a:rPr lang="en-GB" sz="1800" b="0" dirty="0" smtClean="0"/>
              <a:t>.</a:t>
            </a:r>
          </a:p>
          <a:p>
            <a:pPr marL="854075" lvl="1" eaLnBrk="1" hangingPunct="1">
              <a:spcBef>
                <a:spcPct val="50000"/>
              </a:spcBef>
              <a:buFont typeface="Courier New"/>
              <a:buChar char="o"/>
              <a:defRPr/>
            </a:pPr>
            <a:r>
              <a:rPr lang="en-GB" sz="1800" b="0" dirty="0" smtClean="0"/>
              <a:t> </a:t>
            </a:r>
            <a:r>
              <a:rPr lang="en-GB" sz="1800" b="0" dirty="0" err="1" smtClean="0"/>
              <a:t>Escriban</a:t>
            </a:r>
            <a:r>
              <a:rPr lang="en-GB" sz="1800" b="0" dirty="0" smtClean="0"/>
              <a:t> un </a:t>
            </a:r>
            <a:r>
              <a:rPr lang="en-GB" sz="1800" b="0" dirty="0" err="1" smtClean="0"/>
              <a:t>problema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por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cada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tarjeta</a:t>
            </a:r>
            <a:r>
              <a:rPr lang="en-GB" sz="1800" b="0" dirty="0" smtClean="0"/>
              <a:t>.</a:t>
            </a:r>
          </a:p>
          <a:p>
            <a:pPr marL="854075" lvl="1" eaLnBrk="1" hangingPunct="1">
              <a:spcBef>
                <a:spcPct val="50000"/>
              </a:spcBef>
              <a:buFont typeface="Courier New"/>
              <a:buChar char="o"/>
              <a:defRPr/>
            </a:pPr>
            <a:r>
              <a:rPr lang="en-GB" sz="1800" b="0" dirty="0" err="1" smtClean="0"/>
              <a:t>Ubique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cada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problema</a:t>
            </a:r>
            <a:r>
              <a:rPr lang="en-GB" sz="1800" b="0" dirty="0" smtClean="0"/>
              <a:t> en </a:t>
            </a:r>
            <a:r>
              <a:rPr lang="en-GB" sz="1800" b="0" dirty="0" err="1" smtClean="0"/>
              <a:t>su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lugar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apropiado</a:t>
            </a:r>
            <a:r>
              <a:rPr lang="en-GB" sz="1800" b="0" dirty="0" smtClean="0"/>
              <a:t> en el </a:t>
            </a:r>
            <a:r>
              <a:rPr lang="en-GB" sz="1800" b="0" dirty="0" err="1" smtClean="0"/>
              <a:t>Árbol</a:t>
            </a:r>
            <a:r>
              <a:rPr lang="en-GB" sz="1800" b="0" dirty="0" smtClean="0"/>
              <a:t> de </a:t>
            </a:r>
            <a:r>
              <a:rPr lang="en-GB" sz="1800" b="0" dirty="0" err="1" smtClean="0"/>
              <a:t>Problemas</a:t>
            </a:r>
            <a:r>
              <a:rPr lang="en-GB" sz="1800" b="0" dirty="0" smtClean="0"/>
              <a:t>, </a:t>
            </a:r>
            <a:r>
              <a:rPr lang="en-GB" sz="1800" b="0" dirty="0" err="1" smtClean="0"/>
              <a:t>revisando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las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relaciones</a:t>
            </a:r>
            <a:r>
              <a:rPr lang="en-GB" sz="1800" b="0" dirty="0" smtClean="0"/>
              <a:t> de </a:t>
            </a:r>
            <a:r>
              <a:rPr lang="en-GB" sz="1800" b="0" dirty="0" err="1" smtClean="0"/>
              <a:t>causa</a:t>
            </a:r>
            <a:r>
              <a:rPr lang="en-GB" sz="1800" b="0" dirty="0" smtClean="0"/>
              <a:t> y </a:t>
            </a:r>
            <a:r>
              <a:rPr lang="en-GB" sz="1800" b="0" dirty="0" err="1" smtClean="0"/>
              <a:t>efecto</a:t>
            </a:r>
            <a:r>
              <a:rPr lang="en-GB" sz="1800" b="0" dirty="0" smtClean="0"/>
              <a:t> e </a:t>
            </a:r>
            <a:r>
              <a:rPr lang="en-GB" sz="1800" b="0" dirty="0" err="1" smtClean="0"/>
              <a:t>incluyendo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nuevos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problemas</a:t>
            </a:r>
            <a:r>
              <a:rPr lang="en-GB" sz="1800" b="0" dirty="0" smtClean="0"/>
              <a:t> (</a:t>
            </a:r>
            <a:r>
              <a:rPr lang="en-GB" sz="1800" b="0" dirty="0" err="1" smtClean="0"/>
              <a:t>causas</a:t>
            </a:r>
            <a:r>
              <a:rPr lang="en-GB" sz="1800" b="0" dirty="0" smtClean="0"/>
              <a:t>) </a:t>
            </a:r>
            <a:r>
              <a:rPr lang="en-GB" sz="1800" b="0" dirty="0" err="1" smtClean="0"/>
              <a:t>si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es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necesario</a:t>
            </a:r>
            <a:r>
              <a:rPr lang="en-GB" sz="1800" b="0" dirty="0" smtClean="0"/>
              <a:t>. </a:t>
            </a:r>
          </a:p>
          <a:p>
            <a:pPr marL="0" indent="0" eaLnBrk="1" hangingPunct="1">
              <a:spcBef>
                <a:spcPct val="50000"/>
              </a:spcBef>
              <a:defRPr/>
            </a:pPr>
            <a:r>
              <a:rPr lang="en-GB" sz="1800" dirty="0" err="1" smtClean="0"/>
              <a:t>Discusión</a:t>
            </a:r>
            <a:r>
              <a:rPr lang="en-GB" sz="1800" dirty="0" smtClean="0"/>
              <a:t> en </a:t>
            </a:r>
            <a:r>
              <a:rPr lang="en-GB" sz="1800" dirty="0" err="1" smtClean="0"/>
              <a:t>plenaria</a:t>
            </a:r>
            <a:r>
              <a:rPr lang="en-GB" sz="1800" b="0" dirty="0" smtClean="0"/>
              <a:t>: revision entre pares: 2 </a:t>
            </a:r>
            <a:r>
              <a:rPr lang="en-GB" sz="1800" b="0" dirty="0" err="1" smtClean="0"/>
              <a:t>grupos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por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cada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área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temática</a:t>
            </a:r>
            <a:endParaRPr lang="es-ES" sz="1800" b="0" dirty="0" smtClean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15816" y="836712"/>
            <a:ext cx="5904656" cy="769441"/>
          </a:xfrm>
          <a:prstGeom prst="rect">
            <a:avLst/>
          </a:prstGeom>
          <a:solidFill>
            <a:srgbClr val="F2F21A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4625" indent="-1746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2200" dirty="0" err="1" smtClean="0"/>
              <a:t>Entorno</a:t>
            </a:r>
            <a:r>
              <a:rPr lang="en-GB" sz="2200" dirty="0" smtClean="0"/>
              <a:t> </a:t>
            </a:r>
            <a:r>
              <a:rPr lang="en-GB" sz="2200" dirty="0" err="1" smtClean="0"/>
              <a:t>operativo</a:t>
            </a:r>
            <a:r>
              <a:rPr lang="en-GB" sz="2200" dirty="0" smtClean="0"/>
              <a:t> EFS (</a:t>
            </a:r>
            <a:r>
              <a:rPr lang="en-GB" sz="2200" dirty="0" err="1" smtClean="0"/>
              <a:t>marco</a:t>
            </a:r>
            <a:r>
              <a:rPr lang="en-GB" sz="2200" dirty="0" smtClean="0"/>
              <a:t> legal, </a:t>
            </a:r>
            <a:r>
              <a:rPr lang="en-GB" sz="2200" dirty="0" err="1" smtClean="0"/>
              <a:t>independencia</a:t>
            </a:r>
            <a:r>
              <a:rPr lang="en-GB" sz="2200" dirty="0" smtClean="0"/>
              <a:t>, etc.)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611188" y="836613"/>
            <a:ext cx="2305050" cy="863600"/>
          </a:xfrm>
          <a:prstGeom prst="rightArrowCallout">
            <a:avLst>
              <a:gd name="adj1" fmla="val 25000"/>
              <a:gd name="adj2" fmla="val 25000"/>
              <a:gd name="adj3" fmla="val 30139"/>
              <a:gd name="adj4" fmla="val 81699"/>
            </a:avLst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GB" sz="2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n-GB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es-ES_tradnl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87824" y="1916832"/>
            <a:ext cx="5832648" cy="892552"/>
          </a:xfrm>
          <a:prstGeom prst="rect">
            <a:avLst/>
          </a:prstGeom>
          <a:solidFill>
            <a:srgbClr val="F2F21A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4625" indent="-1746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2200" dirty="0" err="1" smtClean="0"/>
              <a:t>Proceso</a:t>
            </a:r>
            <a:r>
              <a:rPr lang="en-GB" sz="2200" dirty="0" smtClean="0"/>
              <a:t> de </a:t>
            </a:r>
            <a:r>
              <a:rPr lang="en-GB" sz="2200" dirty="0" err="1" smtClean="0"/>
              <a:t>trabajo</a:t>
            </a:r>
            <a:r>
              <a:rPr lang="en-GB" sz="2200" dirty="0" smtClean="0"/>
              <a:t> de la EFS</a:t>
            </a:r>
          </a:p>
          <a:p>
            <a:pPr>
              <a:defRPr/>
            </a:pPr>
            <a:endParaRPr lang="en-GB" sz="2800" dirty="0" smtClean="0"/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611188" y="1916113"/>
            <a:ext cx="2305050" cy="863600"/>
          </a:xfrm>
          <a:prstGeom prst="rightArrowCallout">
            <a:avLst>
              <a:gd name="adj1" fmla="val 25000"/>
              <a:gd name="adj2" fmla="val 25000"/>
              <a:gd name="adj3" fmla="val 30139"/>
              <a:gd name="adj4" fmla="val 81699"/>
            </a:avLst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GB" sz="2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n-GB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s-ES_tradnl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987824" y="2996952"/>
            <a:ext cx="5832648" cy="769441"/>
          </a:xfrm>
          <a:prstGeom prst="rect">
            <a:avLst/>
          </a:prstGeom>
          <a:solidFill>
            <a:srgbClr val="F2F21A"/>
          </a:solidFill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174625" indent="-1746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2200" dirty="0" err="1" smtClean="0"/>
              <a:t>Seguimiento</a:t>
            </a:r>
            <a:r>
              <a:rPr lang="en-GB" sz="2200" dirty="0" smtClean="0"/>
              <a:t> (</a:t>
            </a:r>
            <a:r>
              <a:rPr lang="en-GB" sz="2200" dirty="0" err="1" smtClean="0"/>
              <a:t>por</a:t>
            </a:r>
            <a:r>
              <a:rPr lang="en-GB" sz="2200" dirty="0" smtClean="0"/>
              <a:t> los </a:t>
            </a:r>
            <a:r>
              <a:rPr lang="en-GB" sz="2200" dirty="0" err="1" smtClean="0"/>
              <a:t>auditados</a:t>
            </a:r>
            <a:r>
              <a:rPr lang="en-GB" sz="2200" dirty="0" smtClean="0"/>
              <a:t> /</a:t>
            </a:r>
            <a:r>
              <a:rPr lang="en-GB" sz="2200" dirty="0" err="1" smtClean="0"/>
              <a:t>Comité</a:t>
            </a:r>
            <a:r>
              <a:rPr lang="en-GB" sz="2200" dirty="0" smtClean="0"/>
              <a:t> de </a:t>
            </a:r>
            <a:r>
              <a:rPr lang="en-GB" sz="2200" dirty="0" err="1" smtClean="0"/>
              <a:t>Cuentas</a:t>
            </a:r>
            <a:r>
              <a:rPr lang="en-GB" sz="2200" dirty="0" smtClean="0"/>
              <a:t> </a:t>
            </a:r>
            <a:r>
              <a:rPr lang="en-GB" sz="2200" dirty="0" err="1" smtClean="0"/>
              <a:t>Públicas</a:t>
            </a:r>
            <a:r>
              <a:rPr lang="en-GB" sz="2200" dirty="0" smtClean="0"/>
              <a:t> / EFS (Corte de </a:t>
            </a:r>
            <a:r>
              <a:rPr lang="en-GB" sz="2200" dirty="0" err="1" smtClean="0"/>
              <a:t>Cuentas</a:t>
            </a:r>
            <a:r>
              <a:rPr lang="en-GB" sz="2200" dirty="0" smtClean="0"/>
              <a:t>)</a:t>
            </a: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611188" y="2997200"/>
            <a:ext cx="2305050" cy="863600"/>
          </a:xfrm>
          <a:prstGeom prst="rightArrowCallout">
            <a:avLst>
              <a:gd name="adj1" fmla="val 25000"/>
              <a:gd name="adj2" fmla="val 25000"/>
              <a:gd name="adj3" fmla="val 30139"/>
              <a:gd name="adj4" fmla="val 81699"/>
            </a:avLst>
          </a:prstGeom>
          <a:gradFill rotWithShape="1">
            <a:gsLst>
              <a:gs pos="0">
                <a:srgbClr val="E8E8FA"/>
              </a:gs>
              <a:gs pos="64999">
                <a:srgbClr val="C3C3EF"/>
              </a:gs>
              <a:gs pos="100000">
                <a:srgbClr val="A8A8EA"/>
              </a:gs>
            </a:gsLst>
            <a:lin ang="5400000" scaled="1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GB" sz="2800" dirty="0" err="1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n-GB" sz="28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es-ES_tradnl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814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CO" dirty="0">
                <a:latin typeface="Arial" pitchFamily="34" charset="0"/>
                <a:cs typeface="Arial" pitchFamily="34" charset="0"/>
              </a:rPr>
              <a:t>Identificación de los problemas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mas relevantes por </a:t>
            </a:r>
            <a:r>
              <a:rPr lang="es-CO" dirty="0">
                <a:latin typeface="Arial" pitchFamily="34" charset="0"/>
                <a:cs typeface="Arial" pitchFamily="34" charset="0"/>
              </a:rPr>
              <a:t>cada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EFS presente, definir </a:t>
            </a:r>
            <a:r>
              <a:rPr lang="es-CO" dirty="0">
                <a:latin typeface="Arial" pitchFamily="34" charset="0"/>
                <a:cs typeface="Arial" pitchFamily="34" charset="0"/>
              </a:rPr>
              <a:t>sus raíces e identificar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tentativamente el </a:t>
            </a:r>
            <a:r>
              <a:rPr lang="es-CO" dirty="0">
                <a:latin typeface="Arial" pitchFamily="34" charset="0"/>
                <a:cs typeface="Arial" pitchFamily="34" charset="0"/>
              </a:rPr>
              <a:t>problema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principal, el cual sería </a:t>
            </a:r>
            <a:r>
              <a:rPr lang="es-CO" dirty="0">
                <a:latin typeface="Arial" pitchFamily="34" charset="0"/>
                <a:cs typeface="Arial" pitchFamily="34" charset="0"/>
              </a:rPr>
              <a:t>el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más apropiado como punto </a:t>
            </a:r>
            <a:r>
              <a:rPr lang="es-CO" dirty="0">
                <a:latin typeface="Arial" pitchFamily="34" charset="0"/>
                <a:cs typeface="Arial" pitchFamily="34" charset="0"/>
              </a:rPr>
              <a:t>central de una propuesta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000" dirty="0" smtClean="0">
                <a:effectLst/>
                <a:latin typeface="Arial" pitchFamily="34" charset="0"/>
                <a:cs typeface="Arial" pitchFamily="34" charset="0"/>
              </a:rPr>
              <a:t>Tarea en casa</a:t>
            </a:r>
            <a:endParaRPr lang="es-CO" sz="4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4955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087563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6119813" cy="3083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 dirty="0">
                <a:latin typeface="Times New Roman" pitchFamily="18" charset="0"/>
              </a:rPr>
              <a:t>2. </a:t>
            </a:r>
            <a:r>
              <a:rPr lang="es-CO" sz="3600" b="1" i="1" dirty="0" smtClean="0">
                <a:latin typeface="Times New Roman" pitchFamily="18" charset="0"/>
              </a:rPr>
              <a:t>DEL </a:t>
            </a:r>
            <a:r>
              <a:rPr lang="es-CO" sz="3600" b="1" i="1" dirty="0">
                <a:latin typeface="Times New Roman" pitchFamily="18" charset="0"/>
              </a:rPr>
              <a:t>DIAGNÓSTICO A LA PROGRAMACIÓN</a:t>
            </a:r>
            <a:endParaRPr lang="en-GB" sz="3600" b="1" i="1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3600" b="1" i="1" dirty="0" smtClean="0">
                <a:latin typeface="Times New Roman" pitchFamily="18" charset="0"/>
              </a:rPr>
              <a:t> </a:t>
            </a: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Sesión 4.</a:t>
            </a:r>
          </a:p>
          <a:p>
            <a:pPr algn="ctr" eaLnBrk="1" hangingPunct="1">
              <a:spcBef>
                <a:spcPct val="20000"/>
              </a:spcBef>
            </a:pPr>
            <a:r>
              <a:rPr lang="es-CO" sz="3600" b="1" dirty="0">
                <a:solidFill>
                  <a:schemeClr val="bg1"/>
                </a:solidFill>
                <a:latin typeface="Times New Roman" pitchFamily="18" charset="0"/>
              </a:rPr>
              <a:t>Jerarquía de </a:t>
            </a:r>
            <a:r>
              <a:rPr lang="es-CO" sz="3600" b="1" dirty="0" smtClean="0">
                <a:solidFill>
                  <a:schemeClr val="bg1"/>
                </a:solidFill>
                <a:latin typeface="Times New Roman" pitchFamily="18" charset="0"/>
              </a:rPr>
              <a:t>los objetivos </a:t>
            </a:r>
            <a:r>
              <a:rPr lang="es-CO" sz="3600" b="1" dirty="0">
                <a:solidFill>
                  <a:schemeClr val="bg1"/>
                </a:solidFill>
                <a:latin typeface="Times New Roman" pitchFamily="18" charset="0"/>
              </a:rPr>
              <a:t>y la estrategia de </a:t>
            </a:r>
            <a:r>
              <a:rPr lang="es-CO" sz="3600" b="1" dirty="0" smtClean="0">
                <a:solidFill>
                  <a:schemeClr val="bg1"/>
                </a:solidFill>
                <a:latin typeface="Times New Roman" pitchFamily="18" charset="0"/>
              </a:rPr>
              <a:t>intervención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392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9208" y="836712"/>
            <a:ext cx="8579296" cy="5544616"/>
          </a:xfrm>
        </p:spPr>
        <p:txBody>
          <a:bodyPr>
            <a:normAutofit fontScale="85000" lnSpcReduction="20000"/>
          </a:bodyPr>
          <a:lstStyle/>
          <a:p>
            <a:r>
              <a:rPr lang="es-CO" dirty="0"/>
              <a:t>Convertir las tarjetas-problema en tarjetas-objetivo teniendo un cierto cuidado en </a:t>
            </a:r>
            <a:r>
              <a:rPr lang="es-CO" dirty="0" smtClean="0"/>
              <a:t>la redacción </a:t>
            </a:r>
            <a:r>
              <a:rPr lang="es-CO" dirty="0"/>
              <a:t>para que exista una mínima coherencia: no se trata de establecer un </a:t>
            </a:r>
            <a:r>
              <a:rPr lang="es-CO" dirty="0" smtClean="0"/>
              <a:t>enunciado inverso </a:t>
            </a:r>
            <a:r>
              <a:rPr lang="es-CO" dirty="0"/>
              <a:t>sino de expresarlo en unos términos que resulten razonables.</a:t>
            </a:r>
          </a:p>
          <a:p>
            <a:r>
              <a:rPr lang="es-CO" dirty="0" smtClean="0"/>
              <a:t>Las </a:t>
            </a:r>
            <a:r>
              <a:rPr lang="es-CO" dirty="0"/>
              <a:t>tarjetas que se considere que no son modificables pasan sin cambios (es decir </a:t>
            </a:r>
            <a:r>
              <a:rPr lang="es-CO" dirty="0" smtClean="0"/>
              <a:t>como problemas</a:t>
            </a:r>
            <a:r>
              <a:rPr lang="es-CO" dirty="0"/>
              <a:t>) al nuevo árbol.</a:t>
            </a:r>
          </a:p>
          <a:p>
            <a:r>
              <a:rPr lang="es-CO" dirty="0" smtClean="0"/>
              <a:t>Se </a:t>
            </a:r>
            <a:r>
              <a:rPr lang="es-CO" dirty="0"/>
              <a:t>incluyen nuevas tarjetas que representen </a:t>
            </a:r>
            <a:r>
              <a:rPr lang="es-CO" b="1" dirty="0" smtClean="0"/>
              <a:t>medios </a:t>
            </a:r>
            <a:r>
              <a:rPr lang="es-CO" dirty="0"/>
              <a:t>adicionales que consideramos </a:t>
            </a:r>
            <a:r>
              <a:rPr lang="es-CO" dirty="0" smtClean="0"/>
              <a:t>importantes a </a:t>
            </a:r>
            <a:r>
              <a:rPr lang="es-CO" dirty="0"/>
              <a:t>la hora de garantizar la consecución de las tarjetas superiores.</a:t>
            </a:r>
          </a:p>
          <a:p>
            <a:r>
              <a:rPr lang="es-CO" dirty="0" smtClean="0"/>
              <a:t>Se </a:t>
            </a:r>
            <a:r>
              <a:rPr lang="es-CO" dirty="0"/>
              <a:t>comprueba la relación </a:t>
            </a:r>
            <a:r>
              <a:rPr lang="es-CO" b="1" dirty="0"/>
              <a:t>medios-fines</a:t>
            </a:r>
            <a:r>
              <a:rPr lang="es-CO" dirty="0"/>
              <a:t>. En este caso la pregunta clave es “¿cómo?” y </a:t>
            </a:r>
            <a:r>
              <a:rPr lang="es-CO" dirty="0" smtClean="0"/>
              <a:t>se supone </a:t>
            </a:r>
            <a:r>
              <a:rPr lang="es-CO" dirty="0"/>
              <a:t>que las respuestas serán en cada caso las tarjetas situadas en los niveles inferiores.</a:t>
            </a:r>
          </a:p>
          <a:p>
            <a:r>
              <a:rPr lang="es-CO" dirty="0" smtClean="0"/>
              <a:t>Se </a:t>
            </a:r>
            <a:r>
              <a:rPr lang="es-CO" dirty="0"/>
              <a:t>dibuja un “árbol” que será el inverso en positivo del de problemas, con algunas </a:t>
            </a:r>
            <a:r>
              <a:rPr lang="es-CO" dirty="0" smtClean="0"/>
              <a:t>tarjetas no </a:t>
            </a:r>
            <a:r>
              <a:rPr lang="es-CO" dirty="0"/>
              <a:t>modificadas y algunas tarjetas nuevas en los niveles </a:t>
            </a:r>
            <a:r>
              <a:rPr lang="es-CO" dirty="0" smtClean="0"/>
              <a:t>inferiores.</a:t>
            </a:r>
            <a:endParaRPr lang="es-C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-90264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Conversión problemas en logros 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0796627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>
            <a:spLocks noChangeArrowheads="1"/>
          </p:cNvSpPr>
          <p:nvPr/>
        </p:nvSpPr>
        <p:spPr bwMode="auto">
          <a:xfrm>
            <a:off x="539750" y="1052513"/>
            <a:ext cx="8208714" cy="4968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8434" name="Text Box 12"/>
          <p:cNvSpPr txBox="1">
            <a:spLocks noChangeArrowheads="1"/>
          </p:cNvSpPr>
          <p:nvPr/>
        </p:nvSpPr>
        <p:spPr bwMode="auto">
          <a:xfrm>
            <a:off x="1476375" y="260350"/>
            <a:ext cx="6119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s-ES" sz="3200" b="1" dirty="0" smtClean="0">
                <a:latin typeface="Arial" pitchFamily="34" charset="0"/>
                <a:cs typeface="Arial" pitchFamily="34" charset="0"/>
              </a:rPr>
              <a:t>OBJETIVOS DEL CURSO 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Text Box 13"/>
          <p:cNvSpPr txBox="1">
            <a:spLocks noChangeArrowheads="1"/>
          </p:cNvSpPr>
          <p:nvPr/>
        </p:nvSpPr>
        <p:spPr bwMode="auto">
          <a:xfrm>
            <a:off x="684212" y="1052512"/>
            <a:ext cx="8208267" cy="489364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  <a:defRPr/>
            </a:pP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Mejorar la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capacidad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de los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participantes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para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desarrollar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propuestas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financieras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significativas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basadas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en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necesidades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que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incluyan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029" sz="2600" dirty="0" err="1" smtClean="0"/>
              <a:t>sólidos</a:t>
            </a:r>
            <a:r>
              <a:rPr lang="en-029" sz="2600" dirty="0" smtClean="0"/>
              <a:t> 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marcos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 de </a:t>
            </a:r>
            <a:r>
              <a:rPr lang="en-029" sz="2600" dirty="0" err="1" smtClean="0">
                <a:latin typeface="Arial" pitchFamily="34" charset="0"/>
                <a:ea typeface="Times New Roman"/>
                <a:cs typeface="Arial" pitchFamily="34" charset="0"/>
              </a:rPr>
              <a:t>resultados</a:t>
            </a:r>
            <a:r>
              <a:rPr lang="en-029" sz="2600" dirty="0" smtClean="0">
                <a:latin typeface="Arial" pitchFamily="34" charset="0"/>
                <a:ea typeface="Times New Roman"/>
                <a:cs typeface="Arial" pitchFamily="34" charset="0"/>
              </a:rPr>
              <a:t>.  </a:t>
            </a:r>
          </a:p>
          <a:p>
            <a:pPr>
              <a:buFont typeface="Arial" charset="0"/>
              <a:buAutoNum type="arabicPeriod"/>
              <a:defRPr/>
            </a:pPr>
            <a:endParaRPr lang="en-029" sz="26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buFont typeface="Arial" charset="0"/>
              <a:buAutoNum type="arabicPeriod"/>
              <a:defRPr/>
            </a:pPr>
            <a:r>
              <a:rPr lang="en-029" sz="2600" dirty="0" smtClean="0"/>
              <a:t>Mejorar la </a:t>
            </a:r>
            <a:r>
              <a:rPr lang="en-029" sz="2600" dirty="0" err="1" smtClean="0"/>
              <a:t>comprensión</a:t>
            </a:r>
            <a:r>
              <a:rPr lang="en-029" sz="2600" dirty="0" smtClean="0"/>
              <a:t> de los </a:t>
            </a:r>
            <a:r>
              <a:rPr lang="en-029" sz="2600" dirty="0" err="1" smtClean="0"/>
              <a:t>participantes</a:t>
            </a:r>
            <a:r>
              <a:rPr lang="en-029" sz="2600" dirty="0" smtClean="0"/>
              <a:t> </a:t>
            </a:r>
            <a:r>
              <a:rPr lang="en-029" sz="2600" dirty="0" err="1" smtClean="0"/>
              <a:t>acerca</a:t>
            </a:r>
            <a:r>
              <a:rPr lang="en-029" sz="2600" dirty="0" smtClean="0"/>
              <a:t> del </a:t>
            </a:r>
            <a:r>
              <a:rPr lang="en-029" sz="2600" dirty="0" err="1" smtClean="0"/>
              <a:t>proceso</a:t>
            </a:r>
            <a:r>
              <a:rPr lang="en-029" sz="2600" dirty="0" smtClean="0"/>
              <a:t> </a:t>
            </a:r>
            <a:r>
              <a:rPr lang="en-029" sz="2600" dirty="0" err="1" smtClean="0"/>
              <a:t>para</a:t>
            </a:r>
            <a:r>
              <a:rPr lang="en-029" sz="2600" dirty="0" smtClean="0"/>
              <a:t> </a:t>
            </a:r>
            <a:r>
              <a:rPr lang="en-029" sz="2600" dirty="0" err="1" smtClean="0"/>
              <a:t>crear</a:t>
            </a:r>
            <a:r>
              <a:rPr lang="en-029" sz="2600" dirty="0" smtClean="0"/>
              <a:t> un </a:t>
            </a:r>
            <a:r>
              <a:rPr lang="en-029" sz="2600" dirty="0" err="1" smtClean="0"/>
              <a:t>diagnóstico</a:t>
            </a:r>
            <a:r>
              <a:rPr lang="en-029" sz="2600" dirty="0" smtClean="0"/>
              <a:t> </a:t>
            </a:r>
            <a:r>
              <a:rPr lang="en-029" sz="2600" dirty="0" err="1" smtClean="0"/>
              <a:t>institucional</a:t>
            </a:r>
            <a:r>
              <a:rPr lang="en-029" sz="2600" dirty="0" smtClean="0"/>
              <a:t> </a:t>
            </a:r>
            <a:r>
              <a:rPr lang="en-029" sz="2600" dirty="0" err="1" smtClean="0"/>
              <a:t>como</a:t>
            </a:r>
            <a:r>
              <a:rPr lang="en-029" sz="2600" dirty="0" smtClean="0"/>
              <a:t> base </a:t>
            </a:r>
            <a:r>
              <a:rPr lang="en-029" sz="2600" dirty="0" err="1" smtClean="0"/>
              <a:t>para</a:t>
            </a:r>
            <a:r>
              <a:rPr lang="en-029" sz="2600" dirty="0" smtClean="0"/>
              <a:t> la </a:t>
            </a:r>
            <a:r>
              <a:rPr lang="en-029" sz="2600" dirty="0" err="1" smtClean="0"/>
              <a:t>planeación</a:t>
            </a:r>
            <a:r>
              <a:rPr lang="en-029" sz="2600" dirty="0" smtClean="0"/>
              <a:t> y </a:t>
            </a:r>
            <a:r>
              <a:rPr lang="en-029" sz="2600" dirty="0" err="1" smtClean="0"/>
              <a:t>programación</a:t>
            </a:r>
            <a:r>
              <a:rPr lang="en-029" sz="2600" dirty="0" smtClean="0"/>
              <a:t> de </a:t>
            </a:r>
            <a:r>
              <a:rPr lang="en-029" sz="2600" dirty="0" err="1" smtClean="0"/>
              <a:t>iniciativas</a:t>
            </a:r>
            <a:r>
              <a:rPr lang="en-029" sz="2600" dirty="0" smtClean="0"/>
              <a:t> de </a:t>
            </a:r>
            <a:r>
              <a:rPr lang="en-029" sz="2600" dirty="0" err="1" smtClean="0"/>
              <a:t>desarrollo</a:t>
            </a:r>
            <a:r>
              <a:rPr lang="en-029" sz="2600" dirty="0" smtClean="0"/>
              <a:t> de </a:t>
            </a:r>
            <a:r>
              <a:rPr lang="en-029" sz="2600" dirty="0" err="1" smtClean="0"/>
              <a:t>capacidades</a:t>
            </a:r>
            <a:r>
              <a:rPr lang="en-029" sz="2600" dirty="0" smtClean="0"/>
              <a:t>. </a:t>
            </a:r>
          </a:p>
          <a:p>
            <a:pPr>
              <a:buFont typeface="Arial" charset="0"/>
              <a:buAutoNum type="arabicPeriod"/>
              <a:defRPr/>
            </a:pPr>
            <a:endParaRPr lang="en-029" sz="2600" dirty="0" smtClean="0"/>
          </a:p>
          <a:p>
            <a:pPr>
              <a:buFont typeface="Arial" charset="0"/>
              <a:buAutoNum type="arabicPeriod"/>
              <a:defRPr/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Obtener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información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de los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participantes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sobre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entrega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curso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y los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materiales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formación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956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" sz="3200" dirty="0">
                <a:solidFill>
                  <a:srgbClr val="000000"/>
                </a:solidFill>
              </a:rPr>
              <a:t>Jerarquía de los </a:t>
            </a:r>
            <a:r>
              <a:rPr lang="es-ES" sz="3200" dirty="0" smtClean="0">
                <a:solidFill>
                  <a:srgbClr val="000000"/>
                </a:solidFill>
              </a:rPr>
              <a:t>objetivos</a:t>
            </a:r>
            <a:endParaRPr lang="es-ES" sz="3200" b="1" kern="1200" dirty="0">
              <a:solidFill>
                <a:srgbClr val="000000"/>
              </a:solidFill>
            </a:endParaRPr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7848600" y="2438400"/>
            <a:ext cx="6203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2000" b="1" dirty="0" smtClean="0">
                <a:solidFill>
                  <a:srgbClr val="000000"/>
                </a:solidFill>
                <a:latin typeface="Arial Narrow" pitchFamily="34" charset="0"/>
              </a:rPr>
              <a:t>FINES</a:t>
            </a:r>
            <a:endParaRPr lang="en-GB" sz="20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7780338" y="5181600"/>
            <a:ext cx="8303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GB" sz="2000" b="1" dirty="0" err="1" smtClean="0">
                <a:solidFill>
                  <a:srgbClr val="000000"/>
                </a:solidFill>
                <a:latin typeface="Arial Narrow" pitchFamily="34" charset="0"/>
              </a:rPr>
              <a:t>MEDIOS</a:t>
            </a:r>
            <a:endParaRPr lang="en-GB" sz="20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AutoShape 1029"/>
          <p:cNvSpPr>
            <a:spLocks noChangeArrowheads="1"/>
          </p:cNvSpPr>
          <p:nvPr/>
        </p:nvSpPr>
        <p:spPr bwMode="auto">
          <a:xfrm>
            <a:off x="8001000" y="2895600"/>
            <a:ext cx="304800" cy="2133600"/>
          </a:xfrm>
          <a:prstGeom prst="upArrow">
            <a:avLst>
              <a:gd name="adj1" fmla="val 50000"/>
              <a:gd name="adj2" fmla="val 175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8940" name="Group 1059"/>
          <p:cNvGrpSpPr>
            <a:grpSpLocks/>
          </p:cNvGrpSpPr>
          <p:nvPr/>
        </p:nvGrpSpPr>
        <p:grpSpPr bwMode="auto">
          <a:xfrm>
            <a:off x="1301750" y="4522638"/>
            <a:ext cx="1082675" cy="490538"/>
            <a:chOff x="820" y="2950"/>
            <a:chExt cx="682" cy="309"/>
          </a:xfrm>
        </p:grpSpPr>
        <p:sp>
          <p:nvSpPr>
            <p:cNvPr id="38958" name="Freeform 1060"/>
            <p:cNvSpPr>
              <a:spLocks/>
            </p:cNvSpPr>
            <p:nvPr/>
          </p:nvSpPr>
          <p:spPr bwMode="auto">
            <a:xfrm>
              <a:off x="820" y="3015"/>
              <a:ext cx="648" cy="244"/>
            </a:xfrm>
            <a:custGeom>
              <a:avLst/>
              <a:gdLst>
                <a:gd name="T0" fmla="*/ 0 w 648"/>
                <a:gd name="T1" fmla="*/ 244 h 244"/>
                <a:gd name="T2" fmla="*/ 0 w 648"/>
                <a:gd name="T3" fmla="*/ 90 h 244"/>
                <a:gd name="T4" fmla="*/ 648 w 648"/>
                <a:gd name="T5" fmla="*/ 90 h 244"/>
                <a:gd name="T6" fmla="*/ 648 w 648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8"/>
                <a:gd name="T13" fmla="*/ 0 h 244"/>
                <a:gd name="T14" fmla="*/ 648 w 648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8" h="244">
                  <a:moveTo>
                    <a:pt x="0" y="244"/>
                  </a:moveTo>
                  <a:lnTo>
                    <a:pt x="0" y="90"/>
                  </a:lnTo>
                  <a:lnTo>
                    <a:pt x="648" y="90"/>
                  </a:lnTo>
                  <a:lnTo>
                    <a:pt x="64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8959" name="Freeform 1061"/>
            <p:cNvSpPr>
              <a:spLocks/>
            </p:cNvSpPr>
            <p:nvPr/>
          </p:nvSpPr>
          <p:spPr bwMode="auto">
            <a:xfrm>
              <a:off x="1435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8941" name="Group 1062"/>
          <p:cNvGrpSpPr>
            <a:grpSpLocks/>
          </p:cNvGrpSpPr>
          <p:nvPr/>
        </p:nvGrpSpPr>
        <p:grpSpPr bwMode="auto">
          <a:xfrm>
            <a:off x="2278063" y="4522638"/>
            <a:ext cx="928687" cy="490538"/>
            <a:chOff x="1435" y="2950"/>
            <a:chExt cx="585" cy="309"/>
          </a:xfrm>
        </p:grpSpPr>
        <p:sp>
          <p:nvSpPr>
            <p:cNvPr id="38956" name="Freeform 1063"/>
            <p:cNvSpPr>
              <a:spLocks/>
            </p:cNvSpPr>
            <p:nvPr/>
          </p:nvSpPr>
          <p:spPr bwMode="auto">
            <a:xfrm>
              <a:off x="1468" y="3015"/>
              <a:ext cx="552" cy="244"/>
            </a:xfrm>
            <a:custGeom>
              <a:avLst/>
              <a:gdLst>
                <a:gd name="T0" fmla="*/ 552 w 552"/>
                <a:gd name="T1" fmla="*/ 244 h 244"/>
                <a:gd name="T2" fmla="*/ 552 w 552"/>
                <a:gd name="T3" fmla="*/ 90 h 244"/>
                <a:gd name="T4" fmla="*/ 0 w 552"/>
                <a:gd name="T5" fmla="*/ 90 h 244"/>
                <a:gd name="T6" fmla="*/ 0 w 552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244"/>
                <a:gd name="T14" fmla="*/ 552 w 552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244">
                  <a:moveTo>
                    <a:pt x="552" y="244"/>
                  </a:moveTo>
                  <a:lnTo>
                    <a:pt x="552" y="90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8957" name="Freeform 1064"/>
            <p:cNvSpPr>
              <a:spLocks/>
            </p:cNvSpPr>
            <p:nvPr/>
          </p:nvSpPr>
          <p:spPr bwMode="auto">
            <a:xfrm>
              <a:off x="1435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8942" name="Group 1065"/>
          <p:cNvGrpSpPr>
            <a:grpSpLocks/>
          </p:cNvGrpSpPr>
          <p:nvPr/>
        </p:nvGrpSpPr>
        <p:grpSpPr bwMode="auto">
          <a:xfrm>
            <a:off x="5111750" y="4522638"/>
            <a:ext cx="901700" cy="490538"/>
            <a:chOff x="3220" y="2950"/>
            <a:chExt cx="568" cy="309"/>
          </a:xfrm>
        </p:grpSpPr>
        <p:sp>
          <p:nvSpPr>
            <p:cNvPr id="38954" name="Freeform 1066"/>
            <p:cNvSpPr>
              <a:spLocks/>
            </p:cNvSpPr>
            <p:nvPr/>
          </p:nvSpPr>
          <p:spPr bwMode="auto">
            <a:xfrm>
              <a:off x="3220" y="3015"/>
              <a:ext cx="534" cy="244"/>
            </a:xfrm>
            <a:custGeom>
              <a:avLst/>
              <a:gdLst>
                <a:gd name="T0" fmla="*/ 0 w 534"/>
                <a:gd name="T1" fmla="*/ 244 h 244"/>
                <a:gd name="T2" fmla="*/ 0 w 534"/>
                <a:gd name="T3" fmla="*/ 90 h 244"/>
                <a:gd name="T4" fmla="*/ 534 w 534"/>
                <a:gd name="T5" fmla="*/ 90 h 244"/>
                <a:gd name="T6" fmla="*/ 534 w 534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4"/>
                <a:gd name="T13" fmla="*/ 0 h 244"/>
                <a:gd name="T14" fmla="*/ 534 w 534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4" h="244">
                  <a:moveTo>
                    <a:pt x="0" y="244"/>
                  </a:moveTo>
                  <a:lnTo>
                    <a:pt x="0" y="90"/>
                  </a:lnTo>
                  <a:lnTo>
                    <a:pt x="534" y="90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8955" name="Freeform 1067"/>
            <p:cNvSpPr>
              <a:spLocks/>
            </p:cNvSpPr>
            <p:nvPr/>
          </p:nvSpPr>
          <p:spPr bwMode="auto">
            <a:xfrm>
              <a:off x="3721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8943" name="Group 1068"/>
          <p:cNvGrpSpPr>
            <a:grpSpLocks/>
          </p:cNvGrpSpPr>
          <p:nvPr/>
        </p:nvGrpSpPr>
        <p:grpSpPr bwMode="auto">
          <a:xfrm>
            <a:off x="5907088" y="4522638"/>
            <a:ext cx="919162" cy="490538"/>
            <a:chOff x="3721" y="2950"/>
            <a:chExt cx="579" cy="309"/>
          </a:xfrm>
        </p:grpSpPr>
        <p:sp>
          <p:nvSpPr>
            <p:cNvPr id="38952" name="Freeform 1069"/>
            <p:cNvSpPr>
              <a:spLocks/>
            </p:cNvSpPr>
            <p:nvPr/>
          </p:nvSpPr>
          <p:spPr bwMode="auto">
            <a:xfrm>
              <a:off x="3754" y="3015"/>
              <a:ext cx="546" cy="244"/>
            </a:xfrm>
            <a:custGeom>
              <a:avLst/>
              <a:gdLst>
                <a:gd name="T0" fmla="*/ 546 w 546"/>
                <a:gd name="T1" fmla="*/ 244 h 244"/>
                <a:gd name="T2" fmla="*/ 546 w 546"/>
                <a:gd name="T3" fmla="*/ 90 h 244"/>
                <a:gd name="T4" fmla="*/ 0 w 546"/>
                <a:gd name="T5" fmla="*/ 90 h 244"/>
                <a:gd name="T6" fmla="*/ 0 w 546"/>
                <a:gd name="T7" fmla="*/ 0 h 2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6"/>
                <a:gd name="T13" fmla="*/ 0 h 244"/>
                <a:gd name="T14" fmla="*/ 546 w 546"/>
                <a:gd name="T15" fmla="*/ 244 h 2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6" h="244">
                  <a:moveTo>
                    <a:pt x="546" y="244"/>
                  </a:moveTo>
                  <a:lnTo>
                    <a:pt x="546" y="90"/>
                  </a:lnTo>
                  <a:lnTo>
                    <a:pt x="0" y="9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8953" name="Freeform 1070"/>
            <p:cNvSpPr>
              <a:spLocks/>
            </p:cNvSpPr>
            <p:nvPr/>
          </p:nvSpPr>
          <p:spPr bwMode="auto">
            <a:xfrm>
              <a:off x="3721" y="2950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8944" name="Group 1071"/>
          <p:cNvGrpSpPr>
            <a:grpSpLocks/>
          </p:cNvGrpSpPr>
          <p:nvPr/>
        </p:nvGrpSpPr>
        <p:grpSpPr bwMode="auto">
          <a:xfrm>
            <a:off x="2330450" y="3063999"/>
            <a:ext cx="1882775" cy="581025"/>
            <a:chOff x="1468" y="2086"/>
            <a:chExt cx="1186" cy="366"/>
          </a:xfrm>
        </p:grpSpPr>
        <p:sp>
          <p:nvSpPr>
            <p:cNvPr id="38950" name="Freeform 1072"/>
            <p:cNvSpPr>
              <a:spLocks/>
            </p:cNvSpPr>
            <p:nvPr/>
          </p:nvSpPr>
          <p:spPr bwMode="auto">
            <a:xfrm>
              <a:off x="1468" y="2151"/>
              <a:ext cx="1152" cy="301"/>
            </a:xfrm>
            <a:custGeom>
              <a:avLst/>
              <a:gdLst>
                <a:gd name="T0" fmla="*/ 0 w 1152"/>
                <a:gd name="T1" fmla="*/ 301 h 301"/>
                <a:gd name="T2" fmla="*/ 0 w 1152"/>
                <a:gd name="T3" fmla="*/ 118 h 301"/>
                <a:gd name="T4" fmla="*/ 1152 w 1152"/>
                <a:gd name="T5" fmla="*/ 118 h 301"/>
                <a:gd name="T6" fmla="*/ 1152 w 1152"/>
                <a:gd name="T7" fmla="*/ 0 h 3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301"/>
                <a:gd name="T14" fmla="*/ 1152 w 1152"/>
                <a:gd name="T15" fmla="*/ 301 h 3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301">
                  <a:moveTo>
                    <a:pt x="0" y="301"/>
                  </a:moveTo>
                  <a:lnTo>
                    <a:pt x="0" y="118"/>
                  </a:lnTo>
                  <a:lnTo>
                    <a:pt x="1152" y="118"/>
                  </a:lnTo>
                  <a:lnTo>
                    <a:pt x="115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8951" name="Freeform 1073"/>
            <p:cNvSpPr>
              <a:spLocks/>
            </p:cNvSpPr>
            <p:nvPr/>
          </p:nvSpPr>
          <p:spPr bwMode="auto">
            <a:xfrm>
              <a:off x="2587" y="2086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8945" name="Group 1074"/>
          <p:cNvGrpSpPr>
            <a:grpSpLocks/>
          </p:cNvGrpSpPr>
          <p:nvPr/>
        </p:nvGrpSpPr>
        <p:grpSpPr bwMode="auto">
          <a:xfrm>
            <a:off x="4106863" y="3095748"/>
            <a:ext cx="1852612" cy="549276"/>
            <a:chOff x="2587" y="2086"/>
            <a:chExt cx="1167" cy="346"/>
          </a:xfrm>
        </p:grpSpPr>
        <p:sp>
          <p:nvSpPr>
            <p:cNvPr id="38948" name="Freeform 1075"/>
            <p:cNvSpPr>
              <a:spLocks/>
            </p:cNvSpPr>
            <p:nvPr/>
          </p:nvSpPr>
          <p:spPr bwMode="auto">
            <a:xfrm>
              <a:off x="2620" y="2131"/>
              <a:ext cx="1134" cy="301"/>
            </a:xfrm>
            <a:custGeom>
              <a:avLst/>
              <a:gdLst>
                <a:gd name="T0" fmla="*/ 1134 w 1134"/>
                <a:gd name="T1" fmla="*/ 301 h 301"/>
                <a:gd name="T2" fmla="*/ 1134 w 1134"/>
                <a:gd name="T3" fmla="*/ 118 h 301"/>
                <a:gd name="T4" fmla="*/ 0 w 1134"/>
                <a:gd name="T5" fmla="*/ 118 h 301"/>
                <a:gd name="T6" fmla="*/ 0 w 1134"/>
                <a:gd name="T7" fmla="*/ 0 h 3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4"/>
                <a:gd name="T13" fmla="*/ 0 h 301"/>
                <a:gd name="T14" fmla="*/ 1134 w 1134"/>
                <a:gd name="T15" fmla="*/ 301 h 3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4" h="301">
                  <a:moveTo>
                    <a:pt x="1134" y="301"/>
                  </a:moveTo>
                  <a:lnTo>
                    <a:pt x="1134" y="118"/>
                  </a:lnTo>
                  <a:lnTo>
                    <a:pt x="0" y="11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38949" name="Freeform 1076"/>
            <p:cNvSpPr>
              <a:spLocks/>
            </p:cNvSpPr>
            <p:nvPr/>
          </p:nvSpPr>
          <p:spPr bwMode="auto">
            <a:xfrm>
              <a:off x="2587" y="2086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67 w 67"/>
                <a:gd name="T7" fmla="*/ 68 h 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68"/>
                <a:gd name="T14" fmla="*/ 67 w 67"/>
                <a:gd name="T15" fmla="*/ 68 h 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48" name="Rectangle 1030"/>
          <p:cNvSpPr>
            <a:spLocks noChangeArrowheads="1"/>
          </p:cNvSpPr>
          <p:nvPr/>
        </p:nvSpPr>
        <p:spPr bwMode="auto">
          <a:xfrm>
            <a:off x="381000" y="908720"/>
            <a:ext cx="8610600" cy="95410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CO" sz="2800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 Narrow" charset="0"/>
                <a:ea typeface="ＭＳ Ｐゴシック" charset="0"/>
                <a:cs typeface="ＭＳ Ｐゴシック" charset="0"/>
              </a:rPr>
              <a:t>Convertir los problemas en logros positivos mediante el establecimiento de </a:t>
            </a:r>
            <a:r>
              <a:rPr lang="es-CO" sz="280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relaciones entre </a:t>
            </a:r>
            <a:r>
              <a:rPr lang="es-CO" sz="2800" i="1" dirty="0">
                <a:solidFill>
                  <a:schemeClr val="accent4">
                    <a:lumMod val="75000"/>
                    <a:lumOff val="25000"/>
                  </a:schemeClr>
                </a:solidFill>
                <a:latin typeface="Arial Narrow" charset="0"/>
                <a:ea typeface="ＭＳ Ｐゴシック" charset="0"/>
                <a:cs typeface="ＭＳ Ｐゴシック" charset="0"/>
              </a:rPr>
              <a:t>medios / </a:t>
            </a:r>
            <a:r>
              <a:rPr lang="es-CO" sz="2800" i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 Narrow" charset="0"/>
                <a:ea typeface="ＭＳ Ｐゴシック" charset="0"/>
                <a:cs typeface="ＭＳ Ｐゴシック" charset="0"/>
              </a:rPr>
              <a:t>fines</a:t>
            </a:r>
            <a:endParaRPr lang="en-GB" sz="2800" i="1" dirty="0">
              <a:solidFill>
                <a:schemeClr val="accent4">
                  <a:lumMod val="75000"/>
                  <a:lumOff val="25000"/>
                </a:schemeClr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" name="Rectangle 14"/>
          <p:cNvSpPr>
            <a:spLocks noChangeArrowheads="1"/>
          </p:cNvSpPr>
          <p:nvPr/>
        </p:nvSpPr>
        <p:spPr bwMode="auto">
          <a:xfrm>
            <a:off x="2986013" y="2132856"/>
            <a:ext cx="2378075" cy="864096"/>
          </a:xfrm>
          <a:prstGeom prst="rect">
            <a:avLst/>
          </a:prstGeom>
          <a:solidFill>
            <a:schemeClr val="bg1"/>
          </a:solidFill>
          <a:ln w="57150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5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Incremento en los ingresos </a:t>
            </a:r>
            <a:r>
              <a:rPr lang="es-CO" sz="1500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de los pescadores </a:t>
            </a:r>
            <a:r>
              <a:rPr lang="es-CO" sz="15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artesanales</a:t>
            </a:r>
            <a:endParaRPr lang="en-GB" sz="1500" dirty="0">
              <a:solidFill>
                <a:srgbClr val="00000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1331640" y="3674368"/>
            <a:ext cx="2088232" cy="76274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4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Agotamiento de </a:t>
            </a:r>
            <a:r>
              <a:rPr lang="es-CO" sz="1400" dirty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los recursos </a:t>
            </a:r>
            <a:r>
              <a:rPr lang="es-CO" sz="1400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itchFamily="34" charset="0"/>
              </a:rPr>
              <a:t>pesqueros reducido o interrumpido</a:t>
            </a:r>
            <a:endParaRPr lang="en-GB" sz="1400" dirty="0">
              <a:solidFill>
                <a:schemeClr val="dk1"/>
              </a:solidFill>
              <a:latin typeface="Arial Narrow" panose="020B0606020202030204" pitchFamily="34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467544" y="4989289"/>
            <a:ext cx="1650752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5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Hábitat</a:t>
            </a:r>
            <a:r>
              <a:rPr lang="en-GB" sz="1500" dirty="0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 natural de los </a:t>
            </a:r>
            <a:r>
              <a:rPr lang="en-GB" sz="15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recursos</a:t>
            </a:r>
            <a:r>
              <a:rPr lang="en-GB" sz="1500" dirty="0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pesqueros</a:t>
            </a:r>
            <a:r>
              <a:rPr lang="en-GB" sz="1500" dirty="0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protegido</a:t>
            </a:r>
            <a:endParaRPr lang="en-GB" sz="1500" dirty="0">
              <a:solidFill>
                <a:schemeClr val="dk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2277343" y="4984526"/>
            <a:ext cx="1790601" cy="82073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500" dirty="0" err="1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Prácticas</a:t>
            </a:r>
            <a:r>
              <a:rPr lang="en-GB" sz="1500" dirty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ilegales</a:t>
            </a:r>
            <a:r>
              <a:rPr lang="en-GB" sz="1500" dirty="0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 de </a:t>
            </a:r>
            <a:r>
              <a:rPr lang="en-GB" sz="1500" dirty="0" err="1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pesca</a:t>
            </a:r>
            <a:r>
              <a:rPr lang="en-GB" sz="1500" dirty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reducidas</a:t>
            </a:r>
            <a:r>
              <a:rPr lang="en-GB" sz="1500" dirty="0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en-GB" sz="1500" dirty="0" err="1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significativamente</a:t>
            </a:r>
            <a:endParaRPr lang="en-GB" sz="1500" dirty="0">
              <a:solidFill>
                <a:schemeClr val="dk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4932040" y="3717033"/>
            <a:ext cx="2069954" cy="7920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600" dirty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Precio de venta para los pescadores aumentó</a:t>
            </a:r>
            <a:endParaRPr lang="en-GB" sz="1600" dirty="0">
              <a:solidFill>
                <a:schemeClr val="dk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4297089" y="5013176"/>
            <a:ext cx="1643063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500" dirty="0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Calidad del proceso de pesca incrementado</a:t>
            </a:r>
            <a:endParaRPr lang="en-GB" sz="1500" dirty="0">
              <a:solidFill>
                <a:schemeClr val="dk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6012160" y="5013176"/>
            <a:ext cx="1643063" cy="815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64000">
                <a:srgbClr val="FF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9F9F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s-CO" sz="1500" dirty="0" smtClean="0">
                <a:solidFill>
                  <a:schemeClr val="dk1"/>
                </a:solidFill>
                <a:latin typeface="Arial Narrow" panose="020B0606020202030204" pitchFamily="34" charset="0"/>
                <a:cs typeface="Arial" pitchFamily="34" charset="0"/>
              </a:rPr>
              <a:t>Acceso a los mercados mejorado</a:t>
            </a:r>
            <a:endParaRPr lang="en-GB" sz="1500" dirty="0">
              <a:solidFill>
                <a:schemeClr val="dk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048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24025" y="2987675"/>
            <a:ext cx="1449388" cy="6540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5314950" y="2871788"/>
            <a:ext cx="1563688" cy="768350"/>
            <a:chOff x="3348" y="2209"/>
            <a:chExt cx="985" cy="484"/>
          </a:xfrm>
        </p:grpSpPr>
        <p:sp>
          <p:nvSpPr>
            <p:cNvPr id="40031" name="Freeform 7"/>
            <p:cNvSpPr>
              <a:spLocks/>
            </p:cNvSpPr>
            <p:nvPr/>
          </p:nvSpPr>
          <p:spPr bwMode="auto">
            <a:xfrm>
              <a:off x="4260" y="2209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32" name="Freeform 8"/>
            <p:cNvSpPr>
              <a:spLocks/>
            </p:cNvSpPr>
            <p:nvPr/>
          </p:nvSpPr>
          <p:spPr bwMode="auto">
            <a:xfrm>
              <a:off x="3348" y="2209"/>
              <a:ext cx="985" cy="73"/>
            </a:xfrm>
            <a:custGeom>
              <a:avLst/>
              <a:gdLst>
                <a:gd name="T0" fmla="*/ 912 w 985"/>
                <a:gd name="T1" fmla="*/ 73 h 73"/>
                <a:gd name="T2" fmla="*/ 0 w 985"/>
                <a:gd name="T3" fmla="*/ 73 h 73"/>
                <a:gd name="T4" fmla="*/ 157 w 985"/>
                <a:gd name="T5" fmla="*/ 0 h 73"/>
                <a:gd name="T6" fmla="*/ 985 w 985"/>
                <a:gd name="T7" fmla="*/ 0 h 73"/>
                <a:gd name="T8" fmla="*/ 912 w 985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5"/>
                <a:gd name="T16" fmla="*/ 0 h 73"/>
                <a:gd name="T17" fmla="*/ 985 w 985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5" h="73">
                  <a:moveTo>
                    <a:pt x="912" y="73"/>
                  </a:moveTo>
                  <a:lnTo>
                    <a:pt x="0" y="73"/>
                  </a:lnTo>
                  <a:lnTo>
                    <a:pt x="157" y="0"/>
                  </a:lnTo>
                  <a:lnTo>
                    <a:pt x="985" y="0"/>
                  </a:lnTo>
                  <a:lnTo>
                    <a:pt x="912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33" name="Rectangle 9"/>
            <p:cNvSpPr>
              <a:spLocks noChangeArrowheads="1"/>
            </p:cNvSpPr>
            <p:nvPr/>
          </p:nvSpPr>
          <p:spPr bwMode="auto">
            <a:xfrm>
              <a:off x="3348" y="2282"/>
              <a:ext cx="912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5264150" y="3040063"/>
            <a:ext cx="15255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9946" name="Group 13"/>
          <p:cNvGrpSpPr>
            <a:grpSpLocks/>
          </p:cNvGrpSpPr>
          <p:nvPr/>
        </p:nvGrpSpPr>
        <p:grpSpPr bwMode="auto">
          <a:xfrm>
            <a:off x="3521075" y="1506538"/>
            <a:ext cx="1727994" cy="755650"/>
            <a:chOff x="2218" y="1349"/>
            <a:chExt cx="977" cy="476"/>
          </a:xfrm>
        </p:grpSpPr>
        <p:sp>
          <p:nvSpPr>
            <p:cNvPr id="40028" name="Freeform 14"/>
            <p:cNvSpPr>
              <a:spLocks/>
            </p:cNvSpPr>
            <p:nvPr/>
          </p:nvSpPr>
          <p:spPr bwMode="auto">
            <a:xfrm>
              <a:off x="3122" y="1349"/>
              <a:ext cx="73" cy="476"/>
            </a:xfrm>
            <a:custGeom>
              <a:avLst/>
              <a:gdLst>
                <a:gd name="T0" fmla="*/ 0 w 73"/>
                <a:gd name="T1" fmla="*/ 476 h 476"/>
                <a:gd name="T2" fmla="*/ 0 w 73"/>
                <a:gd name="T3" fmla="*/ 73 h 476"/>
                <a:gd name="T4" fmla="*/ 73 w 73"/>
                <a:gd name="T5" fmla="*/ 0 h 476"/>
                <a:gd name="T6" fmla="*/ 73 w 73"/>
                <a:gd name="T7" fmla="*/ 366 h 476"/>
                <a:gd name="T8" fmla="*/ 0 w 73"/>
                <a:gd name="T9" fmla="*/ 476 h 4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76"/>
                <a:gd name="T17" fmla="*/ 73 w 73"/>
                <a:gd name="T18" fmla="*/ 476 h 4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76">
                  <a:moveTo>
                    <a:pt x="0" y="476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66"/>
                  </a:lnTo>
                  <a:lnTo>
                    <a:pt x="0" y="476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29" name="Freeform 15"/>
            <p:cNvSpPr>
              <a:spLocks/>
            </p:cNvSpPr>
            <p:nvPr/>
          </p:nvSpPr>
          <p:spPr bwMode="auto">
            <a:xfrm>
              <a:off x="2218" y="1349"/>
              <a:ext cx="977" cy="73"/>
            </a:xfrm>
            <a:custGeom>
              <a:avLst/>
              <a:gdLst>
                <a:gd name="T0" fmla="*/ 904 w 977"/>
                <a:gd name="T1" fmla="*/ 73 h 73"/>
                <a:gd name="T2" fmla="*/ 0 w 977"/>
                <a:gd name="T3" fmla="*/ 73 h 73"/>
                <a:gd name="T4" fmla="*/ 156 w 977"/>
                <a:gd name="T5" fmla="*/ 0 h 73"/>
                <a:gd name="T6" fmla="*/ 977 w 977"/>
                <a:gd name="T7" fmla="*/ 0 h 73"/>
                <a:gd name="T8" fmla="*/ 904 w 977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7"/>
                <a:gd name="T16" fmla="*/ 0 h 73"/>
                <a:gd name="T17" fmla="*/ 977 w 977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7" h="73">
                  <a:moveTo>
                    <a:pt x="904" y="73"/>
                  </a:moveTo>
                  <a:lnTo>
                    <a:pt x="0" y="73"/>
                  </a:lnTo>
                  <a:lnTo>
                    <a:pt x="156" y="0"/>
                  </a:lnTo>
                  <a:lnTo>
                    <a:pt x="977" y="0"/>
                  </a:lnTo>
                  <a:lnTo>
                    <a:pt x="904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30" name="Rectangle 16"/>
            <p:cNvSpPr>
              <a:spLocks noChangeArrowheads="1"/>
            </p:cNvSpPr>
            <p:nvPr/>
          </p:nvSpPr>
          <p:spPr bwMode="auto">
            <a:xfrm>
              <a:off x="2218" y="1422"/>
              <a:ext cx="904" cy="403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9947" name="Rectangle 17"/>
          <p:cNvSpPr>
            <a:spLocks noChangeArrowheads="1"/>
          </p:cNvSpPr>
          <p:nvPr/>
        </p:nvSpPr>
        <p:spPr bwMode="auto">
          <a:xfrm>
            <a:off x="3613149" y="1498600"/>
            <a:ext cx="13430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9953" name="Rectangle 26"/>
          <p:cNvSpPr>
            <a:spLocks noChangeArrowheads="1"/>
          </p:cNvSpPr>
          <p:nvPr/>
        </p:nvSpPr>
        <p:spPr bwMode="auto">
          <a:xfrm>
            <a:off x="3563888" y="1650866"/>
            <a:ext cx="16376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  <a:latin typeface="Arial Narrow" pitchFamily="34" charset="0"/>
              </a:rPr>
              <a:t>In</a:t>
            </a:r>
            <a:r>
              <a:rPr lang="es-CO" sz="1200" dirty="0" smtClean="0">
                <a:solidFill>
                  <a:srgbClr val="000000"/>
                </a:solidFill>
                <a:latin typeface="Arial Narrow" pitchFamily="34" charset="0"/>
              </a:rPr>
              <a:t>cremento </a:t>
            </a:r>
            <a:r>
              <a:rPr lang="es-CO" sz="1200" dirty="0">
                <a:solidFill>
                  <a:srgbClr val="000000"/>
                </a:solidFill>
                <a:latin typeface="Arial Narrow" pitchFamily="34" charset="0"/>
              </a:rPr>
              <a:t>en los ingresos de los pescadores </a:t>
            </a:r>
            <a:r>
              <a:rPr lang="es-CO" sz="1200" dirty="0" smtClean="0">
                <a:solidFill>
                  <a:srgbClr val="000000"/>
                </a:solidFill>
                <a:latin typeface="Arial Narrow" pitchFamily="34" charset="0"/>
              </a:rPr>
              <a:t>artesanales</a:t>
            </a:r>
            <a:r>
              <a:rPr lang="en-US" sz="12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39956" name="Rectangle 29"/>
          <p:cNvSpPr>
            <a:spLocks noChangeArrowheads="1"/>
          </p:cNvSpPr>
          <p:nvPr/>
        </p:nvSpPr>
        <p:spPr bwMode="auto">
          <a:xfrm>
            <a:off x="847725" y="4268788"/>
            <a:ext cx="1449388" cy="6540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9961" name="Rectangle 34"/>
          <p:cNvSpPr>
            <a:spLocks noChangeArrowheads="1"/>
          </p:cNvSpPr>
          <p:nvPr/>
        </p:nvSpPr>
        <p:spPr bwMode="auto">
          <a:xfrm>
            <a:off x="2600325" y="4268788"/>
            <a:ext cx="1449388" cy="6540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39965" name="Group 38"/>
          <p:cNvGrpSpPr>
            <a:grpSpLocks/>
          </p:cNvGrpSpPr>
          <p:nvPr/>
        </p:nvGrpSpPr>
        <p:grpSpPr bwMode="auto">
          <a:xfrm>
            <a:off x="4352925" y="4152900"/>
            <a:ext cx="1792288" cy="768350"/>
            <a:chOff x="2742" y="3016"/>
            <a:chExt cx="1129" cy="484"/>
          </a:xfrm>
        </p:grpSpPr>
        <p:sp>
          <p:nvSpPr>
            <p:cNvPr id="40022" name="Freeform 39"/>
            <p:cNvSpPr>
              <a:spLocks/>
            </p:cNvSpPr>
            <p:nvPr/>
          </p:nvSpPr>
          <p:spPr bwMode="auto">
            <a:xfrm>
              <a:off x="3798" y="3016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23" name="Freeform 40"/>
            <p:cNvSpPr>
              <a:spLocks/>
            </p:cNvSpPr>
            <p:nvPr/>
          </p:nvSpPr>
          <p:spPr bwMode="auto">
            <a:xfrm>
              <a:off x="2742" y="3016"/>
              <a:ext cx="1129" cy="73"/>
            </a:xfrm>
            <a:custGeom>
              <a:avLst/>
              <a:gdLst>
                <a:gd name="T0" fmla="*/ 1056 w 1129"/>
                <a:gd name="T1" fmla="*/ 73 h 73"/>
                <a:gd name="T2" fmla="*/ 0 w 1129"/>
                <a:gd name="T3" fmla="*/ 73 h 73"/>
                <a:gd name="T4" fmla="*/ 170 w 1129"/>
                <a:gd name="T5" fmla="*/ 0 h 73"/>
                <a:gd name="T6" fmla="*/ 1129 w 1129"/>
                <a:gd name="T7" fmla="*/ 0 h 73"/>
                <a:gd name="T8" fmla="*/ 1056 w 1129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9"/>
                <a:gd name="T16" fmla="*/ 0 h 73"/>
                <a:gd name="T17" fmla="*/ 1129 w 1129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9" h="73">
                  <a:moveTo>
                    <a:pt x="1056" y="73"/>
                  </a:moveTo>
                  <a:lnTo>
                    <a:pt x="0" y="73"/>
                  </a:lnTo>
                  <a:lnTo>
                    <a:pt x="170" y="0"/>
                  </a:lnTo>
                  <a:lnTo>
                    <a:pt x="1129" y="0"/>
                  </a:lnTo>
                  <a:lnTo>
                    <a:pt x="1056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24" name="Rectangle 41"/>
            <p:cNvSpPr>
              <a:spLocks noChangeArrowheads="1"/>
            </p:cNvSpPr>
            <p:nvPr/>
          </p:nvSpPr>
          <p:spPr bwMode="auto">
            <a:xfrm>
              <a:off x="2742" y="3089"/>
              <a:ext cx="1056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9966" name="Rectangle 42"/>
          <p:cNvSpPr>
            <a:spLocks noChangeArrowheads="1"/>
          </p:cNvSpPr>
          <p:nvPr/>
        </p:nvSpPr>
        <p:spPr bwMode="auto">
          <a:xfrm>
            <a:off x="4451350" y="4321175"/>
            <a:ext cx="1481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9967" name="Rectangle 43"/>
          <p:cNvSpPr>
            <a:spLocks noChangeArrowheads="1"/>
          </p:cNvSpPr>
          <p:nvPr/>
        </p:nvSpPr>
        <p:spPr bwMode="auto">
          <a:xfrm>
            <a:off x="4733925" y="4375150"/>
            <a:ext cx="10017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  <a:latin typeface="Arial Narrow" pitchFamily="34" charset="0"/>
              </a:rPr>
              <a:t>Processing of the </a:t>
            </a:r>
            <a:endParaRPr lang="en-US" sz="4000">
              <a:latin typeface="Arial Narrow" pitchFamily="34" charset="0"/>
            </a:endParaRPr>
          </a:p>
        </p:txBody>
      </p:sp>
      <p:sp>
        <p:nvSpPr>
          <p:cNvPr id="39968" name="Rectangle 44"/>
          <p:cNvSpPr>
            <a:spLocks noChangeArrowheads="1"/>
          </p:cNvSpPr>
          <p:nvPr/>
        </p:nvSpPr>
        <p:spPr bwMode="auto">
          <a:xfrm>
            <a:off x="4794250" y="4557713"/>
            <a:ext cx="8477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  <a:latin typeface="Arial Narrow" pitchFamily="34" charset="0"/>
              </a:rPr>
              <a:t>catch improved</a:t>
            </a:r>
            <a:endParaRPr lang="en-US" sz="4000">
              <a:latin typeface="Arial Narrow" pitchFamily="34" charset="0"/>
            </a:endParaRPr>
          </a:p>
        </p:txBody>
      </p:sp>
      <p:grpSp>
        <p:nvGrpSpPr>
          <p:cNvPr id="39969" name="Group 45"/>
          <p:cNvGrpSpPr>
            <a:grpSpLocks/>
          </p:cNvGrpSpPr>
          <p:nvPr/>
        </p:nvGrpSpPr>
        <p:grpSpPr bwMode="auto">
          <a:xfrm>
            <a:off x="4352925" y="4152900"/>
            <a:ext cx="1792288" cy="768350"/>
            <a:chOff x="2742" y="3016"/>
            <a:chExt cx="1129" cy="484"/>
          </a:xfrm>
        </p:grpSpPr>
        <p:sp>
          <p:nvSpPr>
            <p:cNvPr id="40019" name="Freeform 46"/>
            <p:cNvSpPr>
              <a:spLocks/>
            </p:cNvSpPr>
            <p:nvPr/>
          </p:nvSpPr>
          <p:spPr bwMode="auto">
            <a:xfrm>
              <a:off x="3798" y="3016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20" name="Freeform 47"/>
            <p:cNvSpPr>
              <a:spLocks/>
            </p:cNvSpPr>
            <p:nvPr/>
          </p:nvSpPr>
          <p:spPr bwMode="auto">
            <a:xfrm>
              <a:off x="2742" y="3016"/>
              <a:ext cx="1129" cy="73"/>
            </a:xfrm>
            <a:custGeom>
              <a:avLst/>
              <a:gdLst>
                <a:gd name="T0" fmla="*/ 1056 w 1129"/>
                <a:gd name="T1" fmla="*/ 73 h 73"/>
                <a:gd name="T2" fmla="*/ 0 w 1129"/>
                <a:gd name="T3" fmla="*/ 73 h 73"/>
                <a:gd name="T4" fmla="*/ 170 w 1129"/>
                <a:gd name="T5" fmla="*/ 0 h 73"/>
                <a:gd name="T6" fmla="*/ 1129 w 1129"/>
                <a:gd name="T7" fmla="*/ 0 h 73"/>
                <a:gd name="T8" fmla="*/ 1056 w 1129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9"/>
                <a:gd name="T16" fmla="*/ 0 h 73"/>
                <a:gd name="T17" fmla="*/ 1129 w 1129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9" h="73">
                  <a:moveTo>
                    <a:pt x="1056" y="73"/>
                  </a:moveTo>
                  <a:lnTo>
                    <a:pt x="0" y="73"/>
                  </a:lnTo>
                  <a:lnTo>
                    <a:pt x="170" y="0"/>
                  </a:lnTo>
                  <a:lnTo>
                    <a:pt x="1129" y="0"/>
                  </a:lnTo>
                  <a:lnTo>
                    <a:pt x="1056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21" name="Rectangle 48"/>
            <p:cNvSpPr>
              <a:spLocks noChangeArrowheads="1"/>
            </p:cNvSpPr>
            <p:nvPr/>
          </p:nvSpPr>
          <p:spPr bwMode="auto">
            <a:xfrm>
              <a:off x="2742" y="3089"/>
              <a:ext cx="1056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9970" name="Rectangle 49"/>
          <p:cNvSpPr>
            <a:spLocks noChangeArrowheads="1"/>
          </p:cNvSpPr>
          <p:nvPr/>
        </p:nvSpPr>
        <p:spPr bwMode="auto">
          <a:xfrm>
            <a:off x="4451350" y="4321175"/>
            <a:ext cx="1481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9973" name="Group 53"/>
          <p:cNvGrpSpPr>
            <a:grpSpLocks/>
          </p:cNvGrpSpPr>
          <p:nvPr/>
        </p:nvGrpSpPr>
        <p:grpSpPr bwMode="auto">
          <a:xfrm>
            <a:off x="6181725" y="4152900"/>
            <a:ext cx="1563688" cy="768350"/>
            <a:chOff x="3894" y="3016"/>
            <a:chExt cx="985" cy="484"/>
          </a:xfrm>
        </p:grpSpPr>
        <p:sp>
          <p:nvSpPr>
            <p:cNvPr id="40016" name="Freeform 54"/>
            <p:cNvSpPr>
              <a:spLocks/>
            </p:cNvSpPr>
            <p:nvPr/>
          </p:nvSpPr>
          <p:spPr bwMode="auto">
            <a:xfrm>
              <a:off x="4806" y="3016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17" name="Freeform 55"/>
            <p:cNvSpPr>
              <a:spLocks/>
            </p:cNvSpPr>
            <p:nvPr/>
          </p:nvSpPr>
          <p:spPr bwMode="auto">
            <a:xfrm>
              <a:off x="3894" y="3016"/>
              <a:ext cx="985" cy="73"/>
            </a:xfrm>
            <a:custGeom>
              <a:avLst/>
              <a:gdLst>
                <a:gd name="T0" fmla="*/ 912 w 985"/>
                <a:gd name="T1" fmla="*/ 73 h 73"/>
                <a:gd name="T2" fmla="*/ 0 w 985"/>
                <a:gd name="T3" fmla="*/ 73 h 73"/>
                <a:gd name="T4" fmla="*/ 157 w 985"/>
                <a:gd name="T5" fmla="*/ 0 h 73"/>
                <a:gd name="T6" fmla="*/ 985 w 985"/>
                <a:gd name="T7" fmla="*/ 0 h 73"/>
                <a:gd name="T8" fmla="*/ 912 w 985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5"/>
                <a:gd name="T16" fmla="*/ 0 h 73"/>
                <a:gd name="T17" fmla="*/ 985 w 985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5" h="73">
                  <a:moveTo>
                    <a:pt x="912" y="73"/>
                  </a:moveTo>
                  <a:lnTo>
                    <a:pt x="0" y="73"/>
                  </a:lnTo>
                  <a:lnTo>
                    <a:pt x="157" y="0"/>
                  </a:lnTo>
                  <a:lnTo>
                    <a:pt x="985" y="0"/>
                  </a:lnTo>
                  <a:lnTo>
                    <a:pt x="912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18" name="Rectangle 56"/>
            <p:cNvSpPr>
              <a:spLocks noChangeArrowheads="1"/>
            </p:cNvSpPr>
            <p:nvPr/>
          </p:nvSpPr>
          <p:spPr bwMode="auto">
            <a:xfrm>
              <a:off x="3894" y="3089"/>
              <a:ext cx="912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9974" name="Rectangle 57"/>
          <p:cNvSpPr>
            <a:spLocks noChangeArrowheads="1"/>
          </p:cNvSpPr>
          <p:nvPr/>
        </p:nvSpPr>
        <p:spPr bwMode="auto">
          <a:xfrm>
            <a:off x="6280150" y="4321175"/>
            <a:ext cx="1252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9978" name="Rectangle 64"/>
          <p:cNvSpPr>
            <a:spLocks noChangeArrowheads="1"/>
          </p:cNvSpPr>
          <p:nvPr/>
        </p:nvSpPr>
        <p:spPr bwMode="auto">
          <a:xfrm>
            <a:off x="6280150" y="4321175"/>
            <a:ext cx="1252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9981" name="Group 67"/>
          <p:cNvGrpSpPr>
            <a:grpSpLocks/>
          </p:cNvGrpSpPr>
          <p:nvPr/>
        </p:nvGrpSpPr>
        <p:grpSpPr bwMode="auto">
          <a:xfrm>
            <a:off x="1571625" y="3638550"/>
            <a:ext cx="930275" cy="630238"/>
            <a:chOff x="990" y="2692"/>
            <a:chExt cx="586" cy="397"/>
          </a:xfrm>
        </p:grpSpPr>
        <p:sp>
          <p:nvSpPr>
            <p:cNvPr id="40011" name="Freeform 68"/>
            <p:cNvSpPr>
              <a:spLocks/>
            </p:cNvSpPr>
            <p:nvPr/>
          </p:nvSpPr>
          <p:spPr bwMode="auto">
            <a:xfrm>
              <a:off x="990" y="2736"/>
              <a:ext cx="552" cy="353"/>
            </a:xfrm>
            <a:custGeom>
              <a:avLst/>
              <a:gdLst>
                <a:gd name="T0" fmla="*/ 0 w 552"/>
                <a:gd name="T1" fmla="*/ 353 h 353"/>
                <a:gd name="T2" fmla="*/ 0 w 552"/>
                <a:gd name="T3" fmla="*/ 155 h 353"/>
                <a:gd name="T4" fmla="*/ 552 w 552"/>
                <a:gd name="T5" fmla="*/ 155 h 353"/>
                <a:gd name="T6" fmla="*/ 552 w 552"/>
                <a:gd name="T7" fmla="*/ 0 h 3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353"/>
                <a:gd name="T14" fmla="*/ 552 w 552"/>
                <a:gd name="T15" fmla="*/ 353 h 3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353">
                  <a:moveTo>
                    <a:pt x="0" y="353"/>
                  </a:moveTo>
                  <a:lnTo>
                    <a:pt x="0" y="155"/>
                  </a:lnTo>
                  <a:lnTo>
                    <a:pt x="552" y="155"/>
                  </a:lnTo>
                  <a:lnTo>
                    <a:pt x="55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12" name="Freeform 69"/>
            <p:cNvSpPr>
              <a:spLocks/>
            </p:cNvSpPr>
            <p:nvPr/>
          </p:nvSpPr>
          <p:spPr bwMode="auto">
            <a:xfrm>
              <a:off x="1509" y="2692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33 w 67"/>
                <a:gd name="T7" fmla="*/ 47 h 68"/>
                <a:gd name="T8" fmla="*/ 67 w 67"/>
                <a:gd name="T9" fmla="*/ 68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8"/>
                <a:gd name="T17" fmla="*/ 67 w 67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33" y="47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9982" name="Group 70"/>
          <p:cNvGrpSpPr>
            <a:grpSpLocks/>
          </p:cNvGrpSpPr>
          <p:nvPr/>
        </p:nvGrpSpPr>
        <p:grpSpPr bwMode="auto">
          <a:xfrm>
            <a:off x="2395538" y="3638550"/>
            <a:ext cx="928687" cy="630238"/>
            <a:chOff x="1509" y="2692"/>
            <a:chExt cx="585" cy="397"/>
          </a:xfrm>
        </p:grpSpPr>
        <p:sp>
          <p:nvSpPr>
            <p:cNvPr id="40009" name="Freeform 71"/>
            <p:cNvSpPr>
              <a:spLocks/>
            </p:cNvSpPr>
            <p:nvPr/>
          </p:nvSpPr>
          <p:spPr bwMode="auto">
            <a:xfrm>
              <a:off x="1542" y="2736"/>
              <a:ext cx="552" cy="353"/>
            </a:xfrm>
            <a:custGeom>
              <a:avLst/>
              <a:gdLst>
                <a:gd name="T0" fmla="*/ 552 w 552"/>
                <a:gd name="T1" fmla="*/ 353 h 353"/>
                <a:gd name="T2" fmla="*/ 552 w 552"/>
                <a:gd name="T3" fmla="*/ 155 h 353"/>
                <a:gd name="T4" fmla="*/ 0 w 552"/>
                <a:gd name="T5" fmla="*/ 155 h 353"/>
                <a:gd name="T6" fmla="*/ 0 w 552"/>
                <a:gd name="T7" fmla="*/ 0 h 3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353"/>
                <a:gd name="T14" fmla="*/ 552 w 552"/>
                <a:gd name="T15" fmla="*/ 353 h 3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353">
                  <a:moveTo>
                    <a:pt x="552" y="353"/>
                  </a:moveTo>
                  <a:lnTo>
                    <a:pt x="552" y="155"/>
                  </a:lnTo>
                  <a:lnTo>
                    <a:pt x="0" y="15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10" name="Freeform 72"/>
            <p:cNvSpPr>
              <a:spLocks/>
            </p:cNvSpPr>
            <p:nvPr/>
          </p:nvSpPr>
          <p:spPr bwMode="auto">
            <a:xfrm>
              <a:off x="1509" y="2692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33 w 67"/>
                <a:gd name="T7" fmla="*/ 47 h 68"/>
                <a:gd name="T8" fmla="*/ 67 w 67"/>
                <a:gd name="T9" fmla="*/ 68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8"/>
                <a:gd name="T17" fmla="*/ 67 w 67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33" y="47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9983" name="Group 73"/>
          <p:cNvGrpSpPr>
            <a:grpSpLocks/>
          </p:cNvGrpSpPr>
          <p:nvPr/>
        </p:nvGrpSpPr>
        <p:grpSpPr bwMode="auto">
          <a:xfrm>
            <a:off x="5191125" y="3641725"/>
            <a:ext cx="901700" cy="627063"/>
            <a:chOff x="3270" y="2694"/>
            <a:chExt cx="568" cy="395"/>
          </a:xfrm>
        </p:grpSpPr>
        <p:sp>
          <p:nvSpPr>
            <p:cNvPr id="40007" name="Freeform 74"/>
            <p:cNvSpPr>
              <a:spLocks/>
            </p:cNvSpPr>
            <p:nvPr/>
          </p:nvSpPr>
          <p:spPr bwMode="auto">
            <a:xfrm>
              <a:off x="3270" y="2737"/>
              <a:ext cx="534" cy="352"/>
            </a:xfrm>
            <a:custGeom>
              <a:avLst/>
              <a:gdLst>
                <a:gd name="T0" fmla="*/ 0 w 534"/>
                <a:gd name="T1" fmla="*/ 352 h 352"/>
                <a:gd name="T2" fmla="*/ 0 w 534"/>
                <a:gd name="T3" fmla="*/ 154 h 352"/>
                <a:gd name="T4" fmla="*/ 534 w 534"/>
                <a:gd name="T5" fmla="*/ 154 h 352"/>
                <a:gd name="T6" fmla="*/ 534 w 534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4"/>
                <a:gd name="T13" fmla="*/ 0 h 352"/>
                <a:gd name="T14" fmla="*/ 534 w 534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4" h="352">
                  <a:moveTo>
                    <a:pt x="0" y="352"/>
                  </a:moveTo>
                  <a:lnTo>
                    <a:pt x="0" y="154"/>
                  </a:lnTo>
                  <a:lnTo>
                    <a:pt x="534" y="154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08" name="Freeform 75"/>
            <p:cNvSpPr>
              <a:spLocks/>
            </p:cNvSpPr>
            <p:nvPr/>
          </p:nvSpPr>
          <p:spPr bwMode="auto">
            <a:xfrm>
              <a:off x="3771" y="2694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9984" name="Group 76"/>
          <p:cNvGrpSpPr>
            <a:grpSpLocks/>
          </p:cNvGrpSpPr>
          <p:nvPr/>
        </p:nvGrpSpPr>
        <p:grpSpPr bwMode="auto">
          <a:xfrm>
            <a:off x="5986463" y="3641725"/>
            <a:ext cx="919162" cy="627063"/>
            <a:chOff x="3771" y="2694"/>
            <a:chExt cx="579" cy="395"/>
          </a:xfrm>
        </p:grpSpPr>
        <p:sp>
          <p:nvSpPr>
            <p:cNvPr id="40005" name="Freeform 77"/>
            <p:cNvSpPr>
              <a:spLocks/>
            </p:cNvSpPr>
            <p:nvPr/>
          </p:nvSpPr>
          <p:spPr bwMode="auto">
            <a:xfrm>
              <a:off x="3804" y="2737"/>
              <a:ext cx="546" cy="352"/>
            </a:xfrm>
            <a:custGeom>
              <a:avLst/>
              <a:gdLst>
                <a:gd name="T0" fmla="*/ 546 w 546"/>
                <a:gd name="T1" fmla="*/ 352 h 352"/>
                <a:gd name="T2" fmla="*/ 546 w 546"/>
                <a:gd name="T3" fmla="*/ 154 h 352"/>
                <a:gd name="T4" fmla="*/ 0 w 546"/>
                <a:gd name="T5" fmla="*/ 154 h 352"/>
                <a:gd name="T6" fmla="*/ 0 w 546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6"/>
                <a:gd name="T13" fmla="*/ 0 h 352"/>
                <a:gd name="T14" fmla="*/ 546 w 546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6" h="352">
                  <a:moveTo>
                    <a:pt x="546" y="352"/>
                  </a:moveTo>
                  <a:lnTo>
                    <a:pt x="546" y="154"/>
                  </a:lnTo>
                  <a:lnTo>
                    <a:pt x="0" y="15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06" name="Freeform 78"/>
            <p:cNvSpPr>
              <a:spLocks/>
            </p:cNvSpPr>
            <p:nvPr/>
          </p:nvSpPr>
          <p:spPr bwMode="auto">
            <a:xfrm>
              <a:off x="3771" y="2694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9985" name="Group 79"/>
          <p:cNvGrpSpPr>
            <a:grpSpLocks/>
          </p:cNvGrpSpPr>
          <p:nvPr/>
        </p:nvGrpSpPr>
        <p:grpSpPr bwMode="auto">
          <a:xfrm>
            <a:off x="2447925" y="2263775"/>
            <a:ext cx="1844675" cy="723900"/>
            <a:chOff x="1542" y="1826"/>
            <a:chExt cx="1162" cy="456"/>
          </a:xfrm>
        </p:grpSpPr>
        <p:sp>
          <p:nvSpPr>
            <p:cNvPr id="40003" name="Freeform 80"/>
            <p:cNvSpPr>
              <a:spLocks/>
            </p:cNvSpPr>
            <p:nvPr/>
          </p:nvSpPr>
          <p:spPr bwMode="auto">
            <a:xfrm>
              <a:off x="1542" y="1869"/>
              <a:ext cx="1128" cy="413"/>
            </a:xfrm>
            <a:custGeom>
              <a:avLst/>
              <a:gdLst>
                <a:gd name="T0" fmla="*/ 0 w 1128"/>
                <a:gd name="T1" fmla="*/ 413 h 413"/>
                <a:gd name="T2" fmla="*/ 0 w 1128"/>
                <a:gd name="T3" fmla="*/ 185 h 413"/>
                <a:gd name="T4" fmla="*/ 1128 w 1128"/>
                <a:gd name="T5" fmla="*/ 185 h 413"/>
                <a:gd name="T6" fmla="*/ 1128 w 1128"/>
                <a:gd name="T7" fmla="*/ 0 h 4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8"/>
                <a:gd name="T13" fmla="*/ 0 h 413"/>
                <a:gd name="T14" fmla="*/ 1128 w 1128"/>
                <a:gd name="T15" fmla="*/ 413 h 4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8" h="413">
                  <a:moveTo>
                    <a:pt x="0" y="413"/>
                  </a:moveTo>
                  <a:lnTo>
                    <a:pt x="0" y="185"/>
                  </a:lnTo>
                  <a:lnTo>
                    <a:pt x="1128" y="185"/>
                  </a:lnTo>
                  <a:lnTo>
                    <a:pt x="112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04" name="Freeform 81"/>
            <p:cNvSpPr>
              <a:spLocks/>
            </p:cNvSpPr>
            <p:nvPr/>
          </p:nvSpPr>
          <p:spPr bwMode="auto">
            <a:xfrm>
              <a:off x="2637" y="1826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39986" name="Group 82"/>
          <p:cNvGrpSpPr>
            <a:grpSpLocks/>
          </p:cNvGrpSpPr>
          <p:nvPr/>
        </p:nvGrpSpPr>
        <p:grpSpPr bwMode="auto">
          <a:xfrm>
            <a:off x="4186238" y="2263775"/>
            <a:ext cx="1852612" cy="723900"/>
            <a:chOff x="2637" y="1826"/>
            <a:chExt cx="1167" cy="456"/>
          </a:xfrm>
        </p:grpSpPr>
        <p:sp>
          <p:nvSpPr>
            <p:cNvPr id="40001" name="Freeform 83"/>
            <p:cNvSpPr>
              <a:spLocks/>
            </p:cNvSpPr>
            <p:nvPr/>
          </p:nvSpPr>
          <p:spPr bwMode="auto">
            <a:xfrm>
              <a:off x="2670" y="1869"/>
              <a:ext cx="1134" cy="413"/>
            </a:xfrm>
            <a:custGeom>
              <a:avLst/>
              <a:gdLst>
                <a:gd name="T0" fmla="*/ 1134 w 1134"/>
                <a:gd name="T1" fmla="*/ 413 h 413"/>
                <a:gd name="T2" fmla="*/ 1134 w 1134"/>
                <a:gd name="T3" fmla="*/ 185 h 413"/>
                <a:gd name="T4" fmla="*/ 0 w 1134"/>
                <a:gd name="T5" fmla="*/ 185 h 413"/>
                <a:gd name="T6" fmla="*/ 0 w 1134"/>
                <a:gd name="T7" fmla="*/ 0 h 4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4"/>
                <a:gd name="T13" fmla="*/ 0 h 413"/>
                <a:gd name="T14" fmla="*/ 1134 w 1134"/>
                <a:gd name="T15" fmla="*/ 413 h 4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4" h="413">
                  <a:moveTo>
                    <a:pt x="1134" y="413"/>
                  </a:moveTo>
                  <a:lnTo>
                    <a:pt x="1134" y="185"/>
                  </a:lnTo>
                  <a:lnTo>
                    <a:pt x="0" y="18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40002" name="Freeform 84"/>
            <p:cNvSpPr>
              <a:spLocks/>
            </p:cNvSpPr>
            <p:nvPr/>
          </p:nvSpPr>
          <p:spPr bwMode="auto">
            <a:xfrm>
              <a:off x="2637" y="1826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278613" name="Rectangle 85"/>
          <p:cNvSpPr>
            <a:spLocks noGrp="1" noChangeArrowheads="1"/>
          </p:cNvSpPr>
          <p:nvPr>
            <p:ph type="title"/>
          </p:nvPr>
        </p:nvSpPr>
        <p:spPr>
          <a:xfrm>
            <a:off x="1116013" y="-161925"/>
            <a:ext cx="7162800" cy="1143000"/>
          </a:xfrm>
        </p:spPr>
        <p:txBody>
          <a:bodyPr/>
          <a:lstStyle/>
          <a:p>
            <a:pPr algn="ctr">
              <a:defRPr/>
            </a:pP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Análisis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 la </a:t>
            </a: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estrategia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GB" sz="24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introducción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8614" name="Line 86"/>
          <p:cNvSpPr>
            <a:spLocks noChangeShapeType="1"/>
          </p:cNvSpPr>
          <p:nvPr/>
        </p:nvSpPr>
        <p:spPr bwMode="auto">
          <a:xfrm>
            <a:off x="2438400" y="812800"/>
            <a:ext cx="2057400" cy="441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78615" name="Rectangle 87"/>
          <p:cNvSpPr>
            <a:spLocks noChangeArrowheads="1"/>
          </p:cNvSpPr>
          <p:nvPr/>
        </p:nvSpPr>
        <p:spPr bwMode="auto">
          <a:xfrm>
            <a:off x="1969567" y="5772275"/>
            <a:ext cx="5698777" cy="897632"/>
          </a:xfrm>
          <a:prstGeom prst="rect">
            <a:avLst/>
          </a:prstGeom>
          <a:solidFill>
            <a:srgbClr val="FF66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GB" sz="2000" i="1" dirty="0" err="1" smtClean="0">
                <a:latin typeface="Arial Narrow" charset="0"/>
              </a:rPr>
              <a:t>Decisión</a:t>
            </a:r>
            <a:r>
              <a:rPr lang="en-GB" sz="2000" i="1" dirty="0" smtClean="0">
                <a:latin typeface="Arial Narrow" charset="0"/>
              </a:rPr>
              <a:t> </a:t>
            </a:r>
            <a:r>
              <a:rPr lang="en-GB" sz="2000" i="1" dirty="0" err="1" smtClean="0">
                <a:latin typeface="Arial Narrow" charset="0"/>
              </a:rPr>
              <a:t>fundada</a:t>
            </a:r>
            <a:r>
              <a:rPr lang="en-GB" sz="2000" i="1" dirty="0" smtClean="0">
                <a:latin typeface="Arial Narrow" charset="0"/>
              </a:rPr>
              <a:t> en </a:t>
            </a:r>
            <a:r>
              <a:rPr lang="en-GB" sz="2000" i="1" dirty="0" err="1" smtClean="0">
                <a:latin typeface="Arial Narrow" charset="0"/>
              </a:rPr>
              <a:t>prioridades</a:t>
            </a:r>
            <a:r>
              <a:rPr lang="en-GB" sz="2000" i="1" dirty="0" smtClean="0">
                <a:latin typeface="Arial Narrow" charset="0"/>
              </a:rPr>
              <a:t> de </a:t>
            </a:r>
            <a:r>
              <a:rPr lang="en-GB" sz="2000" i="1" dirty="0" err="1" smtClean="0">
                <a:latin typeface="Arial Narrow" charset="0"/>
              </a:rPr>
              <a:t>políticas</a:t>
            </a:r>
            <a:r>
              <a:rPr lang="en-GB" sz="2000" i="1" dirty="0" smtClean="0">
                <a:latin typeface="Arial Narrow" charset="0"/>
              </a:rPr>
              <a:t>, </a:t>
            </a:r>
            <a:r>
              <a:rPr lang="en-GB" sz="2000" i="1" dirty="0" err="1" smtClean="0">
                <a:latin typeface="Arial Narrow" charset="0"/>
              </a:rPr>
              <a:t>costo-beneficio</a:t>
            </a:r>
            <a:r>
              <a:rPr lang="en-GB" sz="2000" i="1" dirty="0" smtClean="0">
                <a:latin typeface="Arial Narrow" charset="0"/>
              </a:rPr>
              <a:t>, </a:t>
            </a:r>
          </a:p>
          <a:p>
            <a:pPr algn="ctr" eaLnBrk="0" hangingPunct="0">
              <a:defRPr/>
            </a:pPr>
            <a:r>
              <a:rPr lang="en-GB" sz="2000" i="1" dirty="0" err="1" smtClean="0">
                <a:latin typeface="Arial Narrow" charset="0"/>
              </a:rPr>
              <a:t>otros</a:t>
            </a:r>
            <a:r>
              <a:rPr lang="en-GB" sz="2000" i="1" dirty="0" smtClean="0">
                <a:latin typeface="Arial Narrow" charset="0"/>
              </a:rPr>
              <a:t> </a:t>
            </a:r>
            <a:r>
              <a:rPr lang="en-GB" sz="2000" i="1" dirty="0" err="1" smtClean="0">
                <a:latin typeface="Arial Narrow" charset="0"/>
              </a:rPr>
              <a:t>programas</a:t>
            </a:r>
            <a:r>
              <a:rPr lang="en-GB" sz="2000" i="1" dirty="0" smtClean="0">
                <a:latin typeface="Arial Narrow" charset="0"/>
              </a:rPr>
              <a:t> en </a:t>
            </a:r>
            <a:r>
              <a:rPr lang="en-GB" sz="2000" i="1" dirty="0" err="1" smtClean="0">
                <a:latin typeface="Arial Narrow" charset="0"/>
              </a:rPr>
              <a:t>curso</a:t>
            </a:r>
            <a:r>
              <a:rPr lang="en-GB" sz="2000" i="1" dirty="0" smtClean="0">
                <a:latin typeface="Arial Narrow" charset="0"/>
              </a:rPr>
              <a:t>, </a:t>
            </a:r>
            <a:r>
              <a:rPr lang="en-GB" sz="2000" i="1" dirty="0" err="1" smtClean="0">
                <a:latin typeface="Arial Narrow" charset="0"/>
              </a:rPr>
              <a:t>presupuesto</a:t>
            </a:r>
            <a:r>
              <a:rPr lang="en-GB" sz="2000" i="1" dirty="0" smtClean="0">
                <a:latin typeface="Arial Narrow" charset="0"/>
              </a:rPr>
              <a:t>, </a:t>
            </a:r>
            <a:r>
              <a:rPr lang="en-GB" sz="2000" i="1" dirty="0" err="1" smtClean="0">
                <a:latin typeface="Arial Narrow" charset="0"/>
              </a:rPr>
              <a:t>etc</a:t>
            </a:r>
            <a:endParaRPr lang="en-GB" sz="2000" i="1" dirty="0">
              <a:latin typeface="Arial Narrow" charset="0"/>
            </a:endParaRPr>
          </a:p>
        </p:txBody>
      </p:sp>
      <p:sp>
        <p:nvSpPr>
          <p:cNvPr id="278616" name="Text Box 88"/>
          <p:cNvSpPr txBox="1">
            <a:spLocks noChangeArrowheads="1"/>
          </p:cNvSpPr>
          <p:nvPr/>
        </p:nvSpPr>
        <p:spPr bwMode="auto">
          <a:xfrm>
            <a:off x="228600" y="5078511"/>
            <a:ext cx="3962400" cy="369332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GB" b="1" dirty="0" err="1" smtClean="0">
                <a:latin typeface="Arial Narrow" charset="0"/>
                <a:ea typeface="+mn-ea"/>
              </a:rPr>
              <a:t>Estrategia</a:t>
            </a:r>
            <a:r>
              <a:rPr lang="en-GB" b="1" dirty="0" smtClean="0">
                <a:latin typeface="Arial Narrow" charset="0"/>
                <a:ea typeface="+mn-ea"/>
              </a:rPr>
              <a:t> control </a:t>
            </a:r>
            <a:r>
              <a:rPr lang="en-GB" b="1" dirty="0" err="1" smtClean="0">
                <a:latin typeface="Arial Narrow" charset="0"/>
                <a:ea typeface="+mn-ea"/>
              </a:rPr>
              <a:t>existencias</a:t>
            </a:r>
            <a:r>
              <a:rPr lang="en-GB" b="1" dirty="0" smtClean="0">
                <a:latin typeface="Arial Narrow" charset="0"/>
                <a:ea typeface="+mn-ea"/>
              </a:rPr>
              <a:t> de </a:t>
            </a:r>
            <a:r>
              <a:rPr lang="en-GB" b="1" dirty="0" err="1" smtClean="0">
                <a:latin typeface="Arial Narrow" charset="0"/>
                <a:ea typeface="+mn-ea"/>
              </a:rPr>
              <a:t>pescado</a:t>
            </a:r>
            <a:endParaRPr lang="en-GB" b="1" dirty="0">
              <a:latin typeface="Arial Narrow" charset="0"/>
              <a:ea typeface="+mn-ea"/>
            </a:endParaRPr>
          </a:p>
        </p:txBody>
      </p:sp>
      <p:sp>
        <p:nvSpPr>
          <p:cNvPr id="278617" name="Text Box 89"/>
          <p:cNvSpPr txBox="1">
            <a:spLocks noChangeArrowheads="1"/>
          </p:cNvSpPr>
          <p:nvPr/>
        </p:nvSpPr>
        <p:spPr bwMode="auto">
          <a:xfrm>
            <a:off x="4616152" y="5078511"/>
            <a:ext cx="3268216" cy="369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GB" dirty="0" err="1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 Narrow" charset="0"/>
              </a:rPr>
              <a:t>Estrategia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 Narrow" charset="0"/>
              </a:rPr>
              <a:t> de </a:t>
            </a:r>
            <a:r>
              <a:rPr lang="en-GB" dirty="0" err="1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 Narrow" charset="0"/>
              </a:rPr>
              <a:t>orientación</a:t>
            </a:r>
            <a:r>
              <a:rPr lang="en-GB" dirty="0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 Narrow" charset="0"/>
              </a:rPr>
              <a:t> al </a:t>
            </a:r>
            <a:r>
              <a:rPr lang="en-GB" dirty="0" err="1" smtClean="0">
                <a:ln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 Narrow" charset="0"/>
              </a:rPr>
              <a:t>mercado</a:t>
            </a:r>
            <a:endParaRPr lang="en-GB" dirty="0">
              <a:ln>
                <a:solidFill>
                  <a:schemeClr val="bg1"/>
                </a:solidFill>
              </a:ln>
              <a:solidFill>
                <a:srgbClr val="FF6600"/>
              </a:solidFill>
              <a:latin typeface="Arial Narrow" charset="0"/>
            </a:endParaRPr>
          </a:p>
        </p:txBody>
      </p:sp>
      <p:sp>
        <p:nvSpPr>
          <p:cNvPr id="278618" name="Text Box 90"/>
          <p:cNvSpPr txBox="1">
            <a:spLocks noChangeArrowheads="1"/>
          </p:cNvSpPr>
          <p:nvPr/>
        </p:nvSpPr>
        <p:spPr bwMode="auto">
          <a:xfrm>
            <a:off x="7629525" y="2781300"/>
            <a:ext cx="1514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err="1" smtClean="0">
                <a:latin typeface="Arial Narrow" pitchFamily="34" charset="0"/>
              </a:rPr>
              <a:t>PROPÓSITOS</a:t>
            </a:r>
            <a:r>
              <a:rPr lang="en-GB" sz="1600" dirty="0" smtClean="0">
                <a:latin typeface="Arial Narrow" pitchFamily="34" charset="0"/>
              </a:rPr>
              <a:t> </a:t>
            </a:r>
            <a:r>
              <a:rPr lang="en-GB" sz="1600" dirty="0" err="1" smtClean="0">
                <a:latin typeface="Arial Narrow" pitchFamily="34" charset="0"/>
              </a:rPr>
              <a:t>RESULTADOS</a:t>
            </a:r>
            <a:r>
              <a:rPr lang="en-GB" sz="1600" dirty="0" smtClean="0">
                <a:latin typeface="Arial Narrow" pitchFamily="34" charset="0"/>
              </a:rPr>
              <a:t> </a:t>
            </a:r>
            <a:r>
              <a:rPr lang="en-GB" sz="1600" dirty="0">
                <a:latin typeface="Arial Narrow" pitchFamily="34" charset="0"/>
              </a:rPr>
              <a:t>/ </a:t>
            </a:r>
            <a:r>
              <a:rPr lang="en-GB" sz="1600" dirty="0" err="1" smtClean="0">
                <a:latin typeface="Arial Narrow" pitchFamily="34" charset="0"/>
              </a:rPr>
              <a:t>esperados</a:t>
            </a:r>
            <a:endParaRPr lang="en-GB" sz="1600" dirty="0">
              <a:latin typeface="Arial Narrow" pitchFamily="34" charset="0"/>
            </a:endParaRPr>
          </a:p>
        </p:txBody>
      </p:sp>
      <p:sp>
        <p:nvSpPr>
          <p:cNvPr id="278619" name="Text Box 91"/>
          <p:cNvSpPr txBox="1">
            <a:spLocks noChangeArrowheads="1"/>
          </p:cNvSpPr>
          <p:nvPr/>
        </p:nvSpPr>
        <p:spPr bwMode="auto">
          <a:xfrm>
            <a:off x="7772400" y="1498600"/>
            <a:ext cx="137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err="1" smtClean="0">
                <a:latin typeface="Arial Narrow" pitchFamily="34" charset="0"/>
              </a:rPr>
              <a:t>OBJETIVO</a:t>
            </a:r>
            <a:r>
              <a:rPr lang="en-GB" sz="1600" dirty="0" smtClean="0">
                <a:latin typeface="Arial Narrow" pitchFamily="34" charset="0"/>
              </a:rPr>
              <a:t> GENERAL</a:t>
            </a:r>
            <a:endParaRPr lang="en-GB" sz="1600" dirty="0">
              <a:latin typeface="Arial Narrow" pitchFamily="34" charset="0"/>
            </a:endParaRPr>
          </a:p>
        </p:txBody>
      </p:sp>
      <p:sp>
        <p:nvSpPr>
          <p:cNvPr id="278620" name="Text Box 92"/>
          <p:cNvSpPr txBox="1">
            <a:spLocks noChangeArrowheads="1"/>
          </p:cNvSpPr>
          <p:nvPr/>
        </p:nvSpPr>
        <p:spPr bwMode="auto">
          <a:xfrm>
            <a:off x="7772400" y="4286250"/>
            <a:ext cx="137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err="1" smtClean="0">
                <a:latin typeface="Arial Narrow" pitchFamily="34" charset="0"/>
              </a:rPr>
              <a:t>PRODUCTOS</a:t>
            </a:r>
            <a:r>
              <a:rPr lang="en-GB" sz="1600" dirty="0" smtClean="0">
                <a:latin typeface="Arial Narrow" pitchFamily="34" charset="0"/>
              </a:rPr>
              <a:t>/ </a:t>
            </a:r>
            <a:r>
              <a:rPr lang="en-GB" sz="1600" dirty="0" err="1" smtClean="0">
                <a:latin typeface="Arial Narrow" pitchFamily="34" charset="0"/>
              </a:rPr>
              <a:t>RESULTADOS</a:t>
            </a:r>
            <a:endParaRPr lang="en-GB" sz="1600" dirty="0">
              <a:latin typeface="Arial Narrow" pitchFamily="34" charset="0"/>
            </a:endParaRPr>
          </a:p>
        </p:txBody>
      </p:sp>
      <p:sp>
        <p:nvSpPr>
          <p:cNvPr id="39999" name="Rectangle 95"/>
          <p:cNvSpPr>
            <a:spLocks noChangeArrowheads="1"/>
          </p:cNvSpPr>
          <p:nvPr/>
        </p:nvSpPr>
        <p:spPr bwMode="auto">
          <a:xfrm>
            <a:off x="228600" y="1839913"/>
            <a:ext cx="2328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78624" name="Text Box 96"/>
          <p:cNvSpPr txBox="1">
            <a:spLocks noChangeArrowheads="1"/>
          </p:cNvSpPr>
          <p:nvPr/>
        </p:nvSpPr>
        <p:spPr bwMode="auto">
          <a:xfrm>
            <a:off x="179512" y="1412776"/>
            <a:ext cx="1981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i="1" dirty="0" err="1" smtClean="0">
                <a:latin typeface="Arial Narrow" pitchFamily="34" charset="0"/>
              </a:rPr>
              <a:t>Estas</a:t>
            </a:r>
            <a:r>
              <a:rPr lang="en-US" sz="1600" i="1" dirty="0" smtClean="0">
                <a:latin typeface="Arial Narrow" pitchFamily="34" charset="0"/>
              </a:rPr>
              <a:t> </a:t>
            </a:r>
            <a:r>
              <a:rPr lang="en-US" sz="1600" i="1" dirty="0" err="1" smtClean="0">
                <a:latin typeface="Arial Narrow" pitchFamily="34" charset="0"/>
              </a:rPr>
              <a:t>declaraciones</a:t>
            </a:r>
            <a:r>
              <a:rPr lang="en-US" sz="1600" i="1" dirty="0" smtClean="0">
                <a:latin typeface="Arial Narrow" pitchFamily="34" charset="0"/>
              </a:rPr>
              <a:t> </a:t>
            </a:r>
            <a:r>
              <a:rPr lang="en-US" sz="1600" i="1" dirty="0" err="1" smtClean="0">
                <a:latin typeface="Arial Narrow" pitchFamily="34" charset="0"/>
              </a:rPr>
              <a:t>excluídas</a:t>
            </a:r>
            <a:r>
              <a:rPr lang="en-US" sz="1600" i="1" dirty="0" smtClean="0">
                <a:latin typeface="Arial Narrow" pitchFamily="34" charset="0"/>
              </a:rPr>
              <a:t> </a:t>
            </a:r>
            <a:r>
              <a:rPr lang="en-US" sz="1600" i="1" dirty="0" err="1" smtClean="0">
                <a:latin typeface="Arial Narrow" pitchFamily="34" charset="0"/>
              </a:rPr>
              <a:t>deben</a:t>
            </a:r>
            <a:r>
              <a:rPr lang="en-US" sz="1600" i="1" dirty="0" smtClean="0">
                <a:latin typeface="Arial Narrow" pitchFamily="34" charset="0"/>
              </a:rPr>
              <a:t> </a:t>
            </a:r>
            <a:r>
              <a:rPr lang="en-US" sz="1600" i="1" dirty="0" err="1" smtClean="0">
                <a:latin typeface="Arial Narrow" pitchFamily="34" charset="0"/>
              </a:rPr>
              <a:t>considerarse</a:t>
            </a:r>
            <a:r>
              <a:rPr lang="en-US" sz="1600" i="1" dirty="0" smtClean="0">
                <a:latin typeface="Arial Narrow" pitchFamily="34" charset="0"/>
              </a:rPr>
              <a:t>  </a:t>
            </a:r>
            <a:r>
              <a:rPr lang="en-US" sz="1600" i="1" dirty="0" err="1" smtClean="0">
                <a:latin typeface="Arial Narrow" pitchFamily="34" charset="0"/>
              </a:rPr>
              <a:t>durante</a:t>
            </a:r>
            <a:r>
              <a:rPr lang="en-US" sz="1600" i="1" dirty="0" smtClean="0">
                <a:latin typeface="Arial Narrow" pitchFamily="34" charset="0"/>
              </a:rPr>
              <a:t> el </a:t>
            </a:r>
            <a:r>
              <a:rPr lang="en-US" sz="1600" i="1" dirty="0" err="1" smtClean="0">
                <a:latin typeface="Arial Narrow" pitchFamily="34" charset="0"/>
              </a:rPr>
              <a:t>análisis</a:t>
            </a:r>
            <a:r>
              <a:rPr lang="en-US" sz="1600" i="1" dirty="0" smtClean="0">
                <a:latin typeface="Arial Narrow" pitchFamily="34" charset="0"/>
              </a:rPr>
              <a:t> de  </a:t>
            </a:r>
            <a:r>
              <a:rPr lang="en-US" sz="1600" i="1" dirty="0" err="1" smtClean="0">
                <a:latin typeface="Arial Narrow" pitchFamily="34" charset="0"/>
              </a:rPr>
              <a:t>supuestos</a:t>
            </a:r>
            <a:r>
              <a:rPr lang="en-US" sz="1600" i="1" dirty="0" smtClean="0">
                <a:latin typeface="Arial Narrow" pitchFamily="34" charset="0"/>
              </a:rPr>
              <a:t> / </a:t>
            </a:r>
            <a:r>
              <a:rPr lang="en-US" sz="1600" i="1" dirty="0" err="1" smtClean="0">
                <a:latin typeface="Arial Narrow" pitchFamily="34" charset="0"/>
              </a:rPr>
              <a:t>riesgos</a:t>
            </a:r>
            <a:r>
              <a:rPr lang="en-US" sz="1600" i="1" dirty="0" smtClean="0">
                <a:latin typeface="Arial Narrow" pitchFamily="34" charset="0"/>
              </a:rPr>
              <a:t>. </a:t>
            </a:r>
            <a:endParaRPr lang="en-US" sz="1600" i="1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9983" y="2996952"/>
            <a:ext cx="1674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Agotamiento de los recursos pesqueros reducido o interrumpido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5576" y="4293096"/>
            <a:ext cx="1590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Hábitat natural de los recursos pesqueros protegido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69331" y="4294837"/>
            <a:ext cx="1598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Prácticas ilegales de pesca reducidas significativamente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60144" y="3068960"/>
            <a:ext cx="1860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Precio de venta para los pescadores aumentó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27984" y="4365104"/>
            <a:ext cx="1560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Calidad del proceso de pesca incrementado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0844" y="4407495"/>
            <a:ext cx="1355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latin typeface="Arial Narrow" panose="020B0606020202030204" pitchFamily="34" charset="0"/>
              </a:rPr>
              <a:t>Acceso a los mercados mejorado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3888" y="807095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>
                <a:latin typeface="Arial Narrow" panose="020B0606020202030204" pitchFamily="34" charset="0"/>
              </a:rPr>
              <a:t>En el proyecto</a:t>
            </a:r>
            <a:endParaRPr lang="es-CO" sz="2400" b="1" dirty="0">
              <a:latin typeface="Arial Narrow" panose="020B060602020203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779912" y="1340768"/>
            <a:ext cx="18350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07504" y="879103"/>
            <a:ext cx="2444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>
                <a:latin typeface="Arial Narrow" panose="020B0606020202030204" pitchFamily="34" charset="0"/>
              </a:rPr>
              <a:t>Fuera del proyecto</a:t>
            </a:r>
            <a:endParaRPr lang="es-CO" sz="2400" b="1" dirty="0">
              <a:latin typeface="Arial Narrow" panose="020B0606020202030204" pitchFamily="34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395537" y="900336"/>
            <a:ext cx="1614238" cy="83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03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14" grpId="0" animBg="1"/>
      <p:bldP spid="278616" grpId="0" animBg="1"/>
      <p:bldP spid="278618" grpId="0" autoUpdateAnimBg="0"/>
      <p:bldP spid="278619" grpId="0" autoUpdateAnimBg="0"/>
      <p:bldP spid="278620" grpId="0" autoUpdateAnimBg="0"/>
      <p:bldP spid="278624" grpId="0" autoUpdateAnimBg="0"/>
      <p:bldP spid="15" grpId="0"/>
      <p:bldP spid="1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278580"/>
              </p:ext>
            </p:extLst>
          </p:nvPr>
        </p:nvGraphicFramePr>
        <p:xfrm>
          <a:off x="971600" y="1556792"/>
          <a:ext cx="7632848" cy="4374925"/>
        </p:xfrm>
        <a:graphic>
          <a:graphicData uri="http://schemas.openxmlformats.org/drawingml/2006/table">
            <a:tbl>
              <a:tblPr firstRow="1" firstCol="1" bandRow="1"/>
              <a:tblGrid>
                <a:gridCol w="3816424"/>
                <a:gridCol w="3816424"/>
              </a:tblGrid>
              <a:tr h="77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MALA PRÁCTICA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BUENA PRÁCTICA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10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</a:t>
                      </a:r>
                      <a:r>
                        <a:rPr lang="es-C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propósito es la </a:t>
                      </a:r>
                      <a:r>
                        <a:rPr lang="es-CO" sz="16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suma </a:t>
                      </a:r>
                      <a:r>
                        <a:rPr lang="es-C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los resultados: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 propósito es la </a:t>
                      </a:r>
                      <a:r>
                        <a:rPr lang="es-CO" sz="1600" u="sng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consecuencia</a:t>
                      </a:r>
                      <a:r>
                        <a:rPr lang="es-C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 los resultados: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5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“El tratamiento del agua se ha mejorado y los niveles de descargue directo en el rio reducidos”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“Calidad del agua del rio mejorada”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06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Resultados: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  </a:t>
                      </a:r>
                    </a:p>
                    <a:p>
                      <a:pPr marL="742950" lvl="1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6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Descarga directa de </a:t>
                      </a:r>
                      <a:r>
                        <a:rPr lang="es-CO" sz="16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aguas residuales </a:t>
                      </a:r>
                      <a:r>
                        <a:rPr lang="es-CO" sz="16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dentro del rio reducida</a:t>
                      </a:r>
                    </a:p>
                    <a:p>
                      <a:pPr marL="742950" lvl="1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6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Estándares de tratamiento de </a:t>
                      </a:r>
                      <a:r>
                        <a:rPr lang="es-CO" sz="16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aguas residuales mejorados </a:t>
                      </a:r>
                      <a:r>
                        <a:rPr lang="es-CO" sz="16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es-CO" sz="16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aplicados</a:t>
                      </a:r>
                      <a:endParaRPr lang="es-CO" sz="16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marL="742950" lvl="1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600" b="1" dirty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Conciencia pública acerca de la responsabilidad en el manejo del medio ambiente </a:t>
                      </a:r>
                      <a:r>
                        <a:rPr lang="es-CO" sz="1600" b="1" dirty="0" smtClean="0">
                          <a:effectLst/>
                          <a:latin typeface="Arial Narrow" panose="020B0606020202030204" pitchFamily="34" charset="0"/>
                          <a:ea typeface="Calibri"/>
                          <a:cs typeface="Times New Roman"/>
                        </a:rPr>
                        <a:t>mejorada</a:t>
                      </a:r>
                      <a:endParaRPr lang="es-CO" sz="1600" b="1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sz="28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Crítica del marco lógico para cumplir con las buenas prácticas</a:t>
            </a:r>
            <a:endParaRPr lang="es-CO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5750" y="2287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704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413957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6119813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sz="3600" b="1" i="1" dirty="0">
                <a:solidFill>
                  <a:prstClr val="black"/>
                </a:solidFill>
                <a:latin typeface="Times New Roman" pitchFamily="18" charset="0"/>
              </a:rPr>
              <a:t>2. DEL DIAGNÓSTICO A LA PROGRAMACIÓN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 smtClean="0">
                <a:solidFill>
                  <a:prstClr val="white"/>
                </a:solidFill>
                <a:latin typeface="Times New Roman" pitchFamily="18" charset="0"/>
              </a:rPr>
              <a:t>Sesión 4. (Cont.)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 smtClean="0">
                <a:solidFill>
                  <a:prstClr val="white"/>
                </a:solidFill>
                <a:latin typeface="Times New Roman" pitchFamily="18" charset="0"/>
              </a:rPr>
              <a:t>Estudio de caso 2: Identificación y análisis de problemas de la EFS</a:t>
            </a:r>
            <a:endParaRPr lang="es-ES" sz="3600" b="1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7202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s-CO" sz="2800" dirty="0"/>
              <a:t>En el contexto </a:t>
            </a:r>
            <a:r>
              <a:rPr lang="es-CO" sz="2800" dirty="0" smtClean="0"/>
              <a:t>de la EFS, </a:t>
            </a:r>
            <a:r>
              <a:rPr lang="es-CO" sz="2800" dirty="0"/>
              <a:t>identifique </a:t>
            </a:r>
            <a:r>
              <a:rPr lang="es-CO" sz="2800" dirty="0" smtClean="0"/>
              <a:t>sus </a:t>
            </a:r>
            <a:r>
              <a:rPr lang="es-CO" sz="2800" dirty="0"/>
              <a:t>principales </a:t>
            </a:r>
            <a:r>
              <a:rPr lang="es-CO" sz="2800" dirty="0" smtClean="0"/>
              <a:t>problemas</a:t>
            </a:r>
            <a:r>
              <a:rPr lang="en-US" sz="2800" dirty="0" smtClean="0"/>
              <a:t> 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 err="1" smtClean="0"/>
              <a:t>Utilizando</a:t>
            </a:r>
            <a:r>
              <a:rPr lang="en-US" sz="2800" dirty="0" smtClean="0"/>
              <a:t> el “</a:t>
            </a:r>
            <a:r>
              <a:rPr lang="en-US" sz="2800" dirty="0" err="1" smtClean="0"/>
              <a:t>Árbol</a:t>
            </a:r>
            <a:r>
              <a:rPr lang="en-US" sz="2800" dirty="0" smtClean="0"/>
              <a:t> </a:t>
            </a:r>
            <a:r>
              <a:rPr lang="en-US" sz="2800" dirty="0"/>
              <a:t>de </a:t>
            </a:r>
            <a:r>
              <a:rPr lang="en-US" sz="2800" dirty="0" err="1" smtClean="0"/>
              <a:t>Problemas</a:t>
            </a:r>
            <a:r>
              <a:rPr lang="en-US" sz="2800" dirty="0" smtClean="0"/>
              <a:t>,” </a:t>
            </a:r>
            <a:r>
              <a:rPr lang="en-US" sz="2800" dirty="0" err="1"/>
              <a:t>Identifique</a:t>
            </a:r>
            <a:r>
              <a:rPr lang="en-US" sz="2800" dirty="0"/>
              <a:t> </a:t>
            </a:r>
            <a:r>
              <a:rPr lang="en-US" sz="2800" dirty="0" smtClean="0"/>
              <a:t>y </a:t>
            </a:r>
            <a:r>
              <a:rPr lang="en-US" sz="2800" dirty="0" err="1" smtClean="0"/>
              <a:t>analice</a:t>
            </a:r>
            <a:r>
              <a:rPr lang="en-US" sz="2800" dirty="0" smtClean="0"/>
              <a:t>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causas</a:t>
            </a:r>
            <a:r>
              <a:rPr lang="en-US" sz="2800" dirty="0" smtClean="0"/>
              <a:t> de los </a:t>
            </a:r>
            <a:r>
              <a:rPr lang="en-US" sz="2800" dirty="0" err="1" smtClean="0"/>
              <a:t>problemas</a:t>
            </a:r>
            <a:r>
              <a:rPr lang="en-US" sz="2800" dirty="0" smtClean="0"/>
              <a:t>  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 err="1" smtClean="0"/>
              <a:t>Convierta</a:t>
            </a:r>
            <a:r>
              <a:rPr lang="en-US" sz="2800" dirty="0" smtClean="0"/>
              <a:t> los </a:t>
            </a:r>
            <a:r>
              <a:rPr lang="en-US" sz="2800" dirty="0" err="1" smtClean="0"/>
              <a:t>problemas</a:t>
            </a:r>
            <a:r>
              <a:rPr lang="en-US" sz="2800" dirty="0" smtClean="0"/>
              <a:t> en </a:t>
            </a:r>
            <a:r>
              <a:rPr lang="en-US" sz="2800" dirty="0" err="1" smtClean="0"/>
              <a:t>logros</a:t>
            </a:r>
            <a:r>
              <a:rPr lang="en-US" sz="2800" dirty="0" smtClean="0"/>
              <a:t> </a:t>
            </a:r>
            <a:r>
              <a:rPr lang="en-US" sz="2800" dirty="0" err="1" smtClean="0"/>
              <a:t>positivos</a:t>
            </a:r>
            <a:r>
              <a:rPr lang="en-US" sz="2800" dirty="0" smtClean="0"/>
              <a:t>, </a:t>
            </a:r>
            <a:r>
              <a:rPr lang="en-US" sz="2800" dirty="0" err="1" smtClean="0"/>
              <a:t>mediante</a:t>
            </a:r>
            <a:r>
              <a:rPr lang="en-US" sz="2800" dirty="0" smtClean="0"/>
              <a:t> el </a:t>
            </a:r>
            <a:r>
              <a:rPr lang="en-US" sz="2800" dirty="0" err="1" smtClean="0"/>
              <a:t>establecimiento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relaciones</a:t>
            </a:r>
            <a:r>
              <a:rPr lang="en-US" sz="2800" dirty="0" smtClean="0"/>
              <a:t> </a:t>
            </a:r>
            <a:r>
              <a:rPr lang="en-US" sz="2800" dirty="0" err="1" smtClean="0"/>
              <a:t>medios</a:t>
            </a:r>
            <a:r>
              <a:rPr lang="en-US" sz="2800" dirty="0" smtClean="0"/>
              <a:t> /fines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 err="1" smtClean="0"/>
              <a:t>Análisis</a:t>
            </a:r>
            <a:r>
              <a:rPr lang="en-US" sz="2800" dirty="0" smtClean="0"/>
              <a:t> de la </a:t>
            </a:r>
            <a:r>
              <a:rPr lang="en-US" sz="2800" dirty="0" err="1" smtClean="0"/>
              <a:t>estrategia</a:t>
            </a:r>
            <a:r>
              <a:rPr lang="en-US" sz="2800" dirty="0"/>
              <a:t>, </a:t>
            </a:r>
            <a:r>
              <a:rPr lang="en-US" sz="2800" dirty="0" err="1" smtClean="0"/>
              <a:t>identificación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proyectos</a:t>
            </a:r>
            <a:endParaRPr lang="en-US" sz="2800" dirty="0" smtClean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s-CO" sz="2800" dirty="0" smtClean="0"/>
              <a:t>Cuál sería el problema más significativo que se considere adecuado para su inclusión en una propuesta de financiación?</a:t>
            </a:r>
            <a:endParaRPr lang="en-US" sz="2800" dirty="0" smtClean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s-CO" sz="2800" dirty="0" smtClean="0"/>
              <a:t>Presentación </a:t>
            </a:r>
            <a:r>
              <a:rPr lang="es-CO" sz="2800" dirty="0"/>
              <a:t>y discusión en </a:t>
            </a:r>
            <a:r>
              <a:rPr lang="es-CO" sz="2800" dirty="0" smtClean="0"/>
              <a:t>plenaria</a:t>
            </a:r>
            <a:endParaRPr lang="es-CO" dirty="0"/>
          </a:p>
        </p:txBody>
      </p:sp>
      <p:sp>
        <p:nvSpPr>
          <p:cNvPr id="35841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Estudio de caso 2 (con base en la tarea)</a:t>
            </a:r>
            <a:endParaRPr lang="es-E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920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232025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6119813" cy="326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sz="3600" b="1" i="1" dirty="0" smtClean="0">
                <a:latin typeface="Times New Roman" pitchFamily="18" charset="0"/>
              </a:rPr>
              <a:t>2. </a:t>
            </a:r>
            <a:r>
              <a:rPr lang="es-CO" sz="3600" b="1" i="1" dirty="0">
                <a:latin typeface="Times New Roman" pitchFamily="18" charset="0"/>
              </a:rPr>
              <a:t>DEL DIAGNÓSTICO A LA </a:t>
            </a:r>
            <a:r>
              <a:rPr lang="es-CO" sz="3600" b="1" i="1" dirty="0" smtClean="0">
                <a:latin typeface="Times New Roman" pitchFamily="18" charset="0"/>
              </a:rPr>
              <a:t>PROGRAMACIÓN</a:t>
            </a:r>
            <a:endParaRPr lang="es-ES" sz="4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Sesión 5. </a:t>
            </a:r>
          </a:p>
          <a:p>
            <a:pPr algn="ctr" eaLnBrk="1" hangingPunct="1">
              <a:spcBef>
                <a:spcPct val="20000"/>
              </a:spcBef>
            </a:pPr>
            <a:r>
              <a:rPr lang="es-CO" sz="3600" b="1" dirty="0" smtClean="0">
                <a:solidFill>
                  <a:schemeClr val="bg1"/>
                </a:solidFill>
                <a:latin typeface="Times New Roman" pitchFamily="18" charset="0"/>
              </a:rPr>
              <a:t>Identificación </a:t>
            </a:r>
            <a:r>
              <a:rPr lang="es-CO" sz="3600" b="1" dirty="0">
                <a:solidFill>
                  <a:schemeClr val="bg1"/>
                </a:solidFill>
                <a:latin typeface="Times New Roman" pitchFamily="18" charset="0"/>
              </a:rPr>
              <a:t>de la</a:t>
            </a:r>
          </a:p>
          <a:p>
            <a:pPr algn="ctr" eaLnBrk="1" hangingPunct="1">
              <a:spcBef>
                <a:spcPct val="20000"/>
              </a:spcBef>
            </a:pPr>
            <a:r>
              <a:rPr lang="es-CO" sz="3600" b="1" dirty="0">
                <a:solidFill>
                  <a:schemeClr val="bg1"/>
                </a:solidFill>
                <a:latin typeface="Times New Roman" pitchFamily="18" charset="0"/>
              </a:rPr>
              <a:t>"Lógica </a:t>
            </a:r>
            <a:r>
              <a:rPr lang="es-CO" sz="3600" b="1" dirty="0" smtClean="0">
                <a:solidFill>
                  <a:schemeClr val="bg1"/>
                </a:solidFill>
                <a:latin typeface="Times New Roman" pitchFamily="18" charset="0"/>
              </a:rPr>
              <a:t>vertical</a:t>
            </a:r>
            <a:r>
              <a:rPr lang="es-ES" alt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”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497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24025" y="2987675"/>
            <a:ext cx="1449388" cy="6540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5314950" y="2871788"/>
            <a:ext cx="1563688" cy="768350"/>
            <a:chOff x="3348" y="2209"/>
            <a:chExt cx="985" cy="484"/>
          </a:xfrm>
        </p:grpSpPr>
        <p:sp>
          <p:nvSpPr>
            <p:cNvPr id="40031" name="Freeform 7"/>
            <p:cNvSpPr>
              <a:spLocks/>
            </p:cNvSpPr>
            <p:nvPr/>
          </p:nvSpPr>
          <p:spPr bwMode="auto">
            <a:xfrm>
              <a:off x="4260" y="2209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32" name="Freeform 8"/>
            <p:cNvSpPr>
              <a:spLocks/>
            </p:cNvSpPr>
            <p:nvPr/>
          </p:nvSpPr>
          <p:spPr bwMode="auto">
            <a:xfrm>
              <a:off x="3348" y="2209"/>
              <a:ext cx="985" cy="73"/>
            </a:xfrm>
            <a:custGeom>
              <a:avLst/>
              <a:gdLst>
                <a:gd name="T0" fmla="*/ 912 w 985"/>
                <a:gd name="T1" fmla="*/ 73 h 73"/>
                <a:gd name="T2" fmla="*/ 0 w 985"/>
                <a:gd name="T3" fmla="*/ 73 h 73"/>
                <a:gd name="T4" fmla="*/ 157 w 985"/>
                <a:gd name="T5" fmla="*/ 0 h 73"/>
                <a:gd name="T6" fmla="*/ 985 w 985"/>
                <a:gd name="T7" fmla="*/ 0 h 73"/>
                <a:gd name="T8" fmla="*/ 912 w 985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5"/>
                <a:gd name="T16" fmla="*/ 0 h 73"/>
                <a:gd name="T17" fmla="*/ 985 w 985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5" h="73">
                  <a:moveTo>
                    <a:pt x="912" y="73"/>
                  </a:moveTo>
                  <a:lnTo>
                    <a:pt x="0" y="73"/>
                  </a:lnTo>
                  <a:lnTo>
                    <a:pt x="157" y="0"/>
                  </a:lnTo>
                  <a:lnTo>
                    <a:pt x="985" y="0"/>
                  </a:lnTo>
                  <a:lnTo>
                    <a:pt x="912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33" name="Rectangle 9"/>
            <p:cNvSpPr>
              <a:spLocks noChangeArrowheads="1"/>
            </p:cNvSpPr>
            <p:nvPr/>
          </p:nvSpPr>
          <p:spPr bwMode="auto">
            <a:xfrm>
              <a:off x="3348" y="2282"/>
              <a:ext cx="912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</p:grp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5264150" y="3040063"/>
            <a:ext cx="15255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grpSp>
        <p:nvGrpSpPr>
          <p:cNvPr id="39946" name="Group 13"/>
          <p:cNvGrpSpPr>
            <a:grpSpLocks/>
          </p:cNvGrpSpPr>
          <p:nvPr/>
        </p:nvGrpSpPr>
        <p:grpSpPr bwMode="auto">
          <a:xfrm>
            <a:off x="3521075" y="1506538"/>
            <a:ext cx="1727994" cy="755650"/>
            <a:chOff x="2218" y="1349"/>
            <a:chExt cx="977" cy="476"/>
          </a:xfrm>
        </p:grpSpPr>
        <p:sp>
          <p:nvSpPr>
            <p:cNvPr id="40028" name="Freeform 14"/>
            <p:cNvSpPr>
              <a:spLocks/>
            </p:cNvSpPr>
            <p:nvPr/>
          </p:nvSpPr>
          <p:spPr bwMode="auto">
            <a:xfrm>
              <a:off x="3122" y="1349"/>
              <a:ext cx="73" cy="476"/>
            </a:xfrm>
            <a:custGeom>
              <a:avLst/>
              <a:gdLst>
                <a:gd name="T0" fmla="*/ 0 w 73"/>
                <a:gd name="T1" fmla="*/ 476 h 476"/>
                <a:gd name="T2" fmla="*/ 0 w 73"/>
                <a:gd name="T3" fmla="*/ 73 h 476"/>
                <a:gd name="T4" fmla="*/ 73 w 73"/>
                <a:gd name="T5" fmla="*/ 0 h 476"/>
                <a:gd name="T6" fmla="*/ 73 w 73"/>
                <a:gd name="T7" fmla="*/ 366 h 476"/>
                <a:gd name="T8" fmla="*/ 0 w 73"/>
                <a:gd name="T9" fmla="*/ 476 h 4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76"/>
                <a:gd name="T17" fmla="*/ 73 w 73"/>
                <a:gd name="T18" fmla="*/ 476 h 4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76">
                  <a:moveTo>
                    <a:pt x="0" y="476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66"/>
                  </a:lnTo>
                  <a:lnTo>
                    <a:pt x="0" y="476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29" name="Freeform 15"/>
            <p:cNvSpPr>
              <a:spLocks/>
            </p:cNvSpPr>
            <p:nvPr/>
          </p:nvSpPr>
          <p:spPr bwMode="auto">
            <a:xfrm>
              <a:off x="2218" y="1349"/>
              <a:ext cx="977" cy="73"/>
            </a:xfrm>
            <a:custGeom>
              <a:avLst/>
              <a:gdLst>
                <a:gd name="T0" fmla="*/ 904 w 977"/>
                <a:gd name="T1" fmla="*/ 73 h 73"/>
                <a:gd name="T2" fmla="*/ 0 w 977"/>
                <a:gd name="T3" fmla="*/ 73 h 73"/>
                <a:gd name="T4" fmla="*/ 156 w 977"/>
                <a:gd name="T5" fmla="*/ 0 h 73"/>
                <a:gd name="T6" fmla="*/ 977 w 977"/>
                <a:gd name="T7" fmla="*/ 0 h 73"/>
                <a:gd name="T8" fmla="*/ 904 w 977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7"/>
                <a:gd name="T16" fmla="*/ 0 h 73"/>
                <a:gd name="T17" fmla="*/ 977 w 977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7" h="73">
                  <a:moveTo>
                    <a:pt x="904" y="73"/>
                  </a:moveTo>
                  <a:lnTo>
                    <a:pt x="0" y="73"/>
                  </a:lnTo>
                  <a:lnTo>
                    <a:pt x="156" y="0"/>
                  </a:lnTo>
                  <a:lnTo>
                    <a:pt x="977" y="0"/>
                  </a:lnTo>
                  <a:lnTo>
                    <a:pt x="904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30" name="Rectangle 16"/>
            <p:cNvSpPr>
              <a:spLocks noChangeArrowheads="1"/>
            </p:cNvSpPr>
            <p:nvPr/>
          </p:nvSpPr>
          <p:spPr bwMode="auto">
            <a:xfrm>
              <a:off x="2218" y="1422"/>
              <a:ext cx="904" cy="403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</p:grpSp>
      <p:sp>
        <p:nvSpPr>
          <p:cNvPr id="39947" name="Rectangle 17"/>
          <p:cNvSpPr>
            <a:spLocks noChangeArrowheads="1"/>
          </p:cNvSpPr>
          <p:nvPr/>
        </p:nvSpPr>
        <p:spPr bwMode="auto">
          <a:xfrm>
            <a:off x="3613149" y="1498600"/>
            <a:ext cx="13430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9953" name="Rectangle 26"/>
          <p:cNvSpPr>
            <a:spLocks noChangeArrowheads="1"/>
          </p:cNvSpPr>
          <p:nvPr/>
        </p:nvSpPr>
        <p:spPr bwMode="auto">
          <a:xfrm>
            <a:off x="3563888" y="1650866"/>
            <a:ext cx="16376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lang="en-US" sz="1200" dirty="0" smtClean="0">
                <a:solidFill>
                  <a:srgbClr val="000000"/>
                </a:solidFill>
                <a:latin typeface="Arial Narrow" pitchFamily="34" charset="0"/>
              </a:rPr>
              <a:t>In</a:t>
            </a:r>
            <a:r>
              <a:rPr lang="es-CO" sz="1200" dirty="0" smtClean="0">
                <a:solidFill>
                  <a:srgbClr val="000000"/>
                </a:solidFill>
                <a:latin typeface="Arial Narrow" pitchFamily="34" charset="0"/>
              </a:rPr>
              <a:t>cremento </a:t>
            </a:r>
            <a:r>
              <a:rPr lang="es-CO" sz="1200" dirty="0">
                <a:solidFill>
                  <a:srgbClr val="000000"/>
                </a:solidFill>
                <a:latin typeface="Arial Narrow" pitchFamily="34" charset="0"/>
              </a:rPr>
              <a:t>en los ingresos de los pescadores </a:t>
            </a:r>
            <a:r>
              <a:rPr lang="es-CO" sz="1200" dirty="0" smtClean="0">
                <a:solidFill>
                  <a:srgbClr val="000000"/>
                </a:solidFill>
                <a:latin typeface="Arial Narrow" pitchFamily="34" charset="0"/>
              </a:rPr>
              <a:t>artesanales</a:t>
            </a:r>
            <a:r>
              <a:rPr lang="en-US" sz="12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sz="40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9956" name="Rectangle 29"/>
          <p:cNvSpPr>
            <a:spLocks noChangeArrowheads="1"/>
          </p:cNvSpPr>
          <p:nvPr/>
        </p:nvSpPr>
        <p:spPr bwMode="auto">
          <a:xfrm>
            <a:off x="847725" y="4268788"/>
            <a:ext cx="1449388" cy="6540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9961" name="Rectangle 34"/>
          <p:cNvSpPr>
            <a:spLocks noChangeArrowheads="1"/>
          </p:cNvSpPr>
          <p:nvPr/>
        </p:nvSpPr>
        <p:spPr bwMode="auto">
          <a:xfrm>
            <a:off x="2600325" y="4268788"/>
            <a:ext cx="1449388" cy="6540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grpSp>
        <p:nvGrpSpPr>
          <p:cNvPr id="39965" name="Group 38"/>
          <p:cNvGrpSpPr>
            <a:grpSpLocks/>
          </p:cNvGrpSpPr>
          <p:nvPr/>
        </p:nvGrpSpPr>
        <p:grpSpPr bwMode="auto">
          <a:xfrm>
            <a:off x="4352925" y="4152900"/>
            <a:ext cx="1792288" cy="768350"/>
            <a:chOff x="2742" y="3016"/>
            <a:chExt cx="1129" cy="484"/>
          </a:xfrm>
        </p:grpSpPr>
        <p:sp>
          <p:nvSpPr>
            <p:cNvPr id="40022" name="Freeform 39"/>
            <p:cNvSpPr>
              <a:spLocks/>
            </p:cNvSpPr>
            <p:nvPr/>
          </p:nvSpPr>
          <p:spPr bwMode="auto">
            <a:xfrm>
              <a:off x="3798" y="3016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23" name="Freeform 40"/>
            <p:cNvSpPr>
              <a:spLocks/>
            </p:cNvSpPr>
            <p:nvPr/>
          </p:nvSpPr>
          <p:spPr bwMode="auto">
            <a:xfrm>
              <a:off x="2742" y="3016"/>
              <a:ext cx="1129" cy="73"/>
            </a:xfrm>
            <a:custGeom>
              <a:avLst/>
              <a:gdLst>
                <a:gd name="T0" fmla="*/ 1056 w 1129"/>
                <a:gd name="T1" fmla="*/ 73 h 73"/>
                <a:gd name="T2" fmla="*/ 0 w 1129"/>
                <a:gd name="T3" fmla="*/ 73 h 73"/>
                <a:gd name="T4" fmla="*/ 170 w 1129"/>
                <a:gd name="T5" fmla="*/ 0 h 73"/>
                <a:gd name="T6" fmla="*/ 1129 w 1129"/>
                <a:gd name="T7" fmla="*/ 0 h 73"/>
                <a:gd name="T8" fmla="*/ 1056 w 1129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9"/>
                <a:gd name="T16" fmla="*/ 0 h 73"/>
                <a:gd name="T17" fmla="*/ 1129 w 1129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9" h="73">
                  <a:moveTo>
                    <a:pt x="1056" y="73"/>
                  </a:moveTo>
                  <a:lnTo>
                    <a:pt x="0" y="73"/>
                  </a:lnTo>
                  <a:lnTo>
                    <a:pt x="170" y="0"/>
                  </a:lnTo>
                  <a:lnTo>
                    <a:pt x="1129" y="0"/>
                  </a:lnTo>
                  <a:lnTo>
                    <a:pt x="1056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24" name="Rectangle 41"/>
            <p:cNvSpPr>
              <a:spLocks noChangeArrowheads="1"/>
            </p:cNvSpPr>
            <p:nvPr/>
          </p:nvSpPr>
          <p:spPr bwMode="auto">
            <a:xfrm>
              <a:off x="2742" y="3089"/>
              <a:ext cx="1056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</p:grpSp>
      <p:sp>
        <p:nvSpPr>
          <p:cNvPr id="39966" name="Rectangle 42"/>
          <p:cNvSpPr>
            <a:spLocks noChangeArrowheads="1"/>
          </p:cNvSpPr>
          <p:nvPr/>
        </p:nvSpPr>
        <p:spPr bwMode="auto">
          <a:xfrm>
            <a:off x="4451350" y="4321175"/>
            <a:ext cx="1481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9967" name="Rectangle 43"/>
          <p:cNvSpPr>
            <a:spLocks noChangeArrowheads="1"/>
          </p:cNvSpPr>
          <p:nvPr/>
        </p:nvSpPr>
        <p:spPr bwMode="auto">
          <a:xfrm>
            <a:off x="4733925" y="4375150"/>
            <a:ext cx="10017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  <a:latin typeface="Arial Narrow" pitchFamily="34" charset="0"/>
              </a:rPr>
              <a:t>Processing of the </a:t>
            </a:r>
            <a:endParaRPr lang="en-US" sz="400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9968" name="Rectangle 44"/>
          <p:cNvSpPr>
            <a:spLocks noChangeArrowheads="1"/>
          </p:cNvSpPr>
          <p:nvPr/>
        </p:nvSpPr>
        <p:spPr bwMode="auto">
          <a:xfrm>
            <a:off x="4794250" y="4557713"/>
            <a:ext cx="8477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>
                <a:solidFill>
                  <a:srgbClr val="000000"/>
                </a:solidFill>
                <a:latin typeface="Arial Narrow" pitchFamily="34" charset="0"/>
              </a:rPr>
              <a:t>catch improved</a:t>
            </a:r>
            <a:endParaRPr lang="en-US" sz="4000">
              <a:solidFill>
                <a:prstClr val="black"/>
              </a:solidFill>
              <a:latin typeface="Arial Narrow" pitchFamily="34" charset="0"/>
            </a:endParaRPr>
          </a:p>
        </p:txBody>
      </p:sp>
      <p:grpSp>
        <p:nvGrpSpPr>
          <p:cNvPr id="39969" name="Group 45"/>
          <p:cNvGrpSpPr>
            <a:grpSpLocks/>
          </p:cNvGrpSpPr>
          <p:nvPr/>
        </p:nvGrpSpPr>
        <p:grpSpPr bwMode="auto">
          <a:xfrm>
            <a:off x="4352925" y="4152900"/>
            <a:ext cx="1792288" cy="768350"/>
            <a:chOff x="2742" y="3016"/>
            <a:chExt cx="1129" cy="484"/>
          </a:xfrm>
        </p:grpSpPr>
        <p:sp>
          <p:nvSpPr>
            <p:cNvPr id="40019" name="Freeform 46"/>
            <p:cNvSpPr>
              <a:spLocks/>
            </p:cNvSpPr>
            <p:nvPr/>
          </p:nvSpPr>
          <p:spPr bwMode="auto">
            <a:xfrm>
              <a:off x="3798" y="3016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20" name="Freeform 47"/>
            <p:cNvSpPr>
              <a:spLocks/>
            </p:cNvSpPr>
            <p:nvPr/>
          </p:nvSpPr>
          <p:spPr bwMode="auto">
            <a:xfrm>
              <a:off x="2742" y="3016"/>
              <a:ext cx="1129" cy="73"/>
            </a:xfrm>
            <a:custGeom>
              <a:avLst/>
              <a:gdLst>
                <a:gd name="T0" fmla="*/ 1056 w 1129"/>
                <a:gd name="T1" fmla="*/ 73 h 73"/>
                <a:gd name="T2" fmla="*/ 0 w 1129"/>
                <a:gd name="T3" fmla="*/ 73 h 73"/>
                <a:gd name="T4" fmla="*/ 170 w 1129"/>
                <a:gd name="T5" fmla="*/ 0 h 73"/>
                <a:gd name="T6" fmla="*/ 1129 w 1129"/>
                <a:gd name="T7" fmla="*/ 0 h 73"/>
                <a:gd name="T8" fmla="*/ 1056 w 1129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9"/>
                <a:gd name="T16" fmla="*/ 0 h 73"/>
                <a:gd name="T17" fmla="*/ 1129 w 1129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9" h="73">
                  <a:moveTo>
                    <a:pt x="1056" y="73"/>
                  </a:moveTo>
                  <a:lnTo>
                    <a:pt x="0" y="73"/>
                  </a:lnTo>
                  <a:lnTo>
                    <a:pt x="170" y="0"/>
                  </a:lnTo>
                  <a:lnTo>
                    <a:pt x="1129" y="0"/>
                  </a:lnTo>
                  <a:lnTo>
                    <a:pt x="1056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21" name="Rectangle 48"/>
            <p:cNvSpPr>
              <a:spLocks noChangeArrowheads="1"/>
            </p:cNvSpPr>
            <p:nvPr/>
          </p:nvSpPr>
          <p:spPr bwMode="auto">
            <a:xfrm>
              <a:off x="2742" y="3089"/>
              <a:ext cx="1056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</p:grpSp>
      <p:sp>
        <p:nvSpPr>
          <p:cNvPr id="39970" name="Rectangle 49"/>
          <p:cNvSpPr>
            <a:spLocks noChangeArrowheads="1"/>
          </p:cNvSpPr>
          <p:nvPr/>
        </p:nvSpPr>
        <p:spPr bwMode="auto">
          <a:xfrm>
            <a:off x="4451350" y="4321175"/>
            <a:ext cx="14811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grpSp>
        <p:nvGrpSpPr>
          <p:cNvPr id="39973" name="Group 53"/>
          <p:cNvGrpSpPr>
            <a:grpSpLocks/>
          </p:cNvGrpSpPr>
          <p:nvPr/>
        </p:nvGrpSpPr>
        <p:grpSpPr bwMode="auto">
          <a:xfrm>
            <a:off x="6181725" y="4152900"/>
            <a:ext cx="1563688" cy="768350"/>
            <a:chOff x="3894" y="3016"/>
            <a:chExt cx="985" cy="484"/>
          </a:xfrm>
        </p:grpSpPr>
        <p:sp>
          <p:nvSpPr>
            <p:cNvPr id="40016" name="Freeform 54"/>
            <p:cNvSpPr>
              <a:spLocks/>
            </p:cNvSpPr>
            <p:nvPr/>
          </p:nvSpPr>
          <p:spPr bwMode="auto">
            <a:xfrm>
              <a:off x="4806" y="3016"/>
              <a:ext cx="73" cy="484"/>
            </a:xfrm>
            <a:custGeom>
              <a:avLst/>
              <a:gdLst>
                <a:gd name="T0" fmla="*/ 0 w 73"/>
                <a:gd name="T1" fmla="*/ 484 h 484"/>
                <a:gd name="T2" fmla="*/ 0 w 73"/>
                <a:gd name="T3" fmla="*/ 73 h 484"/>
                <a:gd name="T4" fmla="*/ 73 w 73"/>
                <a:gd name="T5" fmla="*/ 0 h 484"/>
                <a:gd name="T6" fmla="*/ 73 w 73"/>
                <a:gd name="T7" fmla="*/ 373 h 484"/>
                <a:gd name="T8" fmla="*/ 0 w 73"/>
                <a:gd name="T9" fmla="*/ 484 h 4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3"/>
                <a:gd name="T16" fmla="*/ 0 h 484"/>
                <a:gd name="T17" fmla="*/ 73 w 73"/>
                <a:gd name="T18" fmla="*/ 484 h 4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3" h="484">
                  <a:moveTo>
                    <a:pt x="0" y="484"/>
                  </a:moveTo>
                  <a:lnTo>
                    <a:pt x="0" y="73"/>
                  </a:lnTo>
                  <a:lnTo>
                    <a:pt x="73" y="0"/>
                  </a:lnTo>
                  <a:lnTo>
                    <a:pt x="73" y="373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E0E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17" name="Freeform 55"/>
            <p:cNvSpPr>
              <a:spLocks/>
            </p:cNvSpPr>
            <p:nvPr/>
          </p:nvSpPr>
          <p:spPr bwMode="auto">
            <a:xfrm>
              <a:off x="3894" y="3016"/>
              <a:ext cx="985" cy="73"/>
            </a:xfrm>
            <a:custGeom>
              <a:avLst/>
              <a:gdLst>
                <a:gd name="T0" fmla="*/ 912 w 985"/>
                <a:gd name="T1" fmla="*/ 73 h 73"/>
                <a:gd name="T2" fmla="*/ 0 w 985"/>
                <a:gd name="T3" fmla="*/ 73 h 73"/>
                <a:gd name="T4" fmla="*/ 157 w 985"/>
                <a:gd name="T5" fmla="*/ 0 h 73"/>
                <a:gd name="T6" fmla="*/ 985 w 985"/>
                <a:gd name="T7" fmla="*/ 0 h 73"/>
                <a:gd name="T8" fmla="*/ 912 w 985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5"/>
                <a:gd name="T16" fmla="*/ 0 h 73"/>
                <a:gd name="T17" fmla="*/ 985 w 985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5" h="73">
                  <a:moveTo>
                    <a:pt x="912" y="73"/>
                  </a:moveTo>
                  <a:lnTo>
                    <a:pt x="0" y="73"/>
                  </a:lnTo>
                  <a:lnTo>
                    <a:pt x="157" y="0"/>
                  </a:lnTo>
                  <a:lnTo>
                    <a:pt x="985" y="0"/>
                  </a:lnTo>
                  <a:lnTo>
                    <a:pt x="912" y="73"/>
                  </a:lnTo>
                  <a:close/>
                </a:path>
              </a:pathLst>
            </a:custGeom>
            <a:solidFill>
              <a:srgbClr val="979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18" name="Rectangle 56"/>
            <p:cNvSpPr>
              <a:spLocks noChangeArrowheads="1"/>
            </p:cNvSpPr>
            <p:nvPr/>
          </p:nvSpPr>
          <p:spPr bwMode="auto">
            <a:xfrm>
              <a:off x="3894" y="3089"/>
              <a:ext cx="912" cy="411"/>
            </a:xfrm>
            <a:prstGeom prst="rect">
              <a:avLst/>
            </a:prstGeom>
            <a:solidFill>
              <a:srgbClr val="C3C3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>
                <a:solidFill>
                  <a:prstClr val="black"/>
                </a:solidFill>
              </a:endParaRPr>
            </a:p>
          </p:txBody>
        </p:sp>
      </p:grpSp>
      <p:sp>
        <p:nvSpPr>
          <p:cNvPr id="39974" name="Rectangle 57"/>
          <p:cNvSpPr>
            <a:spLocks noChangeArrowheads="1"/>
          </p:cNvSpPr>
          <p:nvPr/>
        </p:nvSpPr>
        <p:spPr bwMode="auto">
          <a:xfrm>
            <a:off x="6280150" y="4321175"/>
            <a:ext cx="1252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9978" name="Rectangle 64"/>
          <p:cNvSpPr>
            <a:spLocks noChangeArrowheads="1"/>
          </p:cNvSpPr>
          <p:nvPr/>
        </p:nvSpPr>
        <p:spPr bwMode="auto">
          <a:xfrm>
            <a:off x="6280150" y="4321175"/>
            <a:ext cx="1252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grpSp>
        <p:nvGrpSpPr>
          <p:cNvPr id="39981" name="Group 67"/>
          <p:cNvGrpSpPr>
            <a:grpSpLocks/>
          </p:cNvGrpSpPr>
          <p:nvPr/>
        </p:nvGrpSpPr>
        <p:grpSpPr bwMode="auto">
          <a:xfrm>
            <a:off x="1571625" y="3638550"/>
            <a:ext cx="930275" cy="630238"/>
            <a:chOff x="990" y="2692"/>
            <a:chExt cx="586" cy="397"/>
          </a:xfrm>
        </p:grpSpPr>
        <p:sp>
          <p:nvSpPr>
            <p:cNvPr id="40011" name="Freeform 68"/>
            <p:cNvSpPr>
              <a:spLocks/>
            </p:cNvSpPr>
            <p:nvPr/>
          </p:nvSpPr>
          <p:spPr bwMode="auto">
            <a:xfrm>
              <a:off x="990" y="2736"/>
              <a:ext cx="552" cy="353"/>
            </a:xfrm>
            <a:custGeom>
              <a:avLst/>
              <a:gdLst>
                <a:gd name="T0" fmla="*/ 0 w 552"/>
                <a:gd name="T1" fmla="*/ 353 h 353"/>
                <a:gd name="T2" fmla="*/ 0 w 552"/>
                <a:gd name="T3" fmla="*/ 155 h 353"/>
                <a:gd name="T4" fmla="*/ 552 w 552"/>
                <a:gd name="T5" fmla="*/ 155 h 353"/>
                <a:gd name="T6" fmla="*/ 552 w 552"/>
                <a:gd name="T7" fmla="*/ 0 h 3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353"/>
                <a:gd name="T14" fmla="*/ 552 w 552"/>
                <a:gd name="T15" fmla="*/ 353 h 3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353">
                  <a:moveTo>
                    <a:pt x="0" y="353"/>
                  </a:moveTo>
                  <a:lnTo>
                    <a:pt x="0" y="155"/>
                  </a:lnTo>
                  <a:lnTo>
                    <a:pt x="552" y="155"/>
                  </a:lnTo>
                  <a:lnTo>
                    <a:pt x="55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12" name="Freeform 69"/>
            <p:cNvSpPr>
              <a:spLocks/>
            </p:cNvSpPr>
            <p:nvPr/>
          </p:nvSpPr>
          <p:spPr bwMode="auto">
            <a:xfrm>
              <a:off x="1509" y="2692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33 w 67"/>
                <a:gd name="T7" fmla="*/ 47 h 68"/>
                <a:gd name="T8" fmla="*/ 67 w 67"/>
                <a:gd name="T9" fmla="*/ 68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8"/>
                <a:gd name="T17" fmla="*/ 67 w 67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33" y="47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</p:grpSp>
      <p:grpSp>
        <p:nvGrpSpPr>
          <p:cNvPr id="39982" name="Group 70"/>
          <p:cNvGrpSpPr>
            <a:grpSpLocks/>
          </p:cNvGrpSpPr>
          <p:nvPr/>
        </p:nvGrpSpPr>
        <p:grpSpPr bwMode="auto">
          <a:xfrm>
            <a:off x="2395538" y="3638550"/>
            <a:ext cx="928687" cy="630238"/>
            <a:chOff x="1509" y="2692"/>
            <a:chExt cx="585" cy="397"/>
          </a:xfrm>
        </p:grpSpPr>
        <p:sp>
          <p:nvSpPr>
            <p:cNvPr id="40009" name="Freeform 71"/>
            <p:cNvSpPr>
              <a:spLocks/>
            </p:cNvSpPr>
            <p:nvPr/>
          </p:nvSpPr>
          <p:spPr bwMode="auto">
            <a:xfrm>
              <a:off x="1542" y="2736"/>
              <a:ext cx="552" cy="353"/>
            </a:xfrm>
            <a:custGeom>
              <a:avLst/>
              <a:gdLst>
                <a:gd name="T0" fmla="*/ 552 w 552"/>
                <a:gd name="T1" fmla="*/ 353 h 353"/>
                <a:gd name="T2" fmla="*/ 552 w 552"/>
                <a:gd name="T3" fmla="*/ 155 h 353"/>
                <a:gd name="T4" fmla="*/ 0 w 552"/>
                <a:gd name="T5" fmla="*/ 155 h 353"/>
                <a:gd name="T6" fmla="*/ 0 w 552"/>
                <a:gd name="T7" fmla="*/ 0 h 3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2"/>
                <a:gd name="T13" fmla="*/ 0 h 353"/>
                <a:gd name="T14" fmla="*/ 552 w 552"/>
                <a:gd name="T15" fmla="*/ 353 h 3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2" h="353">
                  <a:moveTo>
                    <a:pt x="552" y="353"/>
                  </a:moveTo>
                  <a:lnTo>
                    <a:pt x="552" y="155"/>
                  </a:lnTo>
                  <a:lnTo>
                    <a:pt x="0" y="15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10" name="Freeform 72"/>
            <p:cNvSpPr>
              <a:spLocks/>
            </p:cNvSpPr>
            <p:nvPr/>
          </p:nvSpPr>
          <p:spPr bwMode="auto">
            <a:xfrm>
              <a:off x="1509" y="2692"/>
              <a:ext cx="67" cy="68"/>
            </a:xfrm>
            <a:custGeom>
              <a:avLst/>
              <a:gdLst>
                <a:gd name="T0" fmla="*/ 67 w 67"/>
                <a:gd name="T1" fmla="*/ 68 h 68"/>
                <a:gd name="T2" fmla="*/ 33 w 67"/>
                <a:gd name="T3" fmla="*/ 0 h 68"/>
                <a:gd name="T4" fmla="*/ 0 w 67"/>
                <a:gd name="T5" fmla="*/ 68 h 68"/>
                <a:gd name="T6" fmla="*/ 33 w 67"/>
                <a:gd name="T7" fmla="*/ 47 h 68"/>
                <a:gd name="T8" fmla="*/ 67 w 67"/>
                <a:gd name="T9" fmla="*/ 68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8"/>
                <a:gd name="T17" fmla="*/ 67 w 67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8">
                  <a:moveTo>
                    <a:pt x="67" y="68"/>
                  </a:moveTo>
                  <a:lnTo>
                    <a:pt x="33" y="0"/>
                  </a:lnTo>
                  <a:lnTo>
                    <a:pt x="0" y="68"/>
                  </a:lnTo>
                  <a:lnTo>
                    <a:pt x="33" y="47"/>
                  </a:lnTo>
                  <a:lnTo>
                    <a:pt x="67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</p:grpSp>
      <p:grpSp>
        <p:nvGrpSpPr>
          <p:cNvPr id="39983" name="Group 73"/>
          <p:cNvGrpSpPr>
            <a:grpSpLocks/>
          </p:cNvGrpSpPr>
          <p:nvPr/>
        </p:nvGrpSpPr>
        <p:grpSpPr bwMode="auto">
          <a:xfrm>
            <a:off x="5191125" y="3641725"/>
            <a:ext cx="901700" cy="627063"/>
            <a:chOff x="3270" y="2694"/>
            <a:chExt cx="568" cy="395"/>
          </a:xfrm>
        </p:grpSpPr>
        <p:sp>
          <p:nvSpPr>
            <p:cNvPr id="40007" name="Freeform 74"/>
            <p:cNvSpPr>
              <a:spLocks/>
            </p:cNvSpPr>
            <p:nvPr/>
          </p:nvSpPr>
          <p:spPr bwMode="auto">
            <a:xfrm>
              <a:off x="3270" y="2737"/>
              <a:ext cx="534" cy="352"/>
            </a:xfrm>
            <a:custGeom>
              <a:avLst/>
              <a:gdLst>
                <a:gd name="T0" fmla="*/ 0 w 534"/>
                <a:gd name="T1" fmla="*/ 352 h 352"/>
                <a:gd name="T2" fmla="*/ 0 w 534"/>
                <a:gd name="T3" fmla="*/ 154 h 352"/>
                <a:gd name="T4" fmla="*/ 534 w 534"/>
                <a:gd name="T5" fmla="*/ 154 h 352"/>
                <a:gd name="T6" fmla="*/ 534 w 534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4"/>
                <a:gd name="T13" fmla="*/ 0 h 352"/>
                <a:gd name="T14" fmla="*/ 534 w 534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4" h="352">
                  <a:moveTo>
                    <a:pt x="0" y="352"/>
                  </a:moveTo>
                  <a:lnTo>
                    <a:pt x="0" y="154"/>
                  </a:lnTo>
                  <a:lnTo>
                    <a:pt x="534" y="154"/>
                  </a:lnTo>
                  <a:lnTo>
                    <a:pt x="53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08" name="Freeform 75"/>
            <p:cNvSpPr>
              <a:spLocks/>
            </p:cNvSpPr>
            <p:nvPr/>
          </p:nvSpPr>
          <p:spPr bwMode="auto">
            <a:xfrm>
              <a:off x="3771" y="2694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</p:grpSp>
      <p:grpSp>
        <p:nvGrpSpPr>
          <p:cNvPr id="39984" name="Group 76"/>
          <p:cNvGrpSpPr>
            <a:grpSpLocks/>
          </p:cNvGrpSpPr>
          <p:nvPr/>
        </p:nvGrpSpPr>
        <p:grpSpPr bwMode="auto">
          <a:xfrm>
            <a:off x="5986463" y="3641725"/>
            <a:ext cx="919162" cy="627063"/>
            <a:chOff x="3771" y="2694"/>
            <a:chExt cx="579" cy="395"/>
          </a:xfrm>
        </p:grpSpPr>
        <p:sp>
          <p:nvSpPr>
            <p:cNvPr id="40005" name="Freeform 77"/>
            <p:cNvSpPr>
              <a:spLocks/>
            </p:cNvSpPr>
            <p:nvPr/>
          </p:nvSpPr>
          <p:spPr bwMode="auto">
            <a:xfrm>
              <a:off x="3804" y="2737"/>
              <a:ext cx="546" cy="352"/>
            </a:xfrm>
            <a:custGeom>
              <a:avLst/>
              <a:gdLst>
                <a:gd name="T0" fmla="*/ 546 w 546"/>
                <a:gd name="T1" fmla="*/ 352 h 352"/>
                <a:gd name="T2" fmla="*/ 546 w 546"/>
                <a:gd name="T3" fmla="*/ 154 h 352"/>
                <a:gd name="T4" fmla="*/ 0 w 546"/>
                <a:gd name="T5" fmla="*/ 154 h 352"/>
                <a:gd name="T6" fmla="*/ 0 w 546"/>
                <a:gd name="T7" fmla="*/ 0 h 3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6"/>
                <a:gd name="T13" fmla="*/ 0 h 352"/>
                <a:gd name="T14" fmla="*/ 546 w 546"/>
                <a:gd name="T15" fmla="*/ 352 h 3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6" h="352">
                  <a:moveTo>
                    <a:pt x="546" y="352"/>
                  </a:moveTo>
                  <a:lnTo>
                    <a:pt x="546" y="154"/>
                  </a:lnTo>
                  <a:lnTo>
                    <a:pt x="0" y="15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06" name="Freeform 78"/>
            <p:cNvSpPr>
              <a:spLocks/>
            </p:cNvSpPr>
            <p:nvPr/>
          </p:nvSpPr>
          <p:spPr bwMode="auto">
            <a:xfrm>
              <a:off x="3771" y="2694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</p:grpSp>
      <p:grpSp>
        <p:nvGrpSpPr>
          <p:cNvPr id="39985" name="Group 79"/>
          <p:cNvGrpSpPr>
            <a:grpSpLocks/>
          </p:cNvGrpSpPr>
          <p:nvPr/>
        </p:nvGrpSpPr>
        <p:grpSpPr bwMode="auto">
          <a:xfrm>
            <a:off x="2447925" y="2263775"/>
            <a:ext cx="1844675" cy="723900"/>
            <a:chOff x="1542" y="1826"/>
            <a:chExt cx="1162" cy="456"/>
          </a:xfrm>
        </p:grpSpPr>
        <p:sp>
          <p:nvSpPr>
            <p:cNvPr id="40003" name="Freeform 80"/>
            <p:cNvSpPr>
              <a:spLocks/>
            </p:cNvSpPr>
            <p:nvPr/>
          </p:nvSpPr>
          <p:spPr bwMode="auto">
            <a:xfrm>
              <a:off x="1542" y="1869"/>
              <a:ext cx="1128" cy="413"/>
            </a:xfrm>
            <a:custGeom>
              <a:avLst/>
              <a:gdLst>
                <a:gd name="T0" fmla="*/ 0 w 1128"/>
                <a:gd name="T1" fmla="*/ 413 h 413"/>
                <a:gd name="T2" fmla="*/ 0 w 1128"/>
                <a:gd name="T3" fmla="*/ 185 h 413"/>
                <a:gd name="T4" fmla="*/ 1128 w 1128"/>
                <a:gd name="T5" fmla="*/ 185 h 413"/>
                <a:gd name="T6" fmla="*/ 1128 w 1128"/>
                <a:gd name="T7" fmla="*/ 0 h 4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28"/>
                <a:gd name="T13" fmla="*/ 0 h 413"/>
                <a:gd name="T14" fmla="*/ 1128 w 1128"/>
                <a:gd name="T15" fmla="*/ 413 h 4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28" h="413">
                  <a:moveTo>
                    <a:pt x="0" y="413"/>
                  </a:moveTo>
                  <a:lnTo>
                    <a:pt x="0" y="185"/>
                  </a:lnTo>
                  <a:lnTo>
                    <a:pt x="1128" y="185"/>
                  </a:lnTo>
                  <a:lnTo>
                    <a:pt x="1128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04" name="Freeform 81"/>
            <p:cNvSpPr>
              <a:spLocks/>
            </p:cNvSpPr>
            <p:nvPr/>
          </p:nvSpPr>
          <p:spPr bwMode="auto">
            <a:xfrm>
              <a:off x="2637" y="1826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</p:grpSp>
      <p:grpSp>
        <p:nvGrpSpPr>
          <p:cNvPr id="39986" name="Group 82"/>
          <p:cNvGrpSpPr>
            <a:grpSpLocks/>
          </p:cNvGrpSpPr>
          <p:nvPr/>
        </p:nvGrpSpPr>
        <p:grpSpPr bwMode="auto">
          <a:xfrm>
            <a:off x="4186238" y="2263775"/>
            <a:ext cx="1852612" cy="723900"/>
            <a:chOff x="2637" y="1826"/>
            <a:chExt cx="1167" cy="456"/>
          </a:xfrm>
        </p:grpSpPr>
        <p:sp>
          <p:nvSpPr>
            <p:cNvPr id="40001" name="Freeform 83"/>
            <p:cNvSpPr>
              <a:spLocks/>
            </p:cNvSpPr>
            <p:nvPr/>
          </p:nvSpPr>
          <p:spPr bwMode="auto">
            <a:xfrm>
              <a:off x="2670" y="1869"/>
              <a:ext cx="1134" cy="413"/>
            </a:xfrm>
            <a:custGeom>
              <a:avLst/>
              <a:gdLst>
                <a:gd name="T0" fmla="*/ 1134 w 1134"/>
                <a:gd name="T1" fmla="*/ 413 h 413"/>
                <a:gd name="T2" fmla="*/ 1134 w 1134"/>
                <a:gd name="T3" fmla="*/ 185 h 413"/>
                <a:gd name="T4" fmla="*/ 0 w 1134"/>
                <a:gd name="T5" fmla="*/ 185 h 413"/>
                <a:gd name="T6" fmla="*/ 0 w 1134"/>
                <a:gd name="T7" fmla="*/ 0 h 4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4"/>
                <a:gd name="T13" fmla="*/ 0 h 413"/>
                <a:gd name="T14" fmla="*/ 1134 w 1134"/>
                <a:gd name="T15" fmla="*/ 413 h 4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4" h="413">
                  <a:moveTo>
                    <a:pt x="1134" y="413"/>
                  </a:moveTo>
                  <a:lnTo>
                    <a:pt x="1134" y="185"/>
                  </a:lnTo>
                  <a:lnTo>
                    <a:pt x="0" y="18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  <p:sp>
          <p:nvSpPr>
            <p:cNvPr id="40002" name="Freeform 84"/>
            <p:cNvSpPr>
              <a:spLocks/>
            </p:cNvSpPr>
            <p:nvPr/>
          </p:nvSpPr>
          <p:spPr bwMode="auto">
            <a:xfrm>
              <a:off x="2637" y="1826"/>
              <a:ext cx="67" cy="67"/>
            </a:xfrm>
            <a:custGeom>
              <a:avLst/>
              <a:gdLst>
                <a:gd name="T0" fmla="*/ 67 w 67"/>
                <a:gd name="T1" fmla="*/ 67 h 67"/>
                <a:gd name="T2" fmla="*/ 33 w 67"/>
                <a:gd name="T3" fmla="*/ 0 h 67"/>
                <a:gd name="T4" fmla="*/ 0 w 67"/>
                <a:gd name="T5" fmla="*/ 67 h 67"/>
                <a:gd name="T6" fmla="*/ 33 w 67"/>
                <a:gd name="T7" fmla="*/ 46 h 67"/>
                <a:gd name="T8" fmla="*/ 67 w 67"/>
                <a:gd name="T9" fmla="*/ 67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7"/>
                <a:gd name="T17" fmla="*/ 67 w 67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7">
                  <a:moveTo>
                    <a:pt x="67" y="67"/>
                  </a:moveTo>
                  <a:lnTo>
                    <a:pt x="33" y="0"/>
                  </a:lnTo>
                  <a:lnTo>
                    <a:pt x="0" y="67"/>
                  </a:lnTo>
                  <a:lnTo>
                    <a:pt x="33" y="46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>
                <a:solidFill>
                  <a:prstClr val="black"/>
                </a:solidFill>
              </a:endParaRPr>
            </a:p>
          </p:txBody>
        </p:sp>
      </p:grpSp>
      <p:sp>
        <p:nvSpPr>
          <p:cNvPr id="278613" name="Rectangle 85"/>
          <p:cNvSpPr>
            <a:spLocks noGrp="1" noChangeArrowheads="1"/>
          </p:cNvSpPr>
          <p:nvPr>
            <p:ph type="title"/>
          </p:nvPr>
        </p:nvSpPr>
        <p:spPr>
          <a:xfrm>
            <a:off x="145504" y="-161925"/>
            <a:ext cx="7162800" cy="1143000"/>
          </a:xfrm>
        </p:spPr>
        <p:txBody>
          <a:bodyPr/>
          <a:lstStyle/>
          <a:p>
            <a:pPr algn="ctr">
              <a:defRPr/>
            </a:pP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Análisis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 la </a:t>
            </a: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estrategia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revisión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8614" name="Line 86"/>
          <p:cNvSpPr>
            <a:spLocks noChangeShapeType="1"/>
          </p:cNvSpPr>
          <p:nvPr/>
        </p:nvSpPr>
        <p:spPr bwMode="auto">
          <a:xfrm>
            <a:off x="2438400" y="812800"/>
            <a:ext cx="2057400" cy="441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>
              <a:solidFill>
                <a:prstClr val="black"/>
              </a:solidFill>
            </a:endParaRPr>
          </a:p>
        </p:txBody>
      </p:sp>
      <p:sp>
        <p:nvSpPr>
          <p:cNvPr id="278615" name="Rectangle 87"/>
          <p:cNvSpPr>
            <a:spLocks noChangeArrowheads="1"/>
          </p:cNvSpPr>
          <p:nvPr/>
        </p:nvSpPr>
        <p:spPr bwMode="auto">
          <a:xfrm>
            <a:off x="1969567" y="5772275"/>
            <a:ext cx="5698777" cy="897632"/>
          </a:xfrm>
          <a:prstGeom prst="rect">
            <a:avLst/>
          </a:prstGeom>
          <a:solidFill>
            <a:srgbClr val="FF66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Decisión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fundada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 en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prioridades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 de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politicas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,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costo-beneficio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, </a:t>
            </a:r>
          </a:p>
          <a:p>
            <a:pPr algn="ctr" eaLnBrk="0" hangingPunct="0">
              <a:defRPr/>
            </a:pP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otros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programas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 en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curso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,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presupuesto</a:t>
            </a:r>
            <a:r>
              <a:rPr lang="en-GB" sz="2000" i="1" dirty="0" smtClean="0">
                <a:solidFill>
                  <a:prstClr val="white"/>
                </a:solidFill>
                <a:latin typeface="Arial Narrow" charset="0"/>
              </a:rPr>
              <a:t>, </a:t>
            </a:r>
            <a:r>
              <a:rPr lang="en-GB" sz="2000" i="1" dirty="0" err="1" smtClean="0">
                <a:solidFill>
                  <a:prstClr val="white"/>
                </a:solidFill>
                <a:latin typeface="Arial Narrow" charset="0"/>
              </a:rPr>
              <a:t>etc</a:t>
            </a:r>
            <a:endParaRPr lang="en-GB" sz="2000" i="1" dirty="0">
              <a:solidFill>
                <a:prstClr val="white"/>
              </a:solidFill>
              <a:latin typeface="Arial Narrow" charset="0"/>
            </a:endParaRPr>
          </a:p>
        </p:txBody>
      </p:sp>
      <p:sp>
        <p:nvSpPr>
          <p:cNvPr id="278616" name="Text Box 88"/>
          <p:cNvSpPr txBox="1">
            <a:spLocks noChangeArrowheads="1"/>
          </p:cNvSpPr>
          <p:nvPr/>
        </p:nvSpPr>
        <p:spPr bwMode="auto">
          <a:xfrm>
            <a:off x="228600" y="5078511"/>
            <a:ext cx="3962400" cy="369332"/>
          </a:xfrm>
          <a:prstGeom prst="rect">
            <a:avLst/>
          </a:prstGeom>
          <a:gradFill rotWithShape="1">
            <a:gsLst>
              <a:gs pos="0">
                <a:srgbClr val="E9E9F7"/>
              </a:gs>
              <a:gs pos="64999">
                <a:srgbClr val="C5C5E9"/>
              </a:gs>
              <a:gs pos="100000">
                <a:srgbClr val="ACACE1"/>
              </a:gs>
            </a:gsLst>
            <a:lin ang="5400000" scaled="1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GB" b="1" dirty="0" err="1" smtClean="0">
                <a:solidFill>
                  <a:prstClr val="black"/>
                </a:solidFill>
                <a:latin typeface="Arial Narrow" charset="0"/>
              </a:rPr>
              <a:t>Estrategia</a:t>
            </a:r>
            <a:r>
              <a:rPr lang="en-GB" b="1" dirty="0" smtClean="0">
                <a:solidFill>
                  <a:prstClr val="black"/>
                </a:solidFill>
                <a:latin typeface="Arial Narrow" charset="0"/>
              </a:rPr>
              <a:t> control </a:t>
            </a:r>
            <a:r>
              <a:rPr lang="en-GB" b="1" dirty="0" err="1" smtClean="0">
                <a:solidFill>
                  <a:prstClr val="black"/>
                </a:solidFill>
                <a:latin typeface="Arial Narrow" charset="0"/>
              </a:rPr>
              <a:t>existencias</a:t>
            </a:r>
            <a:r>
              <a:rPr lang="en-GB" b="1" dirty="0" smtClean="0">
                <a:solidFill>
                  <a:prstClr val="black"/>
                </a:solidFill>
                <a:latin typeface="Arial Narrow" charset="0"/>
              </a:rPr>
              <a:t> de </a:t>
            </a:r>
            <a:r>
              <a:rPr lang="en-GB" b="1" dirty="0" err="1" smtClean="0">
                <a:solidFill>
                  <a:prstClr val="black"/>
                </a:solidFill>
                <a:latin typeface="Arial Narrow" charset="0"/>
              </a:rPr>
              <a:t>pescado</a:t>
            </a:r>
            <a:endParaRPr lang="en-GB" b="1" dirty="0">
              <a:solidFill>
                <a:prstClr val="black"/>
              </a:solidFill>
              <a:latin typeface="Arial Narrow" charset="0"/>
            </a:endParaRPr>
          </a:p>
        </p:txBody>
      </p:sp>
      <p:sp>
        <p:nvSpPr>
          <p:cNvPr id="278617" name="Text Box 89"/>
          <p:cNvSpPr txBox="1">
            <a:spLocks noChangeArrowheads="1"/>
          </p:cNvSpPr>
          <p:nvPr/>
        </p:nvSpPr>
        <p:spPr bwMode="auto">
          <a:xfrm>
            <a:off x="4544144" y="5078511"/>
            <a:ext cx="3268216" cy="369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GB" dirty="0" err="1" smtClean="0">
                <a:ln>
                  <a:solidFill>
                    <a:prstClr val="white"/>
                  </a:solidFill>
                </a:ln>
                <a:solidFill>
                  <a:srgbClr val="FF6600"/>
                </a:solidFill>
                <a:latin typeface="Arial Narrow" charset="0"/>
              </a:rPr>
              <a:t>Estrategia</a:t>
            </a:r>
            <a:r>
              <a:rPr lang="en-GB" dirty="0" smtClean="0">
                <a:ln>
                  <a:solidFill>
                    <a:prstClr val="white"/>
                  </a:solidFill>
                </a:ln>
                <a:solidFill>
                  <a:srgbClr val="FF6600"/>
                </a:solidFill>
                <a:latin typeface="Arial Narrow" charset="0"/>
              </a:rPr>
              <a:t> de </a:t>
            </a:r>
            <a:r>
              <a:rPr lang="en-GB" dirty="0" err="1" smtClean="0">
                <a:ln>
                  <a:solidFill>
                    <a:prstClr val="white"/>
                  </a:solidFill>
                </a:ln>
                <a:solidFill>
                  <a:srgbClr val="FF6600"/>
                </a:solidFill>
                <a:latin typeface="Arial Narrow" charset="0"/>
              </a:rPr>
              <a:t>orientación</a:t>
            </a:r>
            <a:r>
              <a:rPr lang="en-GB" dirty="0" smtClean="0">
                <a:ln>
                  <a:solidFill>
                    <a:prstClr val="white"/>
                  </a:solidFill>
                </a:ln>
                <a:solidFill>
                  <a:srgbClr val="FF6600"/>
                </a:solidFill>
                <a:latin typeface="Arial Narrow" charset="0"/>
              </a:rPr>
              <a:t> al </a:t>
            </a:r>
            <a:r>
              <a:rPr lang="en-GB" dirty="0" err="1" smtClean="0">
                <a:ln>
                  <a:solidFill>
                    <a:prstClr val="white"/>
                  </a:solidFill>
                </a:ln>
                <a:solidFill>
                  <a:srgbClr val="FF6600"/>
                </a:solidFill>
                <a:latin typeface="Arial Narrow" charset="0"/>
              </a:rPr>
              <a:t>mercado</a:t>
            </a:r>
            <a:endParaRPr lang="en-GB" dirty="0">
              <a:ln>
                <a:solidFill>
                  <a:prstClr val="white"/>
                </a:solidFill>
              </a:ln>
              <a:solidFill>
                <a:srgbClr val="FF6600"/>
              </a:solidFill>
              <a:latin typeface="Arial Narrow" charset="0"/>
            </a:endParaRPr>
          </a:p>
        </p:txBody>
      </p:sp>
      <p:sp>
        <p:nvSpPr>
          <p:cNvPr id="278618" name="Text Box 90"/>
          <p:cNvSpPr txBox="1">
            <a:spLocks noChangeArrowheads="1"/>
          </p:cNvSpPr>
          <p:nvPr/>
        </p:nvSpPr>
        <p:spPr bwMode="auto">
          <a:xfrm>
            <a:off x="7629525" y="2814027"/>
            <a:ext cx="1514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err="1" smtClean="0">
                <a:solidFill>
                  <a:prstClr val="black"/>
                </a:solidFill>
                <a:latin typeface="Arial Narrow" pitchFamily="34" charset="0"/>
              </a:rPr>
              <a:t>PROPÓSITOS</a:t>
            </a:r>
            <a:r>
              <a:rPr lang="en-GB" sz="16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  <a:latin typeface="Arial Narrow" pitchFamily="34" charset="0"/>
              </a:rPr>
              <a:t>RESULTADOS</a:t>
            </a:r>
            <a:r>
              <a:rPr lang="en-GB" sz="1600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Arial Narrow" pitchFamily="34" charset="0"/>
              </a:rPr>
              <a:t>/ </a:t>
            </a:r>
            <a:r>
              <a:rPr lang="en-GB" sz="1600" dirty="0" err="1" smtClean="0">
                <a:solidFill>
                  <a:prstClr val="black"/>
                </a:solidFill>
                <a:latin typeface="Arial Narrow" pitchFamily="34" charset="0"/>
              </a:rPr>
              <a:t>esperados</a:t>
            </a:r>
            <a:endParaRPr lang="en-GB" sz="16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78619" name="Text Box 91"/>
          <p:cNvSpPr txBox="1">
            <a:spLocks noChangeArrowheads="1"/>
          </p:cNvSpPr>
          <p:nvPr/>
        </p:nvSpPr>
        <p:spPr bwMode="auto">
          <a:xfrm>
            <a:off x="7772400" y="1620089"/>
            <a:ext cx="137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err="1" smtClean="0">
                <a:solidFill>
                  <a:prstClr val="black"/>
                </a:solidFill>
                <a:latin typeface="Arial Narrow" pitchFamily="34" charset="0"/>
              </a:rPr>
              <a:t>OBJETIVO</a:t>
            </a:r>
            <a:r>
              <a:rPr lang="en-GB" sz="1600" dirty="0" smtClean="0">
                <a:solidFill>
                  <a:prstClr val="black"/>
                </a:solidFill>
                <a:latin typeface="Arial Narrow" pitchFamily="34" charset="0"/>
              </a:rPr>
              <a:t> GENERAL</a:t>
            </a:r>
            <a:endParaRPr lang="en-GB" sz="16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278620" name="Text Box 92"/>
          <p:cNvSpPr txBox="1">
            <a:spLocks noChangeArrowheads="1"/>
          </p:cNvSpPr>
          <p:nvPr/>
        </p:nvSpPr>
        <p:spPr bwMode="auto">
          <a:xfrm>
            <a:off x="7772400" y="4286250"/>
            <a:ext cx="137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err="1" smtClean="0">
                <a:solidFill>
                  <a:prstClr val="black"/>
                </a:solidFill>
                <a:latin typeface="Arial Narrow" pitchFamily="34" charset="0"/>
              </a:rPr>
              <a:t>PRODUCTOS</a:t>
            </a:r>
            <a:r>
              <a:rPr lang="en-GB" sz="1600" dirty="0" smtClean="0">
                <a:solidFill>
                  <a:prstClr val="black"/>
                </a:solidFill>
                <a:latin typeface="Arial Narrow" pitchFamily="34" charset="0"/>
              </a:rPr>
              <a:t>/ </a:t>
            </a:r>
            <a:r>
              <a:rPr lang="en-GB" sz="1600" dirty="0" err="1" smtClean="0">
                <a:solidFill>
                  <a:prstClr val="black"/>
                </a:solidFill>
                <a:latin typeface="Arial Narrow" pitchFamily="34" charset="0"/>
              </a:rPr>
              <a:t>RESULTADOS</a:t>
            </a:r>
            <a:endParaRPr lang="en-GB" sz="160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39999" name="Rectangle 95"/>
          <p:cNvSpPr>
            <a:spLocks noChangeArrowheads="1"/>
          </p:cNvSpPr>
          <p:nvPr/>
        </p:nvSpPr>
        <p:spPr bwMode="auto">
          <a:xfrm>
            <a:off x="228600" y="1839913"/>
            <a:ext cx="2328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278624" name="Text Box 96"/>
          <p:cNvSpPr txBox="1">
            <a:spLocks noChangeArrowheads="1"/>
          </p:cNvSpPr>
          <p:nvPr/>
        </p:nvSpPr>
        <p:spPr bwMode="auto">
          <a:xfrm>
            <a:off x="179512" y="1412776"/>
            <a:ext cx="1981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Estas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declaraciones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excluídas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deben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considerarse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durante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el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análisis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de 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supuestos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 / </a:t>
            </a:r>
            <a:r>
              <a:rPr lang="en-US" sz="1600" i="1" dirty="0" err="1" smtClean="0">
                <a:solidFill>
                  <a:prstClr val="black"/>
                </a:solidFill>
                <a:latin typeface="Arial Narrow" pitchFamily="34" charset="0"/>
              </a:rPr>
              <a:t>riesgos</a:t>
            </a:r>
            <a:r>
              <a:rPr lang="en-US" sz="1600" i="1" dirty="0" smtClean="0">
                <a:solidFill>
                  <a:prstClr val="black"/>
                </a:solidFill>
                <a:latin typeface="Arial Narrow" pitchFamily="34" charset="0"/>
              </a:rPr>
              <a:t>. </a:t>
            </a:r>
            <a:endParaRPr lang="en-US" sz="1600" i="1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9983" y="2996952"/>
            <a:ext cx="1674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Agotamiento de los recursos pesqueros reducido o interrumpido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5576" y="4293096"/>
            <a:ext cx="1590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prstClr val="black"/>
                </a:solidFill>
                <a:latin typeface="Arial Narrow" panose="020B0606020202030204" pitchFamily="34" charset="0"/>
              </a:rPr>
              <a:t>Hábitat natural de los recursos pesqueros protegido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69331" y="4294837"/>
            <a:ext cx="1598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prstClr val="black"/>
                </a:solidFill>
                <a:latin typeface="Arial Narrow" panose="020B0606020202030204" pitchFamily="34" charset="0"/>
              </a:rPr>
              <a:t>Prácticas ilegales de pesca reducidas significativamente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60144" y="3068960"/>
            <a:ext cx="18601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prstClr val="black"/>
                </a:solidFill>
                <a:latin typeface="Arial Narrow" panose="020B0606020202030204" pitchFamily="34" charset="0"/>
              </a:rPr>
              <a:t>Precio de venta para los pescadores aumentó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27984" y="4365104"/>
            <a:ext cx="1560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prstClr val="black"/>
                </a:solidFill>
                <a:latin typeface="Arial Narrow" panose="020B0606020202030204" pitchFamily="34" charset="0"/>
              </a:rPr>
              <a:t>Calidad del proceso de pesca incrementado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40844" y="4407495"/>
            <a:ext cx="1355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prstClr val="black"/>
                </a:solidFill>
                <a:latin typeface="Arial Narrow" panose="020B0606020202030204" pitchFamily="34" charset="0"/>
              </a:rPr>
              <a:t>Acceso a los mercados mejorado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3888" y="807095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En el proyecto</a:t>
            </a:r>
            <a:endParaRPr lang="es-CO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779912" y="1340768"/>
            <a:ext cx="18350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07504" y="879103"/>
            <a:ext cx="2444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Fuera del proyecto</a:t>
            </a:r>
            <a:endParaRPr lang="es-CO" sz="2400" b="1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flipH="1" flipV="1">
            <a:off x="395537" y="900336"/>
            <a:ext cx="1614238" cy="83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dondear rectángulo de esquina del mismo lado 96"/>
          <p:cNvSpPr/>
          <p:nvPr/>
        </p:nvSpPr>
        <p:spPr>
          <a:xfrm rot="10800000">
            <a:off x="7812360" y="692696"/>
            <a:ext cx="1224136" cy="4824536"/>
          </a:xfrm>
          <a:prstGeom prst="round2Same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3" name="Redondear rectángulo de esquina del mismo lado 97"/>
          <p:cNvSpPr/>
          <p:nvPr/>
        </p:nvSpPr>
        <p:spPr>
          <a:xfrm>
            <a:off x="7812360" y="326484"/>
            <a:ext cx="1224136" cy="1172116"/>
          </a:xfrm>
          <a:prstGeom prst="round2SameRect">
            <a:avLst/>
          </a:prstGeom>
          <a:solidFill>
            <a:srgbClr val="7A2B94"/>
          </a:solidFill>
          <a:ln w="57150" cmpd="sng"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smtClean="0"/>
              <a:t>Lógica </a:t>
            </a:r>
            <a:r>
              <a:rPr lang="es-ES" b="1" dirty="0"/>
              <a:t>de la intervención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15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8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8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8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14" grpId="0" animBg="1"/>
      <p:bldP spid="278616" grpId="0" animBg="1"/>
      <p:bldP spid="278618" grpId="0" autoUpdateAnimBg="0"/>
      <p:bldP spid="278619" grpId="0" autoUpdateAnimBg="0"/>
      <p:bldP spid="278620" grpId="0" autoUpdateAnimBg="0"/>
      <p:bldP spid="278624" grpId="0" autoUpdateAnimBg="0"/>
      <p:bldP spid="15" grpId="0"/>
      <p:bldP spid="114" grpId="0"/>
      <p:bldP spid="7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>
            <a:normAutofit/>
          </a:bodyPr>
          <a:lstStyle/>
          <a:p>
            <a:pPr algn="ctr"/>
            <a:r>
              <a:rPr lang="es-CO" sz="3600" dirty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Análisis de la estrategia de la </a:t>
            </a:r>
            <a:r>
              <a:rPr lang="es-CO" sz="3600" dirty="0" smtClean="0"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EFS</a:t>
            </a:r>
            <a:endParaRPr lang="es-ES_tradnl" sz="3600" b="1" dirty="0" smtClean="0">
              <a:solidFill>
                <a:srgbClr val="000000"/>
              </a:solidFill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484313"/>
            <a:ext cx="7020273" cy="4495800"/>
          </a:xfrm>
        </p:spPr>
        <p:txBody>
          <a:bodyPr>
            <a:normAutofit/>
          </a:bodyPr>
          <a:lstStyle/>
          <a:p>
            <a:pPr marL="571500" lvl="1" indent="-381000">
              <a:buFont typeface="Wingdings" pitchFamily="2" charset="2"/>
              <a:buNone/>
            </a:pPr>
            <a:r>
              <a:rPr lang="en-GB" sz="27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Consiste</a:t>
            </a:r>
            <a:r>
              <a:rPr lang="en-GB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en:</a:t>
            </a:r>
          </a:p>
          <a:p>
            <a:pPr marL="571500" lvl="1" indent="-381000"/>
            <a:r>
              <a:rPr lang="es-CO" sz="27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El análisis de los objetivos potenciales en relación con un conjunto de </a:t>
            </a:r>
            <a:r>
              <a:rPr lang="es-CO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criterios de "viabilidad</a:t>
            </a:r>
            <a:r>
              <a:rPr lang="es-CO" sz="27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" y </a:t>
            </a:r>
            <a:r>
              <a:rPr lang="es-CO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"</a:t>
            </a:r>
            <a:r>
              <a:rPr lang="es-CO" sz="27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prioridad </a:t>
            </a:r>
            <a:r>
              <a:rPr lang="es-CO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política“</a:t>
            </a:r>
            <a:r>
              <a:rPr lang="en-GB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</a:t>
            </a:r>
          </a:p>
          <a:p>
            <a:pPr marL="571500" lvl="1" indent="-381000"/>
            <a:r>
              <a:rPr lang="es-CO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Evaluación </a:t>
            </a:r>
            <a:r>
              <a:rPr lang="es-CO" sz="27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los costos y beneficios de los diferentes enfoques </a:t>
            </a:r>
            <a:r>
              <a:rPr lang="es-CO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posibles;</a:t>
            </a:r>
            <a:endParaRPr lang="en-GB" sz="27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571500" lvl="1" indent="-381000"/>
            <a:r>
              <a:rPr lang="es-CO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Elección </a:t>
            </a:r>
            <a:r>
              <a:rPr lang="es-CO" sz="27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una estrategia adecuada para la ejecución del </a:t>
            </a:r>
            <a:r>
              <a:rPr lang="es-CO" sz="27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proyecto</a:t>
            </a:r>
            <a:endParaRPr lang="en-GB" sz="27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947696"/>
              </p:ext>
            </p:extLst>
          </p:nvPr>
        </p:nvGraphicFramePr>
        <p:xfrm>
          <a:off x="251520" y="1124744"/>
          <a:ext cx="143827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1" name="Clip" r:id="rId3" imgW="1298383" imgH="3937452" progId="MS_ClipArt_Gallery.2">
                  <p:embed/>
                </p:oleObj>
              </mc:Choice>
              <mc:Fallback>
                <p:oleObj name="Clip" r:id="rId3" imgW="1298383" imgH="3937452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24744"/>
                        <a:ext cx="143827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236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12"/>
          <p:cNvSpPr>
            <a:spLocks noChangeShapeType="1"/>
          </p:cNvSpPr>
          <p:nvPr/>
        </p:nvSpPr>
        <p:spPr bwMode="auto">
          <a:xfrm>
            <a:off x="3951288" y="1939925"/>
            <a:ext cx="0" cy="2017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s-CO" sz="3200" dirty="0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Vinculación de la jerarquía de objetivos a la lógica de la </a:t>
            </a:r>
            <a:r>
              <a:rPr lang="es-CO" sz="3200" dirty="0" smtClean="0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intervención</a:t>
            </a:r>
            <a:endParaRPr lang="en-US" sz="3200" b="1" dirty="0" smtClean="0">
              <a:effectLst/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3159125" y="1292225"/>
            <a:ext cx="15240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Objetivo</a:t>
            </a:r>
            <a:r>
              <a:rPr lang="en-US" dirty="0" smtClean="0">
                <a:latin typeface="Arial Narrow" pitchFamily="34" charset="0"/>
              </a:rPr>
              <a:t> General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2973388" y="2516188"/>
            <a:ext cx="1985962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Resultados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esperados</a:t>
            </a:r>
            <a:r>
              <a:rPr lang="en-US" dirty="0" smtClean="0">
                <a:latin typeface="Arial Narrow" pitchFamily="34" charset="0"/>
              </a:rPr>
              <a:t> /  </a:t>
            </a:r>
            <a:r>
              <a:rPr lang="en-US" dirty="0" err="1">
                <a:latin typeface="Arial Narrow" pitchFamily="34" charset="0"/>
              </a:rPr>
              <a:t>Propósito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903288" y="3861048"/>
            <a:ext cx="15240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Producto</a:t>
            </a:r>
            <a:r>
              <a:rPr lang="en-US" dirty="0" smtClean="0">
                <a:latin typeface="Arial Narrow" pitchFamily="34" charset="0"/>
              </a:rPr>
              <a:t> 1 </a:t>
            </a:r>
            <a:r>
              <a:rPr lang="en-US" dirty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Resultado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1</a:t>
            </a:r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3189288" y="3881438"/>
            <a:ext cx="15240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Producto</a:t>
            </a:r>
            <a:r>
              <a:rPr lang="en-US" dirty="0" smtClean="0">
                <a:latin typeface="Arial Narrow" pitchFamily="34" charset="0"/>
              </a:rPr>
              <a:t> 2 </a:t>
            </a:r>
            <a:r>
              <a:rPr lang="en-US" dirty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Resultado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2</a:t>
            </a:r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5627688" y="3881438"/>
            <a:ext cx="152400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Producto</a:t>
            </a:r>
            <a:r>
              <a:rPr lang="en-US" dirty="0" smtClean="0">
                <a:latin typeface="Arial Narrow" pitchFamily="34" charset="0"/>
              </a:rPr>
              <a:t> 3 </a:t>
            </a:r>
            <a:r>
              <a:rPr lang="en-US" dirty="0">
                <a:latin typeface="Arial Narrow" pitchFamily="34" charset="0"/>
              </a:rPr>
              <a:t>/ </a:t>
            </a:r>
            <a:r>
              <a:rPr lang="en-US" dirty="0" err="1" smtClean="0">
                <a:latin typeface="Arial Narrow" pitchFamily="34" charset="0"/>
              </a:rPr>
              <a:t>Resultado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3</a:t>
            </a: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727423" y="4797152"/>
            <a:ext cx="1684337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Activitdad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1.1.1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Activitdad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1.1.2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Actividad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1.1.3</a:t>
            </a: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1647825" y="453231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>
            <a:off x="1665288" y="3652838"/>
            <a:ext cx="480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1665288" y="36528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6465888" y="365283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5070" name="Text Box 8"/>
          <p:cNvSpPr txBox="1">
            <a:spLocks noChangeArrowheads="1"/>
          </p:cNvSpPr>
          <p:nvPr/>
        </p:nvSpPr>
        <p:spPr bwMode="auto">
          <a:xfrm>
            <a:off x="3232150" y="4821238"/>
            <a:ext cx="1511300" cy="784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Actividad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2.1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Actividad</a:t>
            </a:r>
            <a:r>
              <a:rPr lang="en-US" dirty="0" smtClean="0">
                <a:latin typeface="Arial Narrow" pitchFamily="34" charset="0"/>
              </a:rPr>
              <a:t> 2.2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5071" name="Line 9"/>
          <p:cNvSpPr>
            <a:spLocks noChangeShapeType="1"/>
          </p:cNvSpPr>
          <p:nvPr/>
        </p:nvSpPr>
        <p:spPr bwMode="auto">
          <a:xfrm>
            <a:off x="3979863" y="453231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5072" name="Text Box 8"/>
          <p:cNvSpPr txBox="1">
            <a:spLocks noChangeArrowheads="1"/>
          </p:cNvSpPr>
          <p:nvPr/>
        </p:nvSpPr>
        <p:spPr bwMode="auto">
          <a:xfrm>
            <a:off x="5751513" y="4821238"/>
            <a:ext cx="1439862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Actividad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3.1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Actividad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3.2</a:t>
            </a:r>
          </a:p>
          <a:p>
            <a:pPr>
              <a:spcBef>
                <a:spcPct val="50000"/>
              </a:spcBef>
            </a:pPr>
            <a:r>
              <a:rPr lang="en-US" dirty="0" err="1" smtClean="0">
                <a:latin typeface="Arial Narrow" pitchFamily="34" charset="0"/>
              </a:rPr>
              <a:t>Actividad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3.3</a:t>
            </a:r>
          </a:p>
        </p:txBody>
      </p:sp>
      <p:sp>
        <p:nvSpPr>
          <p:cNvPr id="45073" name="Line 9"/>
          <p:cNvSpPr>
            <a:spLocks noChangeShapeType="1"/>
          </p:cNvSpPr>
          <p:nvPr/>
        </p:nvSpPr>
        <p:spPr bwMode="auto">
          <a:xfrm>
            <a:off x="6472238" y="4532313"/>
            <a:ext cx="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 flipH="1">
            <a:off x="5202238" y="1196975"/>
            <a:ext cx="3762375" cy="885825"/>
          </a:xfrm>
          <a:prstGeom prst="rightArrowCallout">
            <a:avLst>
              <a:gd name="adj1" fmla="val 25000"/>
              <a:gd name="adj2" fmla="val 19491"/>
              <a:gd name="adj3" fmla="val 54409"/>
              <a:gd name="adj4" fmla="val 43009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General</a:t>
            </a:r>
            <a:endParaRPr lang="es-ES_tradnl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 flipH="1">
            <a:off x="5186363" y="2276475"/>
            <a:ext cx="3778250" cy="1008063"/>
          </a:xfrm>
          <a:prstGeom prst="rightArrowCallout">
            <a:avLst>
              <a:gd name="adj1" fmla="val 25000"/>
              <a:gd name="adj2" fmla="val 25000"/>
              <a:gd name="adj3" fmla="val 54416"/>
              <a:gd name="adj4" fmla="val 42574"/>
            </a:avLst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_tradnl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Resultadosesperados</a:t>
            </a:r>
            <a:r>
              <a:rPr lang="es-ES_tradnl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s-ES_tradnl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Propósito</a:t>
            </a:r>
            <a:endParaRPr lang="es-ES_tradnl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 flipH="1">
            <a:off x="1685925" y="3429000"/>
            <a:ext cx="7262813" cy="885825"/>
          </a:xfrm>
          <a:prstGeom prst="rightArrowCallout">
            <a:avLst>
              <a:gd name="adj1" fmla="val 25000"/>
              <a:gd name="adj2" fmla="val 25000"/>
              <a:gd name="adj3" fmla="val 56254"/>
              <a:gd name="adj4" fmla="val 21847"/>
            </a:avLst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Productos </a:t>
            </a:r>
            <a:r>
              <a:rPr lang="es-ES_tradnl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s-ES_tradnl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es-ES_tradnl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 flipH="1">
            <a:off x="971600" y="4703763"/>
            <a:ext cx="8059737" cy="885825"/>
          </a:xfrm>
          <a:prstGeom prst="rightArrowCallout">
            <a:avLst>
              <a:gd name="adj1" fmla="val 25000"/>
              <a:gd name="adj2" fmla="val 25000"/>
              <a:gd name="adj3" fmla="val 52570"/>
              <a:gd name="adj4" fmla="val 20227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2000" b="1" dirty="0" smtClean="0">
                <a:latin typeface="Arial" pitchFamily="34" charset="0"/>
                <a:cs typeface="Arial" pitchFamily="34" charset="0"/>
              </a:rPr>
              <a:t>Actividades</a:t>
            </a:r>
            <a:endParaRPr lang="es-ES_tradnl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873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24" grpId="0" animBg="1" autoUpdateAnimBg="0"/>
      <p:bldP spid="25" grpId="0" animBg="1" autoUpdateAnimBg="0"/>
      <p:bldP spid="26" grpId="0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8020050" cy="901700"/>
          </a:xfrm>
          <a:extLst/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Niveles </a:t>
            </a:r>
            <a:r>
              <a:rPr lang="es-CO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 la descripción del </a:t>
            </a:r>
            <a:r>
              <a:rPr lang="es-CO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proyecto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3651" name="Text Box 2051"/>
          <p:cNvSpPr txBox="1">
            <a:spLocks noChangeArrowheads="1"/>
          </p:cNvSpPr>
          <p:nvPr/>
        </p:nvSpPr>
        <p:spPr bwMode="auto">
          <a:xfrm>
            <a:off x="2743200" y="1772816"/>
            <a:ext cx="6019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Monotype Sorts" pitchFamily="-84" charset="2"/>
              <a:buChar char="G"/>
            </a:pPr>
            <a:r>
              <a:rPr lang="en-GB" sz="2400" b="1" dirty="0" smtClean="0">
                <a:latin typeface="Arial Narrow" pitchFamily="34" charset="0"/>
                <a:cs typeface="Times New Roman" pitchFamily="18" charset="0"/>
              </a:rPr>
              <a:t>R</a:t>
            </a:r>
            <a:r>
              <a:rPr lang="es-CO" sz="2400" b="1" dirty="0" err="1" smtClean="0">
                <a:latin typeface="Arial Narrow" pitchFamily="34" charset="0"/>
                <a:cs typeface="Times New Roman" pitchFamily="18" charset="0"/>
              </a:rPr>
              <a:t>elacionado</a:t>
            </a:r>
            <a:r>
              <a:rPr lang="es-CO" sz="24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s-CO" sz="2400" b="1" dirty="0">
                <a:latin typeface="Arial Narrow" pitchFamily="34" charset="0"/>
                <a:cs typeface="Times New Roman" pitchFamily="18" charset="0"/>
              </a:rPr>
              <a:t>con los objetivos nacionales más amplios a los que contribuirá el </a:t>
            </a:r>
            <a:r>
              <a:rPr lang="es-CO" sz="2400" b="1" dirty="0" smtClean="0">
                <a:latin typeface="Arial Narrow" pitchFamily="34" charset="0"/>
                <a:cs typeface="Times New Roman" pitchFamily="18" charset="0"/>
              </a:rPr>
              <a:t>proyecto </a:t>
            </a:r>
            <a:endParaRPr lang="en-GB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3652" name="Text Box 2052"/>
          <p:cNvSpPr txBox="1">
            <a:spLocks noChangeArrowheads="1"/>
          </p:cNvSpPr>
          <p:nvPr/>
        </p:nvSpPr>
        <p:spPr bwMode="auto">
          <a:xfrm>
            <a:off x="2743200" y="2895600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Monotype Sorts" pitchFamily="-84" charset="2"/>
              <a:buChar char="G"/>
            </a:pPr>
            <a:r>
              <a:rPr lang="es-CO" sz="2400" b="1" dirty="0">
                <a:latin typeface="Arial Narrow" pitchFamily="34" charset="0"/>
                <a:cs typeface="Times New Roman" pitchFamily="18" charset="0"/>
              </a:rPr>
              <a:t>Los beneficios sostenibles derivados de la utilización de los resultados del </a:t>
            </a:r>
            <a:r>
              <a:rPr lang="es-CO" sz="2400" b="1" dirty="0" smtClean="0">
                <a:latin typeface="Arial Narrow" pitchFamily="34" charset="0"/>
                <a:cs typeface="Times New Roman" pitchFamily="18" charset="0"/>
              </a:rPr>
              <a:t>proyecto</a:t>
            </a:r>
            <a:endParaRPr lang="en-GB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3653" name="Text Box 2053"/>
          <p:cNvSpPr txBox="1">
            <a:spLocks noChangeArrowheads="1"/>
          </p:cNvSpPr>
          <p:nvPr/>
        </p:nvSpPr>
        <p:spPr bwMode="auto">
          <a:xfrm>
            <a:off x="2743200" y="3860800"/>
            <a:ext cx="601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Monotype Sorts" pitchFamily="-84" charset="2"/>
              <a:buChar char="G"/>
            </a:pPr>
            <a:r>
              <a:rPr lang="es-CO" sz="2400" b="1" dirty="0">
                <a:latin typeface="Arial Narrow" pitchFamily="34" charset="0"/>
                <a:cs typeface="Times New Roman" pitchFamily="18" charset="0"/>
              </a:rPr>
              <a:t>Los bienes y servicios suministrados directamente por el </a:t>
            </a:r>
            <a:r>
              <a:rPr lang="es-CO" sz="2400" b="1" dirty="0" smtClean="0">
                <a:latin typeface="Arial Narrow" pitchFamily="34" charset="0"/>
                <a:cs typeface="Times New Roman" pitchFamily="18" charset="0"/>
              </a:rPr>
              <a:t>proyecto</a:t>
            </a:r>
            <a:endParaRPr lang="en-GB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3654" name="Text Box 2054"/>
          <p:cNvSpPr txBox="1">
            <a:spLocks noChangeArrowheads="1"/>
          </p:cNvSpPr>
          <p:nvPr/>
        </p:nvSpPr>
        <p:spPr bwMode="auto">
          <a:xfrm>
            <a:off x="2732088" y="4724400"/>
            <a:ext cx="594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Monotype Sorts" pitchFamily="-84" charset="2"/>
              <a:buChar char="G"/>
            </a:pPr>
            <a:r>
              <a:rPr lang="es-CO" sz="2400" b="1" dirty="0">
                <a:latin typeface="Arial Narrow" pitchFamily="34" charset="0"/>
                <a:cs typeface="Times New Roman" pitchFamily="18" charset="0"/>
              </a:rPr>
              <a:t>Lo que hace el proyecto para producir los resultados (programa </a:t>
            </a:r>
            <a:r>
              <a:rPr lang="es-CO" sz="2400" b="1" dirty="0" smtClean="0">
                <a:latin typeface="Arial Narrow" pitchFamily="34" charset="0"/>
                <a:cs typeface="Times New Roman" pitchFamily="18" charset="0"/>
              </a:rPr>
              <a:t>de trabajo </a:t>
            </a:r>
            <a:r>
              <a:rPr lang="en-GB" sz="2400" b="1" dirty="0" smtClean="0">
                <a:latin typeface="Arial Narrow" pitchFamily="34" charset="0"/>
                <a:cs typeface="Times New Roman" pitchFamily="18" charset="0"/>
              </a:rPr>
              <a:t>/</a:t>
            </a:r>
            <a:r>
              <a:rPr lang="en-GB" sz="2400" b="1" dirty="0" err="1" smtClean="0">
                <a:latin typeface="Arial Narrow" pitchFamily="34" charset="0"/>
                <a:cs typeface="Times New Roman" pitchFamily="18" charset="0"/>
              </a:rPr>
              <a:t>tareas</a:t>
            </a:r>
            <a:r>
              <a:rPr lang="en-GB" sz="2400" b="1" dirty="0" smtClean="0">
                <a:latin typeface="Arial Narrow" pitchFamily="34" charset="0"/>
                <a:cs typeface="Times New Roman" pitchFamily="18" charset="0"/>
              </a:rPr>
              <a:t>)</a:t>
            </a:r>
            <a:endParaRPr lang="en-GB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3655" name="AutoShape 2055"/>
          <p:cNvSpPr>
            <a:spLocks noChangeArrowheads="1"/>
          </p:cNvSpPr>
          <p:nvPr/>
        </p:nvSpPr>
        <p:spPr bwMode="auto">
          <a:xfrm>
            <a:off x="762000" y="1981200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1700" b="1" dirty="0" err="1" smtClean="0">
                <a:solidFill>
                  <a:schemeClr val="bg1"/>
                </a:solidFill>
              </a:rPr>
              <a:t>Objetivo</a:t>
            </a:r>
            <a:r>
              <a:rPr lang="en-GB" sz="1700" b="1" dirty="0" smtClean="0">
                <a:solidFill>
                  <a:schemeClr val="bg1"/>
                </a:solidFill>
              </a:rPr>
              <a:t> General</a:t>
            </a:r>
            <a:endParaRPr lang="en-GB" sz="1700" b="1" dirty="0">
              <a:solidFill>
                <a:schemeClr val="bg1"/>
              </a:solidFill>
            </a:endParaRPr>
          </a:p>
        </p:txBody>
      </p:sp>
      <p:sp>
        <p:nvSpPr>
          <p:cNvPr id="283656" name="AutoShape 2056"/>
          <p:cNvSpPr>
            <a:spLocks noChangeArrowheads="1"/>
          </p:cNvSpPr>
          <p:nvPr/>
        </p:nvSpPr>
        <p:spPr bwMode="auto">
          <a:xfrm>
            <a:off x="762000" y="2895600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_tradnl" sz="1700" b="1" dirty="0" smtClean="0">
                <a:solidFill>
                  <a:schemeClr val="bg1"/>
                </a:solidFill>
              </a:rPr>
              <a:t>Resultados esperados/ Propósito</a:t>
            </a:r>
            <a:endParaRPr lang="es-ES_tradnl" sz="1700" b="1" dirty="0">
              <a:solidFill>
                <a:schemeClr val="bg1"/>
              </a:solidFill>
            </a:endParaRPr>
          </a:p>
        </p:txBody>
      </p:sp>
      <p:sp>
        <p:nvSpPr>
          <p:cNvPr id="283657" name="AutoShape 2057"/>
          <p:cNvSpPr>
            <a:spLocks noChangeArrowheads="1"/>
          </p:cNvSpPr>
          <p:nvPr/>
        </p:nvSpPr>
        <p:spPr bwMode="auto">
          <a:xfrm>
            <a:off x="762000" y="3810000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1700" b="1" dirty="0" err="1" smtClean="0">
                <a:solidFill>
                  <a:schemeClr val="bg1"/>
                </a:solidFill>
              </a:rPr>
              <a:t>Productos</a:t>
            </a:r>
            <a:r>
              <a:rPr lang="en-GB" sz="1700" b="1" dirty="0" smtClean="0">
                <a:solidFill>
                  <a:schemeClr val="bg1"/>
                </a:solidFill>
              </a:rPr>
              <a:t> </a:t>
            </a:r>
            <a:r>
              <a:rPr lang="en-GB" sz="1700" b="1" dirty="0">
                <a:solidFill>
                  <a:schemeClr val="bg1"/>
                </a:solidFill>
              </a:rPr>
              <a:t>/ </a:t>
            </a:r>
            <a:r>
              <a:rPr lang="en-GB" sz="1700" b="1" dirty="0" err="1" smtClean="0">
                <a:solidFill>
                  <a:schemeClr val="bg1"/>
                </a:solidFill>
              </a:rPr>
              <a:t>Resultados</a:t>
            </a:r>
            <a:endParaRPr lang="en-GB" sz="1700" b="1" dirty="0">
              <a:solidFill>
                <a:schemeClr val="bg1"/>
              </a:solidFill>
            </a:endParaRPr>
          </a:p>
        </p:txBody>
      </p:sp>
      <p:sp>
        <p:nvSpPr>
          <p:cNvPr id="283658" name="AutoShape 2058"/>
          <p:cNvSpPr>
            <a:spLocks noChangeArrowheads="1"/>
          </p:cNvSpPr>
          <p:nvPr/>
        </p:nvSpPr>
        <p:spPr bwMode="auto">
          <a:xfrm>
            <a:off x="762000" y="4724400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1700" b="1" dirty="0" smtClean="0"/>
          </a:p>
          <a:p>
            <a:pPr eaLnBrk="0" hangingPunct="0"/>
            <a:r>
              <a:rPr lang="en-GB" sz="1700" b="1" dirty="0" err="1" smtClean="0"/>
              <a:t>Actividades</a:t>
            </a:r>
            <a:endParaRPr lang="en-GB" sz="1700" b="1" dirty="0"/>
          </a:p>
        </p:txBody>
      </p:sp>
      <p:sp>
        <p:nvSpPr>
          <p:cNvPr id="2" name="Redondear rectángulo de esquina del mismo lado 1"/>
          <p:cNvSpPr/>
          <p:nvPr/>
        </p:nvSpPr>
        <p:spPr>
          <a:xfrm rot="10800000">
            <a:off x="539552" y="1124744"/>
            <a:ext cx="2232248" cy="5040560"/>
          </a:xfrm>
          <a:prstGeom prst="round2Same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" name="Redondear rectángulo de esquina del mismo lado 14"/>
          <p:cNvSpPr/>
          <p:nvPr/>
        </p:nvSpPr>
        <p:spPr>
          <a:xfrm>
            <a:off x="539552" y="1124744"/>
            <a:ext cx="2232248" cy="576064"/>
          </a:xfrm>
          <a:prstGeom prst="round2SameRect">
            <a:avLst/>
          </a:prstGeom>
          <a:solidFill>
            <a:srgbClr val="7030A0"/>
          </a:solidFill>
          <a:ln w="57150" cmpd="sng"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>
              <a:defRPr/>
            </a:pPr>
            <a:r>
              <a:rPr lang="es-ES" b="1" dirty="0" smtClean="0">
                <a:solidFill>
                  <a:schemeClr val="bg1">
                    <a:lumMod val="95000"/>
                  </a:schemeClr>
                </a:solidFill>
              </a:rPr>
              <a:t>Lógica </a:t>
            </a:r>
            <a:r>
              <a:rPr lang="es-ES" b="1" dirty="0">
                <a:solidFill>
                  <a:schemeClr val="bg1">
                    <a:lumMod val="95000"/>
                  </a:schemeClr>
                </a:solidFill>
              </a:rPr>
              <a:t>de la intervención </a:t>
            </a:r>
          </a:p>
          <a:p>
            <a:pPr algn="ctr">
              <a:defRPr/>
            </a:pPr>
            <a:endParaRPr lang="es-E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7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3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8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autoUpdateAnimBg="0"/>
      <p:bldP spid="283652" grpId="0" autoUpdateAnimBg="0"/>
      <p:bldP spid="283653" grpId="0" autoUpdateAnimBg="0"/>
      <p:bldP spid="283654" grpId="0" autoUpdateAnimBg="0"/>
      <p:bldP spid="283655" grpId="0" animBg="1" autoUpdateAnimBg="0"/>
      <p:bldP spid="283656" grpId="0" animBg="1" autoUpdateAnimBg="0"/>
      <p:bldP spid="283657" grpId="0" animBg="1" autoUpdateAnimBg="0"/>
      <p:bldP spid="28365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403648" y="188913"/>
            <a:ext cx="6119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s-ES" sz="3200" b="1" dirty="0" smtClean="0">
                <a:latin typeface="+mj-lt"/>
              </a:rPr>
              <a:t>ESTRUCTURA DEL CURSO</a:t>
            </a:r>
            <a:endParaRPr lang="es-ES" sz="3200" b="1" dirty="0">
              <a:latin typeface="+mj-lt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104499"/>
              </p:ext>
            </p:extLst>
          </p:nvPr>
        </p:nvGraphicFramePr>
        <p:xfrm>
          <a:off x="0" y="777875"/>
          <a:ext cx="8693150" cy="559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8" name="Document" r:id="rId4" imgW="10293357" imgH="6628004" progId="Word.Document.12">
                  <p:embed/>
                </p:oleObj>
              </mc:Choice>
              <mc:Fallback>
                <p:oleObj name="Document" r:id="rId4" imgW="10293357" imgH="6628004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77875"/>
                        <a:ext cx="8693150" cy="559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557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_tradnl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Matriz de Marco Lógico (</a:t>
            </a:r>
            <a:r>
              <a:rPr lang="es-ES_tradnl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completo</a:t>
            </a:r>
            <a:r>
              <a:rPr lang="es-ES_tradnl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s-ES_tradnl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420938" y="4797152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420938" y="3962400"/>
            <a:ext cx="1389062" cy="679450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420938" y="3152775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420938" y="2349500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946525" y="4759325"/>
            <a:ext cx="1387475" cy="685800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470525" y="4759325"/>
            <a:ext cx="1387475" cy="685800"/>
          </a:xfrm>
          <a:prstGeom prst="rect">
            <a:avLst/>
          </a:prstGeom>
          <a:solidFill>
            <a:srgbClr val="FEC16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  <a:p>
            <a:endParaRPr lang="es-ES_tradnl"/>
          </a:p>
          <a:p>
            <a:endParaRPr lang="es-ES_tradnl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962400" y="3949700"/>
            <a:ext cx="1387475" cy="677863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5470525" y="3949700"/>
            <a:ext cx="1387475" cy="677863"/>
          </a:xfrm>
          <a:prstGeom prst="rect">
            <a:avLst/>
          </a:prstGeom>
          <a:solidFill>
            <a:srgbClr val="FEC16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946525" y="3140075"/>
            <a:ext cx="1387475" cy="685800"/>
          </a:xfrm>
          <a:prstGeom prst="rect">
            <a:avLst/>
          </a:prstGeom>
          <a:solidFill>
            <a:srgbClr val="547CF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5486400" y="3124200"/>
            <a:ext cx="1387475" cy="685800"/>
          </a:xfrm>
          <a:prstGeom prst="rect">
            <a:avLst/>
          </a:prstGeom>
          <a:solidFill>
            <a:srgbClr val="FEAD3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946525" y="2336800"/>
            <a:ext cx="1387475" cy="685800"/>
          </a:xfrm>
          <a:prstGeom prst="rect">
            <a:avLst/>
          </a:prstGeom>
          <a:solidFill>
            <a:srgbClr val="0534C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5470525" y="2336800"/>
            <a:ext cx="1387475" cy="685800"/>
          </a:xfrm>
          <a:prstGeom prst="rect">
            <a:avLst/>
          </a:prstGeom>
          <a:solidFill>
            <a:srgbClr val="E3880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7004050" y="5562600"/>
            <a:ext cx="1377950" cy="685800"/>
          </a:xfrm>
          <a:prstGeom prst="rect">
            <a:avLst/>
          </a:prstGeom>
          <a:solidFill>
            <a:srgbClr val="FDA4B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Condiciones</a:t>
            </a:r>
          </a:p>
          <a:p>
            <a:pPr algn="ctr"/>
            <a:r>
              <a:rPr lang="es-ES_tradnl" sz="1400" b="1" dirty="0" smtClean="0">
                <a:latin typeface="Arial" pitchFamily="34" charset="0"/>
                <a:cs typeface="Arial" pitchFamily="34" charset="0"/>
              </a:rPr>
              <a:t>previas</a:t>
            </a:r>
            <a:endParaRPr lang="es-ES_tradnl" sz="1400" b="1" dirty="0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7004050" y="4752975"/>
            <a:ext cx="1377950" cy="677863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7004050" y="3943350"/>
            <a:ext cx="1377950" cy="685800"/>
          </a:xfrm>
          <a:prstGeom prst="rect">
            <a:avLst/>
          </a:prstGeom>
          <a:solidFill>
            <a:srgbClr val="E5405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7004050" y="3140075"/>
            <a:ext cx="1377950" cy="685800"/>
          </a:xfrm>
          <a:prstGeom prst="rect">
            <a:avLst/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1908175" y="1557338"/>
            <a:ext cx="1943100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1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Lógica de la </a:t>
            </a: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intervención</a:t>
            </a:r>
            <a:endParaRPr lang="es-ES_tradnl" sz="17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3924300" y="1700213"/>
            <a:ext cx="1444625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</a:rPr>
              <a:t>Indicadores</a:t>
            </a:r>
            <a:endParaRPr lang="es-ES_tradnl" sz="1700" b="1" dirty="0">
              <a:solidFill>
                <a:srgbClr val="000000"/>
              </a:solidFill>
            </a:endParaRP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5489575" y="1576388"/>
            <a:ext cx="1444625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</a:rPr>
              <a:t>Fuentes de  verificación</a:t>
            </a:r>
            <a:endParaRPr lang="es-ES_tradnl" sz="1700" b="1" dirty="0">
              <a:solidFill>
                <a:srgbClr val="000000"/>
              </a:solidFill>
            </a:endParaRP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6948488" y="1700213"/>
            <a:ext cx="1584325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</a:rPr>
              <a:t>Supuestos</a:t>
            </a:r>
            <a:endParaRPr lang="es-ES_tradnl" sz="1700" b="1" dirty="0">
              <a:solidFill>
                <a:srgbClr val="000000"/>
              </a:solidFill>
            </a:endParaRP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992188" y="23495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Objetivo General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992188" y="31877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 esperado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992188" y="4102100"/>
            <a:ext cx="159861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Producto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827584" y="4876800"/>
            <a:ext cx="1763216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924300" y="4797425"/>
            <a:ext cx="1439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 smtClean="0"/>
              <a:t>Niveles de gasto</a:t>
            </a:r>
            <a:endParaRPr lang="es-ES_tradnl" sz="2000" b="1" dirty="0"/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508625" y="4876800"/>
            <a:ext cx="1439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 smtClean="0"/>
              <a:t>Cuentas</a:t>
            </a:r>
            <a:endParaRPr lang="es-ES_tradnl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79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ChangeArrowheads="1"/>
          </p:cNvSpPr>
          <p:nvPr/>
        </p:nvSpPr>
        <p:spPr bwMode="auto">
          <a:xfrm>
            <a:off x="698500" y="622300"/>
            <a:ext cx="692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endParaRPr lang="it-IT">
              <a:solidFill>
                <a:srgbClr val="009999"/>
              </a:solidFill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00800" y="4419600"/>
            <a:ext cx="2371725" cy="1828800"/>
            <a:chOff x="4032" y="2784"/>
            <a:chExt cx="1494" cy="1152"/>
          </a:xfrm>
        </p:grpSpPr>
        <p:grpSp>
          <p:nvGrpSpPr>
            <p:cNvPr id="64573" name="Group 4"/>
            <p:cNvGrpSpPr>
              <a:grpSpLocks/>
            </p:cNvGrpSpPr>
            <p:nvPr/>
          </p:nvGrpSpPr>
          <p:grpSpPr bwMode="auto">
            <a:xfrm>
              <a:off x="4608" y="2784"/>
              <a:ext cx="918" cy="864"/>
              <a:chOff x="4218" y="2976"/>
              <a:chExt cx="918" cy="864"/>
            </a:xfrm>
          </p:grpSpPr>
          <p:sp>
            <p:nvSpPr>
              <p:cNvPr id="64585" name="Rectangle 5"/>
              <p:cNvSpPr>
                <a:spLocks noChangeArrowheads="1"/>
              </p:cNvSpPr>
              <p:nvPr/>
            </p:nvSpPr>
            <p:spPr bwMode="auto">
              <a:xfrm>
                <a:off x="4231" y="2984"/>
                <a:ext cx="808" cy="856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solidFill>
                    <a:prstClr val="black"/>
                  </a:solidFill>
                </a:endParaRPr>
              </a:p>
            </p:txBody>
          </p:sp>
          <p:sp>
            <p:nvSpPr>
              <p:cNvPr id="64586" name="Rectangle 6"/>
              <p:cNvSpPr>
                <a:spLocks noChangeArrowheads="1"/>
              </p:cNvSpPr>
              <p:nvPr/>
            </p:nvSpPr>
            <p:spPr bwMode="auto">
              <a:xfrm>
                <a:off x="4218" y="3134"/>
                <a:ext cx="11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endParaRPr lang="de-DE" sz="800">
                  <a:solidFill>
                    <a:srgbClr val="009999"/>
                  </a:solidFill>
                </a:endParaRPr>
              </a:p>
            </p:txBody>
          </p:sp>
          <p:sp>
            <p:nvSpPr>
              <p:cNvPr id="64587" name="Rectangle 7"/>
              <p:cNvSpPr>
                <a:spLocks noChangeArrowheads="1"/>
              </p:cNvSpPr>
              <p:nvPr/>
            </p:nvSpPr>
            <p:spPr bwMode="auto">
              <a:xfrm>
                <a:off x="4612" y="3134"/>
                <a:ext cx="524" cy="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5500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1750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4250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  750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  400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1100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3100</a:t>
                </a:r>
              </a:p>
            </p:txBody>
          </p:sp>
          <p:sp>
            <p:nvSpPr>
              <p:cNvPr id="64588" name="Rectangle 8"/>
              <p:cNvSpPr>
                <a:spLocks noChangeArrowheads="1"/>
              </p:cNvSpPr>
              <p:nvPr/>
            </p:nvSpPr>
            <p:spPr bwMode="auto">
              <a:xfrm>
                <a:off x="4458" y="2976"/>
                <a:ext cx="32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Budget</a:t>
                </a:r>
              </a:p>
            </p:txBody>
          </p:sp>
        </p:grpSp>
        <p:grpSp>
          <p:nvGrpSpPr>
            <p:cNvPr id="64574" name="Group 9"/>
            <p:cNvGrpSpPr>
              <a:grpSpLocks/>
            </p:cNvGrpSpPr>
            <p:nvPr/>
          </p:nvGrpSpPr>
          <p:grpSpPr bwMode="auto">
            <a:xfrm>
              <a:off x="4032" y="2928"/>
              <a:ext cx="1200" cy="1008"/>
              <a:chOff x="4032" y="2928"/>
              <a:chExt cx="1200" cy="1008"/>
            </a:xfrm>
          </p:grpSpPr>
          <p:grpSp>
            <p:nvGrpSpPr>
              <p:cNvPr id="64575" name="Group 10"/>
              <p:cNvGrpSpPr>
                <a:grpSpLocks/>
              </p:cNvGrpSpPr>
              <p:nvPr/>
            </p:nvGrpSpPr>
            <p:grpSpPr bwMode="auto">
              <a:xfrm>
                <a:off x="4314" y="2928"/>
                <a:ext cx="918" cy="864"/>
                <a:chOff x="4218" y="2976"/>
                <a:chExt cx="918" cy="864"/>
              </a:xfrm>
            </p:grpSpPr>
            <p:sp>
              <p:nvSpPr>
                <p:cNvPr id="64581" name="Rectangle 11"/>
                <p:cNvSpPr>
                  <a:spLocks noChangeArrowheads="1"/>
                </p:cNvSpPr>
                <p:nvPr/>
              </p:nvSpPr>
              <p:spPr bwMode="auto">
                <a:xfrm>
                  <a:off x="4231" y="2984"/>
                  <a:ext cx="808" cy="856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82" name="Rectangle 12"/>
                <p:cNvSpPr>
                  <a:spLocks noChangeArrowheads="1"/>
                </p:cNvSpPr>
                <p:nvPr/>
              </p:nvSpPr>
              <p:spPr bwMode="auto">
                <a:xfrm>
                  <a:off x="4218" y="3134"/>
                  <a:ext cx="114" cy="1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endParaRPr lang="de-DE" sz="800">
                    <a:solidFill>
                      <a:srgbClr val="009999"/>
                    </a:solidFill>
                  </a:endParaRPr>
                </a:p>
              </p:txBody>
            </p:sp>
            <p:sp>
              <p:nvSpPr>
                <p:cNvPr id="64583" name="Rectangle 13"/>
                <p:cNvSpPr>
                  <a:spLocks noChangeArrowheads="1"/>
                </p:cNvSpPr>
                <p:nvPr/>
              </p:nvSpPr>
              <p:spPr bwMode="auto">
                <a:xfrm>
                  <a:off x="4612" y="3134"/>
                  <a:ext cx="524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5500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1750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4250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  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  400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1100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3100</a:t>
                  </a:r>
                </a:p>
              </p:txBody>
            </p:sp>
            <p:sp>
              <p:nvSpPr>
                <p:cNvPr id="64584" name="Rectangle 14"/>
                <p:cNvSpPr>
                  <a:spLocks noChangeArrowheads="1"/>
                </p:cNvSpPr>
                <p:nvPr/>
              </p:nvSpPr>
              <p:spPr bwMode="auto">
                <a:xfrm>
                  <a:off x="4458" y="2976"/>
                  <a:ext cx="320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1000">
                      <a:solidFill>
                        <a:srgbClr val="009999"/>
                      </a:solidFill>
                    </a:rPr>
                    <a:t>Budget</a:t>
                  </a:r>
                </a:p>
              </p:txBody>
            </p:sp>
          </p:grpSp>
          <p:grpSp>
            <p:nvGrpSpPr>
              <p:cNvPr id="64576" name="Group 15"/>
              <p:cNvGrpSpPr>
                <a:grpSpLocks/>
              </p:cNvGrpSpPr>
              <p:nvPr/>
            </p:nvGrpSpPr>
            <p:grpSpPr bwMode="auto">
              <a:xfrm>
                <a:off x="4032" y="3072"/>
                <a:ext cx="918" cy="864"/>
                <a:chOff x="4074" y="3072"/>
                <a:chExt cx="918" cy="864"/>
              </a:xfrm>
            </p:grpSpPr>
            <p:sp>
              <p:nvSpPr>
                <p:cNvPr id="64577" name="Rectangle 16"/>
                <p:cNvSpPr>
                  <a:spLocks noChangeArrowheads="1"/>
                </p:cNvSpPr>
                <p:nvPr/>
              </p:nvSpPr>
              <p:spPr bwMode="auto">
                <a:xfrm>
                  <a:off x="4087" y="3080"/>
                  <a:ext cx="808" cy="856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8" name="Rectangle 17"/>
                <p:cNvSpPr>
                  <a:spLocks noChangeArrowheads="1"/>
                </p:cNvSpPr>
                <p:nvPr/>
              </p:nvSpPr>
              <p:spPr bwMode="auto">
                <a:xfrm>
                  <a:off x="4074" y="3230"/>
                  <a:ext cx="451" cy="5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Salaries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Allowances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Vehicle Op.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Office 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Tel/Fax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Seeds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Fertiliser</a:t>
                  </a:r>
                </a:p>
              </p:txBody>
            </p:sp>
            <p:sp>
              <p:nvSpPr>
                <p:cNvPr id="64579" name="Rectangle 18"/>
                <p:cNvSpPr>
                  <a:spLocks noChangeArrowheads="1"/>
                </p:cNvSpPr>
                <p:nvPr/>
              </p:nvSpPr>
              <p:spPr bwMode="auto">
                <a:xfrm>
                  <a:off x="4468" y="3230"/>
                  <a:ext cx="524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</a:rPr>
                    <a:t>	</a:t>
                  </a: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5000	5500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1250	1750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3750	4250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750	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400	400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850	1100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2300	3100</a:t>
                  </a:r>
                </a:p>
              </p:txBody>
            </p:sp>
            <p:sp>
              <p:nvSpPr>
                <p:cNvPr id="64580" name="Rectangle 19"/>
                <p:cNvSpPr>
                  <a:spLocks noChangeArrowheads="1"/>
                </p:cNvSpPr>
                <p:nvPr/>
              </p:nvSpPr>
              <p:spPr bwMode="auto">
                <a:xfrm>
                  <a:off x="4147" y="3072"/>
                  <a:ext cx="598" cy="1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1000" dirty="0" err="1" smtClean="0">
                      <a:solidFill>
                        <a:srgbClr val="009999"/>
                      </a:solidFill>
                    </a:rPr>
                    <a:t>Presupuesto</a:t>
                  </a:r>
                  <a:endParaRPr lang="en-GB" sz="1000" dirty="0">
                    <a:solidFill>
                      <a:srgbClr val="009999"/>
                    </a:solidFill>
                  </a:endParaRPr>
                </a:p>
              </p:txBody>
            </p:sp>
          </p:grp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562600" y="1981200"/>
            <a:ext cx="2870200" cy="1441450"/>
            <a:chOff x="1146" y="2928"/>
            <a:chExt cx="1808" cy="908"/>
          </a:xfrm>
        </p:grpSpPr>
        <p:grpSp>
          <p:nvGrpSpPr>
            <p:cNvPr id="64528" name="Group 21"/>
            <p:cNvGrpSpPr>
              <a:grpSpLocks/>
            </p:cNvGrpSpPr>
            <p:nvPr/>
          </p:nvGrpSpPr>
          <p:grpSpPr bwMode="auto">
            <a:xfrm>
              <a:off x="1338" y="2928"/>
              <a:ext cx="1616" cy="716"/>
              <a:chOff x="1338" y="2928"/>
              <a:chExt cx="1616" cy="716"/>
            </a:xfrm>
          </p:grpSpPr>
          <p:grpSp>
            <p:nvGrpSpPr>
              <p:cNvPr id="64559" name="Group 22"/>
              <p:cNvGrpSpPr>
                <a:grpSpLocks/>
              </p:cNvGrpSpPr>
              <p:nvPr/>
            </p:nvGrpSpPr>
            <p:grpSpPr bwMode="auto">
              <a:xfrm>
                <a:off x="1338" y="2940"/>
                <a:ext cx="1616" cy="704"/>
                <a:chOff x="1338" y="2940"/>
                <a:chExt cx="1616" cy="704"/>
              </a:xfrm>
            </p:grpSpPr>
            <p:sp>
              <p:nvSpPr>
                <p:cNvPr id="64561" name="Rectangle 23"/>
                <p:cNvSpPr>
                  <a:spLocks noChangeArrowheads="1"/>
                </p:cNvSpPr>
                <p:nvPr/>
              </p:nvSpPr>
              <p:spPr bwMode="auto">
                <a:xfrm>
                  <a:off x="1338" y="2940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2" name="Line 24"/>
                <p:cNvSpPr>
                  <a:spLocks noChangeShapeType="1"/>
                </p:cNvSpPr>
                <p:nvPr/>
              </p:nvSpPr>
              <p:spPr bwMode="auto">
                <a:xfrm>
                  <a:off x="1572" y="3084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3" name="Line 25"/>
                <p:cNvSpPr>
                  <a:spLocks noChangeShapeType="1"/>
                </p:cNvSpPr>
                <p:nvPr/>
              </p:nvSpPr>
              <p:spPr bwMode="auto">
                <a:xfrm>
                  <a:off x="1572" y="3159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4" name="Line 26"/>
                <p:cNvSpPr>
                  <a:spLocks noChangeShapeType="1"/>
                </p:cNvSpPr>
                <p:nvPr/>
              </p:nvSpPr>
              <p:spPr bwMode="auto">
                <a:xfrm>
                  <a:off x="1656" y="3235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5" name="Line 27"/>
                <p:cNvSpPr>
                  <a:spLocks noChangeShapeType="1"/>
                </p:cNvSpPr>
                <p:nvPr/>
              </p:nvSpPr>
              <p:spPr bwMode="auto">
                <a:xfrm>
                  <a:off x="1656" y="3311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6" name="Line 28"/>
                <p:cNvSpPr>
                  <a:spLocks noChangeShapeType="1"/>
                </p:cNvSpPr>
                <p:nvPr/>
              </p:nvSpPr>
              <p:spPr bwMode="auto">
                <a:xfrm>
                  <a:off x="1907" y="338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7" name="Line 29"/>
                <p:cNvSpPr>
                  <a:spLocks noChangeShapeType="1"/>
                </p:cNvSpPr>
                <p:nvPr/>
              </p:nvSpPr>
              <p:spPr bwMode="auto">
                <a:xfrm>
                  <a:off x="1907" y="3463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8" name="Line 30"/>
                <p:cNvSpPr>
                  <a:spLocks noChangeShapeType="1"/>
                </p:cNvSpPr>
                <p:nvPr/>
              </p:nvSpPr>
              <p:spPr bwMode="auto">
                <a:xfrm>
                  <a:off x="1907" y="3538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9" name="Line 31"/>
                <p:cNvSpPr>
                  <a:spLocks noChangeShapeType="1"/>
                </p:cNvSpPr>
                <p:nvPr/>
              </p:nvSpPr>
              <p:spPr bwMode="auto">
                <a:xfrm>
                  <a:off x="2301" y="3080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0" name="Line 32"/>
                <p:cNvSpPr>
                  <a:spLocks noChangeShapeType="1"/>
                </p:cNvSpPr>
                <p:nvPr/>
              </p:nvSpPr>
              <p:spPr bwMode="auto">
                <a:xfrm>
                  <a:off x="2385" y="3308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631" y="3452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631" y="3527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560" name="Rectangle 35"/>
              <p:cNvSpPr>
                <a:spLocks noChangeArrowheads="1"/>
              </p:cNvSpPr>
              <p:nvPr/>
            </p:nvSpPr>
            <p:spPr bwMode="auto">
              <a:xfrm>
                <a:off x="1945" y="2928"/>
                <a:ext cx="39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Workplan</a:t>
                </a:r>
              </a:p>
            </p:txBody>
          </p:sp>
        </p:grpSp>
        <p:grpSp>
          <p:nvGrpSpPr>
            <p:cNvPr id="64529" name="Group 36"/>
            <p:cNvGrpSpPr>
              <a:grpSpLocks/>
            </p:cNvGrpSpPr>
            <p:nvPr/>
          </p:nvGrpSpPr>
          <p:grpSpPr bwMode="auto">
            <a:xfrm>
              <a:off x="1242" y="3024"/>
              <a:ext cx="1616" cy="716"/>
              <a:chOff x="1242" y="3024"/>
              <a:chExt cx="1616" cy="716"/>
            </a:xfrm>
          </p:grpSpPr>
          <p:grpSp>
            <p:nvGrpSpPr>
              <p:cNvPr id="64545" name="Group 37"/>
              <p:cNvGrpSpPr>
                <a:grpSpLocks/>
              </p:cNvGrpSpPr>
              <p:nvPr/>
            </p:nvGrpSpPr>
            <p:grpSpPr bwMode="auto">
              <a:xfrm>
                <a:off x="1242" y="3036"/>
                <a:ext cx="1616" cy="704"/>
                <a:chOff x="1242" y="3036"/>
                <a:chExt cx="1616" cy="704"/>
              </a:xfrm>
            </p:grpSpPr>
            <p:sp>
              <p:nvSpPr>
                <p:cNvPr id="6454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42" y="3036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8" name="Line 39"/>
                <p:cNvSpPr>
                  <a:spLocks noChangeShapeType="1"/>
                </p:cNvSpPr>
                <p:nvPr/>
              </p:nvSpPr>
              <p:spPr bwMode="auto">
                <a:xfrm>
                  <a:off x="1476" y="3180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9" name="Line 40"/>
                <p:cNvSpPr>
                  <a:spLocks noChangeShapeType="1"/>
                </p:cNvSpPr>
                <p:nvPr/>
              </p:nvSpPr>
              <p:spPr bwMode="auto">
                <a:xfrm>
                  <a:off x="1476" y="3255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0" name="Line 41"/>
                <p:cNvSpPr>
                  <a:spLocks noChangeShapeType="1"/>
                </p:cNvSpPr>
                <p:nvPr/>
              </p:nvSpPr>
              <p:spPr bwMode="auto">
                <a:xfrm>
                  <a:off x="1560" y="3331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1" name="Line 42"/>
                <p:cNvSpPr>
                  <a:spLocks noChangeShapeType="1"/>
                </p:cNvSpPr>
                <p:nvPr/>
              </p:nvSpPr>
              <p:spPr bwMode="auto">
                <a:xfrm>
                  <a:off x="1560" y="340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2" name="Line 43"/>
                <p:cNvSpPr>
                  <a:spLocks noChangeShapeType="1"/>
                </p:cNvSpPr>
                <p:nvPr/>
              </p:nvSpPr>
              <p:spPr bwMode="auto">
                <a:xfrm>
                  <a:off x="1811" y="3483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3" name="Line 44"/>
                <p:cNvSpPr>
                  <a:spLocks noChangeShapeType="1"/>
                </p:cNvSpPr>
                <p:nvPr/>
              </p:nvSpPr>
              <p:spPr bwMode="auto">
                <a:xfrm>
                  <a:off x="1811" y="3559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4" name="Line 45"/>
                <p:cNvSpPr>
                  <a:spLocks noChangeShapeType="1"/>
                </p:cNvSpPr>
                <p:nvPr/>
              </p:nvSpPr>
              <p:spPr bwMode="auto">
                <a:xfrm>
                  <a:off x="1811" y="3634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5" name="Line 46"/>
                <p:cNvSpPr>
                  <a:spLocks noChangeShapeType="1"/>
                </p:cNvSpPr>
                <p:nvPr/>
              </p:nvSpPr>
              <p:spPr bwMode="auto">
                <a:xfrm>
                  <a:off x="2205" y="3176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6" name="Line 47"/>
                <p:cNvSpPr>
                  <a:spLocks noChangeShapeType="1"/>
                </p:cNvSpPr>
                <p:nvPr/>
              </p:nvSpPr>
              <p:spPr bwMode="auto">
                <a:xfrm>
                  <a:off x="2289" y="3404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535" y="3548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8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535" y="3623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546" name="Rectangle 50"/>
              <p:cNvSpPr>
                <a:spLocks noChangeArrowheads="1"/>
              </p:cNvSpPr>
              <p:nvPr/>
            </p:nvSpPr>
            <p:spPr bwMode="auto">
              <a:xfrm>
                <a:off x="1849" y="3024"/>
                <a:ext cx="39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Workplan</a:t>
                </a:r>
              </a:p>
            </p:txBody>
          </p:sp>
        </p:grpSp>
        <p:grpSp>
          <p:nvGrpSpPr>
            <p:cNvPr id="64530" name="Group 51"/>
            <p:cNvGrpSpPr>
              <a:grpSpLocks/>
            </p:cNvGrpSpPr>
            <p:nvPr/>
          </p:nvGrpSpPr>
          <p:grpSpPr bwMode="auto">
            <a:xfrm>
              <a:off x="1146" y="3120"/>
              <a:ext cx="1616" cy="716"/>
              <a:chOff x="1146" y="3120"/>
              <a:chExt cx="1616" cy="716"/>
            </a:xfrm>
          </p:grpSpPr>
          <p:grpSp>
            <p:nvGrpSpPr>
              <p:cNvPr id="64531" name="Group 52"/>
              <p:cNvGrpSpPr>
                <a:grpSpLocks/>
              </p:cNvGrpSpPr>
              <p:nvPr/>
            </p:nvGrpSpPr>
            <p:grpSpPr bwMode="auto">
              <a:xfrm>
                <a:off x="1146" y="3132"/>
                <a:ext cx="1616" cy="704"/>
                <a:chOff x="1146" y="3132"/>
                <a:chExt cx="1616" cy="704"/>
              </a:xfrm>
            </p:grpSpPr>
            <p:sp>
              <p:nvSpPr>
                <p:cNvPr id="64533" name="Rectangle 53"/>
                <p:cNvSpPr>
                  <a:spLocks noChangeArrowheads="1"/>
                </p:cNvSpPr>
                <p:nvPr/>
              </p:nvSpPr>
              <p:spPr bwMode="auto">
                <a:xfrm>
                  <a:off x="1146" y="3132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4" name="Line 54"/>
                <p:cNvSpPr>
                  <a:spLocks noChangeShapeType="1"/>
                </p:cNvSpPr>
                <p:nvPr/>
              </p:nvSpPr>
              <p:spPr bwMode="auto">
                <a:xfrm>
                  <a:off x="1380" y="3276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5" name="Line 55"/>
                <p:cNvSpPr>
                  <a:spLocks noChangeShapeType="1"/>
                </p:cNvSpPr>
                <p:nvPr/>
              </p:nvSpPr>
              <p:spPr bwMode="auto">
                <a:xfrm>
                  <a:off x="1380" y="3351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6" name="Line 56"/>
                <p:cNvSpPr>
                  <a:spLocks noChangeShapeType="1"/>
                </p:cNvSpPr>
                <p:nvPr/>
              </p:nvSpPr>
              <p:spPr bwMode="auto">
                <a:xfrm>
                  <a:off x="1464" y="342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7" name="Line 57"/>
                <p:cNvSpPr>
                  <a:spLocks noChangeShapeType="1"/>
                </p:cNvSpPr>
                <p:nvPr/>
              </p:nvSpPr>
              <p:spPr bwMode="auto">
                <a:xfrm>
                  <a:off x="1464" y="3503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8" name="Line 58"/>
                <p:cNvSpPr>
                  <a:spLocks noChangeShapeType="1"/>
                </p:cNvSpPr>
                <p:nvPr/>
              </p:nvSpPr>
              <p:spPr bwMode="auto">
                <a:xfrm>
                  <a:off x="1715" y="3579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9" name="Line 59"/>
                <p:cNvSpPr>
                  <a:spLocks noChangeShapeType="1"/>
                </p:cNvSpPr>
                <p:nvPr/>
              </p:nvSpPr>
              <p:spPr bwMode="auto">
                <a:xfrm>
                  <a:off x="1715" y="3655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0" name="Line 60"/>
                <p:cNvSpPr>
                  <a:spLocks noChangeShapeType="1"/>
                </p:cNvSpPr>
                <p:nvPr/>
              </p:nvSpPr>
              <p:spPr bwMode="auto">
                <a:xfrm>
                  <a:off x="1715" y="3730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1" name="Line 61"/>
                <p:cNvSpPr>
                  <a:spLocks noChangeShapeType="1"/>
                </p:cNvSpPr>
                <p:nvPr/>
              </p:nvSpPr>
              <p:spPr bwMode="auto">
                <a:xfrm>
                  <a:off x="2109" y="3272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2" name="Line 62"/>
                <p:cNvSpPr>
                  <a:spLocks noChangeShapeType="1"/>
                </p:cNvSpPr>
                <p:nvPr/>
              </p:nvSpPr>
              <p:spPr bwMode="auto">
                <a:xfrm>
                  <a:off x="2193" y="3500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39" y="3644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439" y="3719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532" name="Rectangle 65"/>
              <p:cNvSpPr>
                <a:spLocks noChangeArrowheads="1"/>
              </p:cNvSpPr>
              <p:nvPr/>
            </p:nvSpPr>
            <p:spPr bwMode="auto">
              <a:xfrm>
                <a:off x="1753" y="3120"/>
                <a:ext cx="70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 dirty="0" smtClean="0">
                    <a:solidFill>
                      <a:srgbClr val="009999"/>
                    </a:solidFill>
                  </a:rPr>
                  <a:t>Plan de </a:t>
                </a:r>
                <a:r>
                  <a:rPr lang="en-GB" sz="1000" dirty="0" err="1" smtClean="0">
                    <a:solidFill>
                      <a:srgbClr val="009999"/>
                    </a:solidFill>
                  </a:rPr>
                  <a:t>trabajo</a:t>
                </a:r>
                <a:endParaRPr lang="en-GB" sz="1000" dirty="0">
                  <a:solidFill>
                    <a:srgbClr val="009999"/>
                  </a:solidFill>
                </a:endParaRPr>
              </a:p>
            </p:txBody>
          </p:sp>
        </p:grpSp>
      </p:grpSp>
      <p:sp>
        <p:nvSpPr>
          <p:cNvPr id="542786" name="Rectangle 66"/>
          <p:cNvSpPr>
            <a:spLocks noChangeArrowheads="1"/>
          </p:cNvSpPr>
          <p:nvPr/>
        </p:nvSpPr>
        <p:spPr bwMode="auto">
          <a:xfrm>
            <a:off x="731093" y="3789040"/>
            <a:ext cx="7123747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con base en </a:t>
            </a:r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O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calendario</a:t>
            </a:r>
          </a:p>
          <a:p>
            <a:pPr algn="ctr"/>
            <a:r>
              <a:rPr lang="es-CO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recursos y presupuestos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7" name="Rectangle 67"/>
          <p:cNvSpPr>
            <a:spLocks noChangeArrowheads="1"/>
          </p:cNvSpPr>
          <p:nvPr/>
        </p:nvSpPr>
        <p:spPr bwMode="auto">
          <a:xfrm>
            <a:off x="1259483" y="1386036"/>
            <a:ext cx="2079096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Marco </a:t>
            </a:r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lógico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8" name="AutoShape 68"/>
          <p:cNvSpPr>
            <a:spLocks noChangeArrowheads="1"/>
          </p:cNvSpPr>
          <p:nvPr/>
        </p:nvSpPr>
        <p:spPr bwMode="auto">
          <a:xfrm>
            <a:off x="4800600" y="48768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542789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201295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1" name="Rectangle 70"/>
          <p:cNvSpPr>
            <a:spLocks noChangeArrowheads="1"/>
          </p:cNvSpPr>
          <p:nvPr/>
        </p:nvSpPr>
        <p:spPr bwMode="auto">
          <a:xfrm>
            <a:off x="685800" y="333375"/>
            <a:ext cx="791951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Desde el </a:t>
            </a:r>
            <a:r>
              <a:rPr lang="es-CO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EML</a:t>
            </a:r>
            <a:r>
              <a:rPr lang="es-CO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CO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planeación operativa</a:t>
            </a:r>
            <a:endParaRPr lang="it-IT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91" name="Text Box 71"/>
          <p:cNvSpPr txBox="1">
            <a:spLocks noChangeArrowheads="1"/>
          </p:cNvSpPr>
          <p:nvPr/>
        </p:nvSpPr>
        <p:spPr bwMode="auto">
          <a:xfrm>
            <a:off x="4495800" y="27432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42792" name="AutoShape 72"/>
          <p:cNvSpPr>
            <a:spLocks noChangeArrowheads="1"/>
          </p:cNvSpPr>
          <p:nvPr/>
        </p:nvSpPr>
        <p:spPr bwMode="auto">
          <a:xfrm>
            <a:off x="3962400" y="24384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42793" name="AutoShape 73"/>
          <p:cNvSpPr>
            <a:spLocks noChangeArrowheads="1"/>
          </p:cNvSpPr>
          <p:nvPr/>
        </p:nvSpPr>
        <p:spPr bwMode="auto">
          <a:xfrm>
            <a:off x="685800" y="48768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42794" name="Text Box 74"/>
          <p:cNvSpPr txBox="1">
            <a:spLocks noChangeArrowheads="1"/>
          </p:cNvSpPr>
          <p:nvPr/>
        </p:nvSpPr>
        <p:spPr bwMode="auto">
          <a:xfrm>
            <a:off x="2651125" y="4791075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>
              <a:solidFill>
                <a:prstClr val="black"/>
              </a:solidFill>
            </a:endParaRPr>
          </a:p>
        </p:txBody>
      </p:sp>
      <p:sp>
        <p:nvSpPr>
          <p:cNvPr id="542795" name="Rectangle 75"/>
          <p:cNvSpPr>
            <a:spLocks noChangeArrowheads="1"/>
          </p:cNvSpPr>
          <p:nvPr/>
        </p:nvSpPr>
        <p:spPr bwMode="auto">
          <a:xfrm>
            <a:off x="2133600" y="4876800"/>
            <a:ext cx="20574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</a:t>
            </a:r>
          </a:p>
          <a:p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recursos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27" name="TextBox 1"/>
          <p:cNvSpPr txBox="1">
            <a:spLocks noChangeArrowheads="1"/>
          </p:cNvSpPr>
          <p:nvPr/>
        </p:nvSpPr>
        <p:spPr bwMode="auto">
          <a:xfrm>
            <a:off x="5940127" y="1412875"/>
            <a:ext cx="2416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prstClr val="black"/>
                </a:solidFill>
              </a:rPr>
              <a:t>Plan de </a:t>
            </a:r>
            <a:r>
              <a:rPr lang="en-US" sz="2400" b="1" dirty="0" err="1" smtClean="0">
                <a:solidFill>
                  <a:prstClr val="black"/>
                </a:solidFill>
              </a:rPr>
              <a:t>trabajo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991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autoUpdateAnimBg="0"/>
      <p:bldP spid="542786" grpId="0" autoUpdateAnimBg="0"/>
      <p:bldP spid="542787" grpId="0" autoUpdateAnimBg="0"/>
      <p:bldP spid="542788" grpId="0" animBg="1"/>
      <p:bldP spid="542791" grpId="0" autoUpdateAnimBg="0"/>
      <p:bldP spid="542792" grpId="0" animBg="1"/>
      <p:bldP spid="542793" grpId="0" animBg="1"/>
      <p:bldP spid="542794" grpId="0" autoUpdateAnimBg="0"/>
      <p:bldP spid="542795" grpId="0" animBg="1" autoUpdateAnimBg="0"/>
      <p:bldP spid="6452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004050" y="3140075"/>
            <a:ext cx="1377950" cy="685800"/>
          </a:xfrm>
          <a:prstGeom prst="rect">
            <a:avLst/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_tradnl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Revisión </a:t>
            </a:r>
            <a:r>
              <a:rPr lang="es-ES_tradnl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 la </a:t>
            </a:r>
            <a:r>
              <a:rPr lang="es-ES_tradnl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lógica vertical</a:t>
            </a:r>
            <a:endParaRPr lang="es-ES_tradnl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946525" y="4759325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470525" y="4759325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962400" y="3949700"/>
            <a:ext cx="1387475" cy="677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470525" y="3949700"/>
            <a:ext cx="1387475" cy="677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946525" y="3140075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470525" y="3140075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3946525" y="2336800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5470525" y="2336800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7010474" y="5562600"/>
            <a:ext cx="1377950" cy="685800"/>
          </a:xfrm>
          <a:prstGeom prst="rect">
            <a:avLst/>
          </a:prstGeom>
          <a:solidFill>
            <a:srgbClr val="FDA4B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1400" b="1" dirty="0" smtClean="0"/>
              <a:t>Condiciones</a:t>
            </a:r>
          </a:p>
          <a:p>
            <a:pPr algn="ctr"/>
            <a:r>
              <a:rPr lang="es-ES_tradnl" sz="1400" b="1" dirty="0" smtClean="0"/>
              <a:t>previas</a:t>
            </a:r>
            <a:endParaRPr lang="es-ES_tradnl" sz="1400" b="1" dirty="0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7004050" y="4752975"/>
            <a:ext cx="1377950" cy="677863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7004050" y="3943350"/>
            <a:ext cx="1377950" cy="685800"/>
          </a:xfrm>
          <a:prstGeom prst="rect">
            <a:avLst/>
          </a:prstGeom>
          <a:solidFill>
            <a:srgbClr val="E5405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3" name="Rectangle 24"/>
          <p:cNvSpPr>
            <a:spLocks noChangeArrowheads="1"/>
          </p:cNvSpPr>
          <p:nvPr/>
        </p:nvSpPr>
        <p:spPr bwMode="auto">
          <a:xfrm>
            <a:off x="2420938" y="2349500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>
              <a:solidFill>
                <a:schemeClr val="bg1"/>
              </a:solidFill>
            </a:endParaRPr>
          </a:p>
        </p:txBody>
      </p:sp>
      <p:sp>
        <p:nvSpPr>
          <p:cNvPr id="48144" name="Rectangle 25"/>
          <p:cNvSpPr>
            <a:spLocks noChangeArrowheads="1"/>
          </p:cNvSpPr>
          <p:nvPr/>
        </p:nvSpPr>
        <p:spPr bwMode="auto">
          <a:xfrm>
            <a:off x="2420938" y="3152775"/>
            <a:ext cx="1389062" cy="687388"/>
          </a:xfrm>
          <a:prstGeom prst="rect">
            <a:avLst/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>
              <a:solidFill>
                <a:schemeClr val="bg1"/>
              </a:solidFill>
            </a:endParaRPr>
          </a:p>
        </p:txBody>
      </p:sp>
      <p:sp>
        <p:nvSpPr>
          <p:cNvPr id="48145" name="Rectangle 26"/>
          <p:cNvSpPr>
            <a:spLocks noChangeArrowheads="1"/>
          </p:cNvSpPr>
          <p:nvPr/>
        </p:nvSpPr>
        <p:spPr bwMode="auto">
          <a:xfrm>
            <a:off x="2420938" y="3962400"/>
            <a:ext cx="1389062" cy="679450"/>
          </a:xfrm>
          <a:prstGeom prst="rect">
            <a:avLst/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>
              <a:solidFill>
                <a:schemeClr val="bg1"/>
              </a:solidFill>
            </a:endParaRPr>
          </a:p>
        </p:txBody>
      </p:sp>
      <p:sp>
        <p:nvSpPr>
          <p:cNvPr id="48146" name="Rectangle 27"/>
          <p:cNvSpPr>
            <a:spLocks noChangeArrowheads="1"/>
          </p:cNvSpPr>
          <p:nvPr/>
        </p:nvSpPr>
        <p:spPr bwMode="auto">
          <a:xfrm>
            <a:off x="2420938" y="4772025"/>
            <a:ext cx="1389062" cy="687388"/>
          </a:xfrm>
          <a:prstGeom prst="rect">
            <a:avLst/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/>
          </a:p>
        </p:txBody>
      </p:sp>
      <p:sp>
        <p:nvSpPr>
          <p:cNvPr id="643100" name="Line 28"/>
          <p:cNvSpPr>
            <a:spLocks noChangeShapeType="1"/>
          </p:cNvSpPr>
          <p:nvPr/>
        </p:nvSpPr>
        <p:spPr bwMode="auto">
          <a:xfrm>
            <a:off x="3429000" y="3505200"/>
            <a:ext cx="39624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3101" name="Line 29"/>
          <p:cNvSpPr>
            <a:spLocks noChangeShapeType="1"/>
          </p:cNvSpPr>
          <p:nvPr/>
        </p:nvSpPr>
        <p:spPr bwMode="auto">
          <a:xfrm>
            <a:off x="3429000" y="4267200"/>
            <a:ext cx="39624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3102" name="Line 30"/>
          <p:cNvSpPr>
            <a:spLocks noChangeShapeType="1"/>
          </p:cNvSpPr>
          <p:nvPr/>
        </p:nvSpPr>
        <p:spPr bwMode="auto">
          <a:xfrm>
            <a:off x="3429000" y="5029200"/>
            <a:ext cx="39624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3103" name="Line 31"/>
          <p:cNvSpPr>
            <a:spLocks noChangeShapeType="1"/>
          </p:cNvSpPr>
          <p:nvPr/>
        </p:nvSpPr>
        <p:spPr bwMode="auto">
          <a:xfrm rot="-10224771">
            <a:off x="3352800" y="3886200"/>
            <a:ext cx="3962400" cy="1588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3104" name="Line 32"/>
          <p:cNvSpPr>
            <a:spLocks noChangeShapeType="1"/>
          </p:cNvSpPr>
          <p:nvPr/>
        </p:nvSpPr>
        <p:spPr bwMode="auto">
          <a:xfrm rot="-10224771">
            <a:off x="3352800" y="4646613"/>
            <a:ext cx="3962400" cy="1587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3105" name="Line 33"/>
          <p:cNvSpPr>
            <a:spLocks noChangeShapeType="1"/>
          </p:cNvSpPr>
          <p:nvPr/>
        </p:nvSpPr>
        <p:spPr bwMode="auto">
          <a:xfrm rot="-10224771">
            <a:off x="3352800" y="5410200"/>
            <a:ext cx="3962400" cy="1588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43106" name="Line 34"/>
          <p:cNvSpPr>
            <a:spLocks noChangeShapeType="1"/>
          </p:cNvSpPr>
          <p:nvPr/>
        </p:nvSpPr>
        <p:spPr bwMode="auto">
          <a:xfrm rot="-10224771">
            <a:off x="3352800" y="3124200"/>
            <a:ext cx="3962400" cy="1588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48155" name="Rectangle 20"/>
          <p:cNvSpPr>
            <a:spLocks noChangeArrowheads="1"/>
          </p:cNvSpPr>
          <p:nvPr/>
        </p:nvSpPr>
        <p:spPr bwMode="auto">
          <a:xfrm>
            <a:off x="3924300" y="1700213"/>
            <a:ext cx="1444625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Indicadores</a:t>
            </a: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56" name="Rectangle 21"/>
          <p:cNvSpPr>
            <a:spLocks noChangeArrowheads="1"/>
          </p:cNvSpPr>
          <p:nvPr/>
        </p:nvSpPr>
        <p:spPr bwMode="auto">
          <a:xfrm>
            <a:off x="5489575" y="1484784"/>
            <a:ext cx="1444625" cy="100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Fuentes de  verificación</a:t>
            </a:r>
          </a:p>
          <a:p>
            <a:pPr algn="ctr">
              <a:spcBef>
                <a:spcPct val="50000"/>
              </a:spcBef>
            </a:pP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57" name="Rectangle 22"/>
          <p:cNvSpPr>
            <a:spLocks noChangeArrowheads="1"/>
          </p:cNvSpPr>
          <p:nvPr/>
        </p:nvSpPr>
        <p:spPr bwMode="auto">
          <a:xfrm>
            <a:off x="6948488" y="1700213"/>
            <a:ext cx="1655762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Supuestos</a:t>
            </a: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58" name="Rectangle 23"/>
          <p:cNvSpPr>
            <a:spLocks noChangeArrowheads="1"/>
          </p:cNvSpPr>
          <p:nvPr/>
        </p:nvSpPr>
        <p:spPr bwMode="auto">
          <a:xfrm>
            <a:off x="827584" y="23495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Objetivo General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59" name="Rectangle 24"/>
          <p:cNvSpPr>
            <a:spLocks noChangeArrowheads="1"/>
          </p:cNvSpPr>
          <p:nvPr/>
        </p:nvSpPr>
        <p:spPr bwMode="auto">
          <a:xfrm>
            <a:off x="755576" y="31877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 esperado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60" name="Rectangle 25"/>
          <p:cNvSpPr>
            <a:spLocks noChangeArrowheads="1"/>
          </p:cNvSpPr>
          <p:nvPr/>
        </p:nvSpPr>
        <p:spPr bwMode="auto">
          <a:xfrm>
            <a:off x="755576" y="4102100"/>
            <a:ext cx="159861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Productos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61" name="Rectangle 26"/>
          <p:cNvSpPr>
            <a:spLocks noChangeArrowheads="1"/>
          </p:cNvSpPr>
          <p:nvPr/>
        </p:nvSpPr>
        <p:spPr bwMode="auto">
          <a:xfrm>
            <a:off x="611560" y="4876800"/>
            <a:ext cx="1742628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21"/>
          <p:cNvSpPr>
            <a:spLocks noChangeArrowheads="1"/>
          </p:cNvSpPr>
          <p:nvPr/>
        </p:nvSpPr>
        <p:spPr bwMode="auto">
          <a:xfrm>
            <a:off x="2339752" y="1628800"/>
            <a:ext cx="1516633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Lógica de la </a:t>
            </a: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intervención</a:t>
            </a: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356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4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4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4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0" grpId="0" animBg="1"/>
      <p:bldP spid="643101" grpId="0" animBg="1"/>
      <p:bldP spid="643102" grpId="0" animBg="1"/>
      <p:bldP spid="643103" grpId="0" animBg="1"/>
      <p:bldP spid="643104" grpId="0" animBg="1"/>
      <p:bldP spid="643105" grpId="0" animBg="1"/>
      <p:bldP spid="64310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s-CO" dirty="0"/>
              <a:t>Si se dan unas </a:t>
            </a:r>
            <a:r>
              <a:rPr lang="es-CO" b="1" dirty="0"/>
              <a:t>condiciones previas </a:t>
            </a:r>
            <a:r>
              <a:rPr lang="es-CO" dirty="0"/>
              <a:t>(entonces) se libera un </a:t>
            </a:r>
            <a:r>
              <a:rPr lang="es-CO" b="1" dirty="0"/>
              <a:t>presupuesto </a:t>
            </a:r>
            <a:r>
              <a:rPr lang="es-CO" dirty="0" smtClean="0"/>
              <a:t>con el </a:t>
            </a:r>
            <a:r>
              <a:rPr lang="es-CO" dirty="0"/>
              <a:t>que se movilizan unos </a:t>
            </a:r>
            <a:r>
              <a:rPr lang="es-CO" b="1" dirty="0"/>
              <a:t>recursos </a:t>
            </a:r>
            <a:r>
              <a:rPr lang="es-CO" dirty="0"/>
              <a:t>para hacer unas </a:t>
            </a:r>
            <a:r>
              <a:rPr lang="es-CO" b="1" dirty="0"/>
              <a:t>actividades</a:t>
            </a:r>
            <a:r>
              <a:rPr lang="es-CO" b="1" dirty="0" smtClean="0"/>
              <a:t>.</a:t>
            </a:r>
          </a:p>
          <a:p>
            <a:r>
              <a:rPr lang="es-CO" dirty="0" smtClean="0"/>
              <a:t>Si </a:t>
            </a:r>
            <a:r>
              <a:rPr lang="es-CO" dirty="0"/>
              <a:t>se </a:t>
            </a:r>
            <a:r>
              <a:rPr lang="es-CO" dirty="0" smtClean="0"/>
              <a:t>hacen esas </a:t>
            </a:r>
            <a:r>
              <a:rPr lang="es-CO" b="1" dirty="0"/>
              <a:t>actividades </a:t>
            </a:r>
            <a:r>
              <a:rPr lang="es-CO" dirty="0"/>
              <a:t>y se producen unos </a:t>
            </a:r>
            <a:r>
              <a:rPr lang="es-CO" b="1" dirty="0"/>
              <a:t>supuestos </a:t>
            </a:r>
            <a:r>
              <a:rPr lang="es-CO" dirty="0"/>
              <a:t>(que están fuera de </a:t>
            </a:r>
            <a:r>
              <a:rPr lang="es-CO" dirty="0" smtClean="0"/>
              <a:t>la competencia </a:t>
            </a:r>
            <a:r>
              <a:rPr lang="es-CO" dirty="0"/>
              <a:t>de la intervención) se logran unos </a:t>
            </a:r>
            <a:r>
              <a:rPr lang="es-CO" b="1" dirty="0"/>
              <a:t>resultados</a:t>
            </a:r>
            <a:r>
              <a:rPr lang="es-CO" dirty="0" smtClean="0"/>
              <a:t>.</a:t>
            </a:r>
          </a:p>
          <a:p>
            <a:r>
              <a:rPr lang="es-CO" dirty="0" smtClean="0"/>
              <a:t>Si </a:t>
            </a:r>
            <a:r>
              <a:rPr lang="es-CO" dirty="0"/>
              <a:t>se logran </a:t>
            </a:r>
            <a:r>
              <a:rPr lang="es-CO" dirty="0" smtClean="0"/>
              <a:t>esos resultados </a:t>
            </a:r>
            <a:r>
              <a:rPr lang="es-CO" dirty="0"/>
              <a:t>y se producen los </a:t>
            </a:r>
            <a:r>
              <a:rPr lang="es-CO" b="1" dirty="0"/>
              <a:t>supuestos </a:t>
            </a:r>
            <a:r>
              <a:rPr lang="es-CO" dirty="0"/>
              <a:t>situados a su nivel, se alcanza </a:t>
            </a:r>
            <a:r>
              <a:rPr lang="es-CO" dirty="0" smtClean="0"/>
              <a:t>el </a:t>
            </a:r>
            <a:r>
              <a:rPr lang="es-CO" b="1" dirty="0" smtClean="0"/>
              <a:t>objetivo </a:t>
            </a:r>
            <a:r>
              <a:rPr lang="es-CO" b="1" dirty="0"/>
              <a:t>específico</a:t>
            </a:r>
            <a:r>
              <a:rPr lang="es-CO" dirty="0" smtClean="0"/>
              <a:t>.</a:t>
            </a:r>
          </a:p>
          <a:p>
            <a:r>
              <a:rPr lang="es-CO" dirty="0" smtClean="0"/>
              <a:t>El </a:t>
            </a:r>
            <a:r>
              <a:rPr lang="es-CO" dirty="0"/>
              <a:t>logro de ese objetivo específico, unido al </a:t>
            </a:r>
            <a:r>
              <a:rPr lang="es-CO" dirty="0" smtClean="0"/>
              <a:t>cumplimiento de </a:t>
            </a:r>
            <a:r>
              <a:rPr lang="es-CO" dirty="0"/>
              <a:t>los </a:t>
            </a:r>
            <a:r>
              <a:rPr lang="es-CO" b="1" dirty="0"/>
              <a:t>supuestos </a:t>
            </a:r>
            <a:r>
              <a:rPr lang="es-CO" dirty="0"/>
              <a:t>colocados en su nivel, supondrá una contribución </a:t>
            </a:r>
            <a:r>
              <a:rPr lang="es-CO" dirty="0" smtClean="0"/>
              <a:t>significativa a </a:t>
            </a:r>
            <a:r>
              <a:rPr lang="es-CO" dirty="0"/>
              <a:t>un </a:t>
            </a:r>
            <a:r>
              <a:rPr lang="es-CO" b="1" dirty="0"/>
              <a:t>objetivo general </a:t>
            </a:r>
            <a:r>
              <a:rPr lang="es-CO" dirty="0"/>
              <a:t>(o superior</a:t>
            </a:r>
            <a:r>
              <a:rPr lang="es-CO" dirty="0" smtClean="0"/>
              <a:t>).</a:t>
            </a:r>
          </a:p>
          <a:p>
            <a:r>
              <a:rPr lang="es-CO" dirty="0" smtClean="0"/>
              <a:t>Y </a:t>
            </a:r>
            <a:r>
              <a:rPr lang="es-CO" dirty="0"/>
              <a:t>si se producen los supuestos de ese </a:t>
            </a:r>
            <a:r>
              <a:rPr lang="es-CO" dirty="0" smtClean="0"/>
              <a:t>nivel el </a:t>
            </a:r>
            <a:r>
              <a:rPr lang="es-CO" dirty="0"/>
              <a:t>objetivo general podrá perdurar.</a:t>
            </a:r>
          </a:p>
          <a:p>
            <a:pPr marL="109728" indent="0">
              <a:buNone/>
            </a:pPr>
            <a:endParaRPr lang="es-C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Lógica vertical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316918946"/>
      </p:ext>
    </p:extLst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7162800" cy="1143000"/>
          </a:xfrm>
        </p:spPr>
        <p:txBody>
          <a:bodyPr/>
          <a:lstStyle/>
          <a:p>
            <a:pPr>
              <a:defRPr/>
            </a:pPr>
            <a:r>
              <a:rPr lang="en-GB" sz="3200" b="1" kern="1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Supuestos</a:t>
            </a:r>
            <a:r>
              <a:rPr lang="fr-FR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(1)</a:t>
            </a:r>
            <a:endParaRPr lang="en-U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557338"/>
            <a:ext cx="7533456" cy="304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Un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supuesto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una</a:t>
            </a:r>
            <a:r>
              <a:rPr lang="en-GB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condición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</a:p>
          <a:p>
            <a:pPr lvl="1"/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necesaria para el éxito del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proyecto;</a:t>
            </a:r>
            <a:endParaRPr lang="en-GB" sz="2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no está bajo el control de la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administración del proyecto</a:t>
            </a:r>
            <a:r>
              <a:rPr lang="en-GB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; y</a:t>
            </a:r>
          </a:p>
          <a:p>
            <a:pPr lvl="1"/>
            <a:r>
              <a:rPr lang="en-GB" sz="26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tendrá</a:t>
            </a:r>
            <a:r>
              <a:rPr lang="en-GB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que</a:t>
            </a:r>
            <a:r>
              <a:rPr lang="en-GB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</a:t>
            </a:r>
            <a:r>
              <a:rPr lang="en-GB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6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monitoreada</a:t>
            </a:r>
            <a:endParaRPr lang="fr-FR" sz="2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684213" y="4724400"/>
            <a:ext cx="7334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 b="1" dirty="0" smtClean="0">
                <a:cs typeface="Arial" pitchFamily="34" charset="0"/>
              </a:rPr>
              <a:t>Los </a:t>
            </a:r>
            <a:r>
              <a:rPr lang="en-GB" sz="2400" b="1" dirty="0" err="1" smtClean="0">
                <a:cs typeface="Arial" pitchFamily="34" charset="0"/>
              </a:rPr>
              <a:t>supuestos</a:t>
            </a:r>
            <a:r>
              <a:rPr lang="en-GB" sz="2400" b="1" dirty="0" smtClean="0">
                <a:cs typeface="Arial" pitchFamily="34" charset="0"/>
              </a:rPr>
              <a:t> </a:t>
            </a:r>
            <a:r>
              <a:rPr lang="en-GB" sz="2400" b="1" dirty="0" err="1" smtClean="0">
                <a:cs typeface="Arial" pitchFamily="34" charset="0"/>
              </a:rPr>
              <a:t>proveen</a:t>
            </a:r>
            <a:r>
              <a:rPr lang="en-GB" sz="2400" b="1" dirty="0" smtClean="0">
                <a:cs typeface="Arial" pitchFamily="34" charset="0"/>
              </a:rPr>
              <a:t> la base </a:t>
            </a:r>
            <a:r>
              <a:rPr lang="en-GB" sz="2400" b="1" dirty="0" err="1" smtClean="0">
                <a:cs typeface="Arial" pitchFamily="34" charset="0"/>
              </a:rPr>
              <a:t>mediante</a:t>
            </a:r>
            <a:r>
              <a:rPr lang="en-GB" sz="2400" b="1" dirty="0" smtClean="0">
                <a:cs typeface="Arial" pitchFamily="34" charset="0"/>
              </a:rPr>
              <a:t> la </a:t>
            </a:r>
            <a:r>
              <a:rPr lang="en-GB" sz="2400" b="1" dirty="0" err="1" smtClean="0">
                <a:cs typeface="Arial" pitchFamily="34" charset="0"/>
              </a:rPr>
              <a:t>cual</a:t>
            </a:r>
            <a:r>
              <a:rPr lang="en-GB" sz="2400" b="1" dirty="0" smtClean="0">
                <a:cs typeface="Arial" pitchFamily="34" charset="0"/>
              </a:rPr>
              <a:t> se </a:t>
            </a:r>
            <a:r>
              <a:rPr lang="en-GB" sz="2400" b="1" dirty="0" err="1" smtClean="0">
                <a:cs typeface="Arial" pitchFamily="34" charset="0"/>
              </a:rPr>
              <a:t>lleva</a:t>
            </a:r>
            <a:r>
              <a:rPr lang="en-GB" sz="2400" b="1" dirty="0" smtClean="0">
                <a:cs typeface="Arial" pitchFamily="34" charset="0"/>
              </a:rPr>
              <a:t> </a:t>
            </a:r>
            <a:r>
              <a:rPr lang="en-GB" sz="2400" b="1" dirty="0" err="1" smtClean="0">
                <a:cs typeface="Arial" pitchFamily="34" charset="0"/>
              </a:rPr>
              <a:t>acabo</a:t>
            </a:r>
            <a:r>
              <a:rPr lang="en-GB" sz="2400" b="1" dirty="0">
                <a:cs typeface="Arial" pitchFamily="34" charset="0"/>
              </a:rPr>
              <a:t> </a:t>
            </a:r>
            <a:r>
              <a:rPr lang="en-GB" sz="2400" b="1" dirty="0" smtClean="0">
                <a:cs typeface="Arial" pitchFamily="34" charset="0"/>
              </a:rPr>
              <a:t>un </a:t>
            </a:r>
            <a:r>
              <a:rPr lang="en-GB" sz="2400" b="1" dirty="0" err="1" smtClean="0">
                <a:cs typeface="Arial" pitchFamily="34" charset="0"/>
              </a:rPr>
              <a:t>análisis</a:t>
            </a:r>
            <a:r>
              <a:rPr lang="en-GB" sz="2400" b="1" dirty="0" smtClean="0">
                <a:cs typeface="Arial" pitchFamily="34" charset="0"/>
              </a:rPr>
              <a:t> de </a:t>
            </a:r>
            <a:r>
              <a:rPr lang="en-GB" sz="2400" b="1" dirty="0" err="1" smtClean="0">
                <a:cs typeface="Arial" pitchFamily="34" charset="0"/>
              </a:rPr>
              <a:t>riesgo</a:t>
            </a:r>
            <a:r>
              <a:rPr lang="en-GB" sz="2400" b="1" dirty="0" smtClean="0">
                <a:cs typeface="Arial" pitchFamily="34" charset="0"/>
              </a:rPr>
              <a:t> </a:t>
            </a:r>
            <a:r>
              <a:rPr lang="en-GB" sz="2400" b="1" dirty="0" err="1" smtClean="0">
                <a:cs typeface="Arial" pitchFamily="34" charset="0"/>
              </a:rPr>
              <a:t>adicional</a:t>
            </a:r>
            <a:endParaRPr lang="it-IT" sz="2400" b="1" dirty="0"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18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2" autoUpdateAnimBg="0"/>
      <p:bldP spid="287749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162800" cy="752475"/>
          </a:xfrm>
        </p:spPr>
        <p:txBody>
          <a:bodyPr/>
          <a:lstStyle/>
          <a:p>
            <a:pPr>
              <a:defRPr/>
            </a:pPr>
            <a:r>
              <a:rPr lang="en-US" sz="3200" b="1" kern="1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Supuestos</a:t>
            </a:r>
            <a:r>
              <a:rPr lang="en-US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en-US" sz="3200" b="1" kern="1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U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87824" y="1052736"/>
            <a:ext cx="5976664" cy="5324535"/>
          </a:xfrm>
          <a:prstGeom prst="rect">
            <a:avLst/>
          </a:prstGeom>
          <a:solidFill>
            <a:srgbClr val="F2F21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Las acciones de otros actores interesados que no participan directamente en la administración de proyectos</a:t>
            </a:r>
            <a:endParaRPr lang="en-US" sz="2400" b="1" dirty="0" smtClean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La respuesta de los grupos destinatarios de los servicios del proyecto</a:t>
            </a:r>
            <a:endParaRPr lang="en-US" sz="2400" b="1" dirty="0" smtClean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Coordinación eficaz de los donantes y oportuno desembolso de fondos</a:t>
            </a:r>
            <a:endParaRPr lang="en-US" sz="2400" b="1" dirty="0" smtClean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Cambios </a:t>
            </a:r>
            <a:r>
              <a:rPr lang="es-CO" sz="2400" b="1" dirty="0">
                <a:solidFill>
                  <a:srgbClr val="000000"/>
                </a:solidFill>
                <a:ea typeface="ＭＳ Ｐゴシック" pitchFamily="-84" charset="-128"/>
              </a:rPr>
              <a:t>en </a:t>
            </a: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políticas gubernamentales pertinentes</a:t>
            </a:r>
            <a:endParaRPr lang="en-US" sz="2400" b="1" dirty="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2" name="Llamada de flecha a la derecha 1"/>
          <p:cNvSpPr>
            <a:spLocks noChangeArrowheads="1"/>
          </p:cNvSpPr>
          <p:nvPr/>
        </p:nvSpPr>
        <p:spPr bwMode="auto">
          <a:xfrm>
            <a:off x="468313" y="2060575"/>
            <a:ext cx="2374900" cy="2952750"/>
          </a:xfrm>
          <a:prstGeom prst="rightArrowCallout">
            <a:avLst>
              <a:gd name="adj1" fmla="val 25004"/>
              <a:gd name="adj2" fmla="val 24999"/>
              <a:gd name="adj3" fmla="val 12856"/>
              <a:gd name="adj4" fmla="val 82792"/>
            </a:avLst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s-CO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 supuestos pueden estar </a:t>
            </a:r>
            <a:r>
              <a:rPr lang="es-CO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relacionados </a:t>
            </a:r>
            <a:r>
              <a:rPr lang="es-CO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 </a:t>
            </a:r>
            <a:r>
              <a:rPr lang="es-CO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asuntos tales como:</a:t>
            </a:r>
            <a:endParaRPr lang="es-ES_tradnl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6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3074"/>
          <p:cNvSpPr>
            <a:spLocks noChangeArrowheads="1"/>
          </p:cNvSpPr>
          <p:nvPr/>
        </p:nvSpPr>
        <p:spPr bwMode="auto">
          <a:xfrm>
            <a:off x="4724400" y="4114800"/>
            <a:ext cx="3024188" cy="1236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Cambiar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diseño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proyecto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elegir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estrategia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alternativa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7859" name="Rectangle 3075"/>
          <p:cNvSpPr>
            <a:spLocks noGrp="1" noChangeArrowheads="1"/>
          </p:cNvSpPr>
          <p:nvPr>
            <p:ph type="title"/>
          </p:nvPr>
        </p:nvSpPr>
        <p:spPr>
          <a:xfrm>
            <a:off x="468313" y="-99392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GB" sz="320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Tabla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de </a:t>
            </a: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valoración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de </a:t>
            </a: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supuestos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4" name="Line 3076"/>
          <p:cNvSpPr>
            <a:spLocks noChangeShapeType="1"/>
          </p:cNvSpPr>
          <p:nvPr/>
        </p:nvSpPr>
        <p:spPr bwMode="auto">
          <a:xfrm>
            <a:off x="4267200" y="17526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51205" name="Line 3077"/>
          <p:cNvSpPr>
            <a:spLocks noChangeShapeType="1"/>
          </p:cNvSpPr>
          <p:nvPr/>
        </p:nvSpPr>
        <p:spPr bwMode="auto">
          <a:xfrm flipV="1">
            <a:off x="1447800" y="36576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51206" name="Text Box 3078"/>
          <p:cNvSpPr txBox="1">
            <a:spLocks noChangeArrowheads="1"/>
          </p:cNvSpPr>
          <p:nvPr/>
        </p:nvSpPr>
        <p:spPr bwMode="auto">
          <a:xfrm>
            <a:off x="2699792" y="908720"/>
            <a:ext cx="3124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b="1" dirty="0" smtClean="0"/>
              <a:t>Alta </a:t>
            </a:r>
            <a:r>
              <a:rPr lang="es-CO" b="1" dirty="0"/>
              <a:t>probabilidad </a:t>
            </a:r>
            <a:r>
              <a:rPr lang="es-CO" b="1" dirty="0" smtClean="0"/>
              <a:t>que el supuesto se convierta en realidad</a:t>
            </a:r>
            <a:endParaRPr lang="en-GB" b="1" dirty="0"/>
          </a:p>
        </p:txBody>
      </p:sp>
      <p:sp>
        <p:nvSpPr>
          <p:cNvPr id="51207" name="Text Box 3079"/>
          <p:cNvSpPr txBox="1">
            <a:spLocks noChangeArrowheads="1"/>
          </p:cNvSpPr>
          <p:nvPr/>
        </p:nvSpPr>
        <p:spPr bwMode="auto">
          <a:xfrm>
            <a:off x="2915270" y="5673427"/>
            <a:ext cx="2736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 dirty="0" smtClean="0"/>
              <a:t>Baja </a:t>
            </a:r>
            <a:r>
              <a:rPr lang="en-GB" b="1" dirty="0" err="1" smtClean="0"/>
              <a:t>probabilidad</a:t>
            </a:r>
            <a:r>
              <a:rPr lang="en-GB" b="1" dirty="0" smtClean="0"/>
              <a:t> </a:t>
            </a:r>
            <a:r>
              <a:rPr lang="en-GB" b="1" dirty="0" err="1" smtClean="0"/>
              <a:t>que</a:t>
            </a:r>
            <a:r>
              <a:rPr lang="en-GB" b="1" dirty="0" smtClean="0"/>
              <a:t> el </a:t>
            </a:r>
            <a:r>
              <a:rPr lang="en-GB" b="1" dirty="0" err="1" smtClean="0"/>
              <a:t>supuesto</a:t>
            </a:r>
            <a:r>
              <a:rPr lang="en-GB" b="1" dirty="0"/>
              <a:t> </a:t>
            </a:r>
            <a:r>
              <a:rPr lang="en-GB" b="1" dirty="0" smtClean="0"/>
              <a:t>se </a:t>
            </a:r>
            <a:r>
              <a:rPr lang="en-GB" b="1" dirty="0" err="1" smtClean="0"/>
              <a:t>convierta</a:t>
            </a:r>
            <a:r>
              <a:rPr lang="en-GB" b="1" dirty="0" smtClean="0"/>
              <a:t> en </a:t>
            </a:r>
            <a:r>
              <a:rPr lang="en-GB" b="1" dirty="0" err="1" smtClean="0"/>
              <a:t>realidad</a:t>
            </a:r>
            <a:endParaRPr lang="en-GB" b="1" dirty="0"/>
          </a:p>
        </p:txBody>
      </p:sp>
      <p:sp>
        <p:nvSpPr>
          <p:cNvPr id="51208" name="Text Box 3080"/>
          <p:cNvSpPr txBox="1">
            <a:spLocks noChangeArrowheads="1"/>
          </p:cNvSpPr>
          <p:nvPr/>
        </p:nvSpPr>
        <p:spPr bwMode="auto">
          <a:xfrm>
            <a:off x="107504" y="3356992"/>
            <a:ext cx="14398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smtClean="0"/>
              <a:t>No </a:t>
            </a:r>
            <a:r>
              <a:rPr lang="en-GB" b="1" dirty="0" err="1" smtClean="0"/>
              <a:t>muy</a:t>
            </a:r>
            <a:r>
              <a:rPr lang="en-GB" b="1" dirty="0" smtClean="0"/>
              <a:t> </a:t>
            </a:r>
            <a:r>
              <a:rPr lang="en-GB" b="1" dirty="0" err="1" smtClean="0"/>
              <a:t>importante</a:t>
            </a:r>
            <a:endParaRPr lang="en-GB" b="1" dirty="0"/>
          </a:p>
        </p:txBody>
      </p:sp>
      <p:sp>
        <p:nvSpPr>
          <p:cNvPr id="51209" name="Text Box 3081"/>
          <p:cNvSpPr txBox="1">
            <a:spLocks noChangeArrowheads="1"/>
          </p:cNvSpPr>
          <p:nvPr/>
        </p:nvSpPr>
        <p:spPr bwMode="auto">
          <a:xfrm>
            <a:off x="7656512" y="3352800"/>
            <a:ext cx="152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 dirty="0" err="1" smtClean="0"/>
              <a:t>Muy</a:t>
            </a:r>
            <a:r>
              <a:rPr lang="en-GB" b="1" dirty="0" smtClean="0"/>
              <a:t> </a:t>
            </a:r>
            <a:r>
              <a:rPr lang="en-GB" b="1" dirty="0" err="1" smtClean="0"/>
              <a:t>importante</a:t>
            </a:r>
            <a:endParaRPr lang="en-GB" b="1" dirty="0"/>
          </a:p>
        </p:txBody>
      </p:sp>
      <p:sp>
        <p:nvSpPr>
          <p:cNvPr id="377868" name="Rectangle 3084"/>
          <p:cNvSpPr>
            <a:spLocks noChangeArrowheads="1"/>
          </p:cNvSpPr>
          <p:nvPr/>
        </p:nvSpPr>
        <p:spPr bwMode="auto">
          <a:xfrm>
            <a:off x="762000" y="1981200"/>
            <a:ext cx="3048000" cy="1152525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incluirlo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en la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columna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supuestos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7870" name="Rectangle 3086"/>
          <p:cNvSpPr>
            <a:spLocks noChangeArrowheads="1"/>
          </p:cNvSpPr>
          <p:nvPr/>
        </p:nvSpPr>
        <p:spPr bwMode="auto">
          <a:xfrm>
            <a:off x="4800600" y="1981200"/>
            <a:ext cx="3024188" cy="1152525"/>
          </a:xfrm>
          <a:prstGeom prst="rect">
            <a:avLst/>
          </a:prstGeom>
          <a:solidFill>
            <a:srgbClr val="F2F21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dirty="0" err="1" smtClean="0">
                <a:latin typeface="Arial" pitchFamily="34" charset="0"/>
                <a:cs typeface="Arial" pitchFamily="34" charset="0"/>
              </a:rPr>
              <a:t>Incluirlo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en la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columna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</a:t>
            </a:r>
          </a:p>
          <a:p>
            <a:pPr algn="ctr"/>
            <a:r>
              <a:rPr lang="en-GB" dirty="0" err="1" smtClean="0">
                <a:latin typeface="Arial" pitchFamily="34" charset="0"/>
                <a:cs typeface="Arial" pitchFamily="34" charset="0"/>
              </a:rPr>
              <a:t>supuestos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matriz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7872" name="Rectangle 3088"/>
          <p:cNvSpPr>
            <a:spLocks noChangeArrowheads="1"/>
          </p:cNvSpPr>
          <p:nvPr/>
        </p:nvSpPr>
        <p:spPr bwMode="auto">
          <a:xfrm>
            <a:off x="539552" y="4114800"/>
            <a:ext cx="3322836" cy="1287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dirty="0" err="1" smtClean="0">
                <a:latin typeface="Arial" pitchFamily="34" charset="0"/>
                <a:cs typeface="Arial" pitchFamily="34" charset="0"/>
              </a:rPr>
              <a:t>Normalmente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no se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incluye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dirty="0" smtClean="0">
                <a:latin typeface="Arial" pitchFamily="34" charset="0"/>
                <a:cs typeface="Arial" pitchFamily="34" charset="0"/>
              </a:rPr>
              <a:t>en la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columna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de los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supuestos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-diseño </a:t>
            </a:r>
            <a:r>
              <a:rPr lang="es-CO" dirty="0">
                <a:latin typeface="Arial" pitchFamily="34" charset="0"/>
                <a:cs typeface="Arial" pitchFamily="34" charset="0"/>
              </a:rPr>
              <a:t>de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medidas para </a:t>
            </a:r>
          </a:p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mitigación de riesgos</a:t>
            </a:r>
            <a:endParaRPr lang="es-CO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100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nimBg="1" autoUpdateAnimBg="0"/>
      <p:bldP spid="377868" grpId="0" animBg="1" autoUpdateAnimBg="0"/>
      <p:bldP spid="377870" grpId="0" animBg="1" autoUpdateAnimBg="0"/>
      <p:bldP spid="377872" grpId="0" animBg="1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81088" y="115888"/>
            <a:ext cx="7162800" cy="1143000"/>
          </a:xfrm>
        </p:spPr>
        <p:txBody>
          <a:bodyPr/>
          <a:lstStyle/>
          <a:p>
            <a:pPr algn="ctr">
              <a:defRPr/>
            </a:pP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Gestión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 </a:t>
            </a:r>
            <a:r>
              <a:rPr lang="en-GB" sz="3200" b="1" kern="1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Riesgos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87824" y="1340768"/>
            <a:ext cx="5976664" cy="5324535"/>
          </a:xfrm>
          <a:prstGeom prst="rect">
            <a:avLst/>
          </a:prstGeom>
          <a:solidFill>
            <a:srgbClr val="F2F21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Aclaración de las responsabilidades de los interesados ​​y su grado de "control / influencia" sobre el logro de los objetivos</a:t>
            </a:r>
            <a:endParaRPr lang="en-GB" altLang="ja-JP" sz="2400" b="1" dirty="0" smtClean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s-CO" sz="2400" b="1" dirty="0">
                <a:solidFill>
                  <a:srgbClr val="000000"/>
                </a:solidFill>
                <a:ea typeface="ＭＳ Ｐゴシック" pitchFamily="-84" charset="-128"/>
              </a:rPr>
              <a:t>Adaptación del diseño del proyecto para aumentar </a:t>
            </a: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su factibilidad</a:t>
            </a:r>
            <a:r>
              <a:rPr lang="en-GB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 </a:t>
            </a:r>
          </a:p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s-CO" sz="2400" b="1" dirty="0">
                <a:solidFill>
                  <a:srgbClr val="000000"/>
                </a:solidFill>
                <a:ea typeface="ＭＳ Ｐゴシック" pitchFamily="-84" charset="-128"/>
              </a:rPr>
              <a:t>Diseño del monitoreo de riesgos y las estrategias </a:t>
            </a: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de administración</a:t>
            </a:r>
            <a:endParaRPr lang="en-GB" sz="2400" b="1" dirty="0" smtClean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742950" lvl="1" indent="-285750" eaLnBrk="0" hangingPunct="0">
              <a:lnSpc>
                <a:spcPts val="3375"/>
              </a:lnSpc>
              <a:buFont typeface="Wingdings" pitchFamily="2" charset="2"/>
              <a:buChar char="§"/>
              <a:defRPr/>
            </a:pPr>
            <a:r>
              <a:rPr lang="en-GB" sz="2400" b="1" dirty="0" err="1" smtClean="0">
                <a:solidFill>
                  <a:srgbClr val="000000"/>
                </a:solidFill>
                <a:ea typeface="ＭＳ Ｐゴシック" pitchFamily="-84" charset="-128"/>
              </a:rPr>
              <a:t>Otros</a:t>
            </a:r>
            <a:r>
              <a:rPr lang="en-GB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…</a:t>
            </a:r>
            <a:endParaRPr lang="en-GB" sz="2400" b="1" dirty="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9" name="Llamada de flecha a la derecha 8"/>
          <p:cNvSpPr>
            <a:spLocks noChangeArrowheads="1"/>
          </p:cNvSpPr>
          <p:nvPr/>
        </p:nvSpPr>
        <p:spPr bwMode="auto">
          <a:xfrm>
            <a:off x="467544" y="1988840"/>
            <a:ext cx="2376487" cy="2952750"/>
          </a:xfrm>
          <a:prstGeom prst="rightArrowCallout">
            <a:avLst>
              <a:gd name="adj1" fmla="val 24999"/>
              <a:gd name="adj2" fmla="val 24999"/>
              <a:gd name="adj3" fmla="val 12856"/>
              <a:gd name="adj4" fmla="val 82792"/>
            </a:avLst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2400" dirty="0">
              <a:solidFill>
                <a:srgbClr val="000000"/>
              </a:solidFill>
              <a:latin typeface="+mn-lt"/>
              <a:ea typeface="+mn-ea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CO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Análisis de supuestos debería llevar </a:t>
            </a:r>
            <a:r>
              <a:rPr lang="es-CO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GB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s-ES_tradnl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2499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087563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6119813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sz="3600" b="1" i="1" dirty="0">
                <a:latin typeface="Times New Roman" pitchFamily="18" charset="0"/>
              </a:rPr>
              <a:t>2. DEL DIAGNÓSTICO A LA </a:t>
            </a:r>
            <a:r>
              <a:rPr lang="es-CO" sz="3600" b="1" i="1" dirty="0" smtClean="0">
                <a:latin typeface="Times New Roman" pitchFamily="18" charset="0"/>
              </a:rPr>
              <a:t>PROGRAMACIÓN</a:t>
            </a:r>
            <a:r>
              <a:rPr lang="en-GB" sz="3600" b="1" i="1" dirty="0" smtClean="0">
                <a:latin typeface="Times New Roman" pitchFamily="18" charset="0"/>
              </a:rPr>
              <a:t> </a:t>
            </a:r>
            <a:endParaRPr lang="en-GB" sz="3600" b="1" i="1" dirty="0"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Sesión 5 (Cont.) Estudio de caso 3:</a:t>
            </a:r>
            <a:r>
              <a:rPr lang="es-ES" sz="3600" dirty="0" smtClean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Diseño de proyectos por cada EFS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081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50000"/>
              </a:spcBef>
              <a:buNone/>
              <a:defRPr/>
            </a:pPr>
            <a:r>
              <a:rPr lang="en-US" sz="2800" dirty="0" err="1" smtClean="0"/>
              <a:t>Siguiendo</a:t>
            </a:r>
            <a:r>
              <a:rPr lang="en-US" sz="2800" dirty="0" smtClean="0"/>
              <a:t> los </a:t>
            </a:r>
            <a:r>
              <a:rPr lang="en-US" sz="2800" dirty="0" err="1" smtClean="0"/>
              <a:t>resultados</a:t>
            </a:r>
            <a:r>
              <a:rPr lang="en-US" sz="2800" dirty="0" smtClean="0"/>
              <a:t> del </a:t>
            </a:r>
            <a:r>
              <a:rPr lang="en-US" sz="2800" dirty="0" err="1" smtClean="0"/>
              <a:t>caso</a:t>
            </a:r>
            <a:r>
              <a:rPr lang="en-US" sz="2800" dirty="0" smtClean="0"/>
              <a:t> de </a:t>
            </a:r>
            <a:r>
              <a:rPr lang="en-US" sz="2800" dirty="0" err="1" smtClean="0"/>
              <a:t>estudio</a:t>
            </a:r>
            <a:r>
              <a:rPr lang="en-US" sz="2800" dirty="0" smtClean="0"/>
              <a:t> de </a:t>
            </a:r>
            <a:r>
              <a:rPr lang="en-US" sz="2800" dirty="0"/>
              <a:t>la </a:t>
            </a:r>
            <a:r>
              <a:rPr lang="en-US" sz="2800" dirty="0" err="1" smtClean="0"/>
              <a:t>sesión</a:t>
            </a:r>
            <a:r>
              <a:rPr lang="en-US" sz="2800" dirty="0" smtClean="0"/>
              <a:t> 4, se les </a:t>
            </a:r>
            <a:r>
              <a:rPr lang="en-US" sz="2800" dirty="0" err="1" smtClean="0"/>
              <a:t>pide</a:t>
            </a:r>
            <a:r>
              <a:rPr lang="en-US" sz="2800" dirty="0" smtClean="0"/>
              <a:t> a los </a:t>
            </a:r>
            <a:r>
              <a:rPr lang="en-US" sz="2800" dirty="0" err="1" smtClean="0"/>
              <a:t>participantes</a:t>
            </a:r>
            <a:r>
              <a:rPr lang="en-US" sz="2800" dirty="0" smtClean="0"/>
              <a:t>: </a:t>
            </a:r>
          </a:p>
          <a:p>
            <a:pPr marL="624078" lvl="0" indent="-514350">
              <a:buFont typeface="+mj-lt"/>
              <a:buAutoNum type="arabicPeriod"/>
            </a:pPr>
            <a:endParaRPr lang="es-CO" sz="28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s-CO" sz="2800" dirty="0" smtClean="0"/>
              <a:t>finalizar </a:t>
            </a:r>
            <a:r>
              <a:rPr lang="es-CO" sz="2800" dirty="0"/>
              <a:t>la lógica vertical de los proyectos previstos, aplicando análisis </a:t>
            </a:r>
            <a:r>
              <a:rPr lang="es-CO" sz="2800" dirty="0" smtClean="0"/>
              <a:t>estratégico y </a:t>
            </a:r>
            <a:r>
              <a:rPr lang="es-CO" sz="2800" dirty="0"/>
              <a:t>la vinculación de la jerarquía de objetivos a la lógica de </a:t>
            </a:r>
            <a:r>
              <a:rPr lang="es-CO" sz="2800" dirty="0" smtClean="0"/>
              <a:t>intervención    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/>
              <a:t>Desarrollo y </a:t>
            </a:r>
            <a:r>
              <a:rPr lang="es-CO" sz="2800" dirty="0" smtClean="0"/>
              <a:t>valoración </a:t>
            </a:r>
            <a:r>
              <a:rPr lang="es-CO" sz="2800" dirty="0"/>
              <a:t>de los supuestos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/>
              <a:t>Desarrollar consideraciones </a:t>
            </a:r>
            <a:r>
              <a:rPr lang="es-CO" sz="2800" dirty="0" smtClean="0"/>
              <a:t>sobre la gestión </a:t>
            </a:r>
            <a:r>
              <a:rPr lang="es-CO" sz="2800" dirty="0"/>
              <a:t>de riesgos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/>
              <a:t>Presentación </a:t>
            </a:r>
            <a:r>
              <a:rPr lang="es-CO" sz="2800" dirty="0" smtClean="0"/>
              <a:t>y discusión en </a:t>
            </a:r>
            <a:r>
              <a:rPr lang="es-CO" sz="2800" dirty="0"/>
              <a:t>plenaria</a:t>
            </a:r>
            <a:endParaRPr lang="es-CO" sz="2800" dirty="0" smtClean="0"/>
          </a:p>
          <a:p>
            <a:pPr marL="109728" lvl="0" indent="0">
              <a:buNone/>
            </a:pPr>
            <a:r>
              <a:rPr lang="en-029" sz="2800" dirty="0" smtClean="0"/>
              <a:t>  </a:t>
            </a:r>
            <a:endParaRPr lang="en-CA" sz="2800" dirty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endParaRPr lang="en-US" sz="2800" dirty="0"/>
          </a:p>
          <a:p>
            <a:endParaRPr lang="es-CO" dirty="0"/>
          </a:p>
        </p:txBody>
      </p:sp>
      <p:sp>
        <p:nvSpPr>
          <p:cNvPr id="35841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Estudio de caso 3</a:t>
            </a:r>
            <a:endParaRPr lang="es-E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53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ChangeArrowheads="1"/>
          </p:cNvSpPr>
          <p:nvPr/>
        </p:nvSpPr>
        <p:spPr bwMode="auto">
          <a:xfrm>
            <a:off x="468313" y="765175"/>
            <a:ext cx="8207375" cy="4752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476375" y="106363"/>
            <a:ext cx="6119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s-ES" sz="3200" b="1" dirty="0" smtClean="0">
                <a:latin typeface="+mj-lt"/>
              </a:rPr>
              <a:t>Métodos de Formación </a:t>
            </a:r>
            <a:endParaRPr lang="es-ES" sz="3200" b="1" dirty="0">
              <a:latin typeface="+mj-lt"/>
            </a:endParaRP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539750" y="908050"/>
            <a:ext cx="81375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sz="2400" dirty="0" err="1" smtClean="0"/>
              <a:t>Presentaciones</a:t>
            </a:r>
            <a:r>
              <a:rPr lang="en-GB" sz="2400" dirty="0" smtClean="0"/>
              <a:t> power-point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introducir</a:t>
            </a:r>
            <a:r>
              <a:rPr lang="en-GB" sz="2400" dirty="0" smtClean="0"/>
              <a:t> los </a:t>
            </a:r>
            <a:r>
              <a:rPr lang="en-GB" sz="2400" dirty="0" err="1" smtClean="0"/>
              <a:t>temas</a:t>
            </a:r>
            <a:r>
              <a:rPr lang="en-GB" sz="2400" dirty="0"/>
              <a:t> </a:t>
            </a:r>
            <a:r>
              <a:rPr lang="en-GB" sz="2400" dirty="0" err="1" smtClean="0"/>
              <a:t>básicos</a:t>
            </a:r>
            <a:endParaRPr lang="es-ES_tradnl" sz="2400" dirty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Un </a:t>
            </a:r>
            <a:r>
              <a:rPr lang="en-GB" sz="2400" dirty="0" err="1" smtClean="0"/>
              <a:t>ejercicio</a:t>
            </a:r>
            <a:r>
              <a:rPr lang="en-GB" sz="2400" dirty="0" smtClean="0"/>
              <a:t> de </a:t>
            </a:r>
            <a:r>
              <a:rPr lang="en-GB" sz="2400" dirty="0" err="1" smtClean="0"/>
              <a:t>estudio</a:t>
            </a:r>
            <a:r>
              <a:rPr lang="en-GB" sz="2400" dirty="0" smtClean="0"/>
              <a:t> de </a:t>
            </a:r>
            <a:r>
              <a:rPr lang="en-GB" sz="2400" dirty="0" err="1" smtClean="0"/>
              <a:t>caso</a:t>
            </a:r>
            <a:r>
              <a:rPr lang="en-GB" sz="2400" dirty="0" smtClean="0"/>
              <a:t> integral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promover</a:t>
            </a:r>
            <a:r>
              <a:rPr lang="en-GB" sz="2400" dirty="0" smtClean="0"/>
              <a:t> el “</a:t>
            </a:r>
            <a:r>
              <a:rPr lang="en-GB" sz="2400" dirty="0" err="1" smtClean="0"/>
              <a:t>aprender</a:t>
            </a:r>
            <a:r>
              <a:rPr lang="en-GB" sz="2400" dirty="0" smtClean="0"/>
              <a:t> </a:t>
            </a:r>
            <a:r>
              <a:rPr lang="en-GB" sz="2400" dirty="0" err="1" smtClean="0"/>
              <a:t>haciendo</a:t>
            </a:r>
            <a:r>
              <a:rPr lang="en-GB" sz="2400" dirty="0" smtClean="0"/>
              <a:t>” </a:t>
            </a:r>
            <a:r>
              <a:rPr lang="en-GB" sz="2400" dirty="0" err="1" smtClean="0"/>
              <a:t>relacionado</a:t>
            </a:r>
            <a:r>
              <a:rPr lang="en-GB" sz="2400" dirty="0" smtClean="0"/>
              <a:t> con </a:t>
            </a:r>
            <a:r>
              <a:rPr lang="en-GB" sz="2400" dirty="0" err="1" smtClean="0"/>
              <a:t>las</a:t>
            </a:r>
            <a:r>
              <a:rPr lang="en-GB" sz="2400" dirty="0" smtClean="0"/>
              <a:t> </a:t>
            </a:r>
            <a:r>
              <a:rPr lang="en-GB" sz="2400" dirty="0" err="1" smtClean="0"/>
              <a:t>hablilidades</a:t>
            </a:r>
            <a:r>
              <a:rPr lang="en-GB" sz="2400" dirty="0" smtClean="0"/>
              <a:t> </a:t>
            </a:r>
            <a:r>
              <a:rPr lang="en-GB" sz="2400" dirty="0"/>
              <a:t>de </a:t>
            </a:r>
            <a:r>
              <a:rPr lang="en-GB" sz="2400" dirty="0" err="1" smtClean="0"/>
              <a:t>diagnóstico</a:t>
            </a:r>
            <a:r>
              <a:rPr lang="en-GB" sz="2400" dirty="0" smtClean="0"/>
              <a:t> </a:t>
            </a:r>
            <a:r>
              <a:rPr lang="en-GB" sz="2400" dirty="0"/>
              <a:t>y </a:t>
            </a:r>
            <a:r>
              <a:rPr lang="en-GB" sz="2400" dirty="0" err="1" smtClean="0"/>
              <a:t>programación</a:t>
            </a:r>
            <a:r>
              <a:rPr lang="en-GB" sz="2400" dirty="0" smtClean="0"/>
              <a:t>.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 err="1" smtClean="0"/>
              <a:t>Oportunidades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presentaciones</a:t>
            </a:r>
            <a:r>
              <a:rPr lang="en-GB" sz="2400" dirty="0" smtClean="0"/>
              <a:t> y </a:t>
            </a:r>
            <a:r>
              <a:rPr lang="en-GB" sz="2400" dirty="0" err="1" smtClean="0"/>
              <a:t>discusiones</a:t>
            </a:r>
            <a:r>
              <a:rPr lang="en-GB" sz="2400" dirty="0" smtClean="0"/>
              <a:t> en </a:t>
            </a:r>
            <a:r>
              <a:rPr lang="en-GB" sz="2400" dirty="0" err="1" smtClean="0"/>
              <a:t>sesión</a:t>
            </a:r>
            <a:r>
              <a:rPr lang="en-GB" sz="2400" dirty="0" smtClean="0"/>
              <a:t> </a:t>
            </a:r>
            <a:r>
              <a:rPr lang="en-GB" sz="2400" dirty="0" err="1" smtClean="0"/>
              <a:t>plenaria</a:t>
            </a:r>
            <a:r>
              <a:rPr lang="en-GB" sz="2400" dirty="0" smtClean="0"/>
              <a:t> y en </a:t>
            </a:r>
            <a:r>
              <a:rPr lang="en-GB" sz="2400" dirty="0" err="1" smtClean="0"/>
              <a:t>grupos</a:t>
            </a:r>
            <a:r>
              <a:rPr lang="en-GB" sz="2400" dirty="0" smtClean="0"/>
              <a:t> de </a:t>
            </a:r>
            <a:r>
              <a:rPr lang="en-GB" sz="2400" dirty="0" err="1" smtClean="0"/>
              <a:t>trabajo</a:t>
            </a:r>
            <a:r>
              <a:rPr lang="en-GB" sz="2400" dirty="0" smtClean="0"/>
              <a:t>.</a:t>
            </a:r>
            <a:endParaRPr lang="es-ES_tradnl" sz="2400" dirty="0"/>
          </a:p>
          <a:p>
            <a:pPr>
              <a:buFont typeface="Arial" pitchFamily="34" charset="0"/>
              <a:buChar char="•"/>
            </a:pPr>
            <a:r>
              <a:rPr lang="en-GB" sz="2400" dirty="0" err="1" smtClean="0"/>
              <a:t>Introducción</a:t>
            </a:r>
            <a:r>
              <a:rPr lang="en-GB" sz="2400" dirty="0" smtClean="0"/>
              <a:t> a la </a:t>
            </a:r>
            <a:r>
              <a:rPr lang="en-GB" sz="2400" dirty="0" err="1" smtClean="0"/>
              <a:t>Convocatoria</a:t>
            </a:r>
            <a:r>
              <a:rPr lang="en-GB" sz="2400" dirty="0" smtClean="0"/>
              <a:t> Global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/>
              <a:t>la </a:t>
            </a:r>
            <a:r>
              <a:rPr lang="en-GB" sz="2400" dirty="0" err="1" smtClean="0"/>
              <a:t>Presentación</a:t>
            </a:r>
            <a:r>
              <a:rPr lang="en-GB" sz="2400" dirty="0" smtClean="0"/>
              <a:t> de </a:t>
            </a:r>
            <a:r>
              <a:rPr lang="en-GB" sz="2400" dirty="0" err="1" smtClean="0"/>
              <a:t>Propuestas</a:t>
            </a:r>
            <a:r>
              <a:rPr lang="en-GB" sz="2400" dirty="0" smtClean="0"/>
              <a:t>, en particular la Nota Conceptual y </a:t>
            </a:r>
            <a:r>
              <a:rPr lang="en-GB" sz="2400" dirty="0" err="1" smtClean="0"/>
              <a:t>asisitir</a:t>
            </a:r>
            <a:r>
              <a:rPr lang="en-GB" sz="2400" dirty="0" smtClean="0"/>
              <a:t> en la </a:t>
            </a:r>
            <a:r>
              <a:rPr lang="en-GB" sz="2400" dirty="0" err="1" smtClean="0"/>
              <a:t>elaboración</a:t>
            </a:r>
            <a:r>
              <a:rPr lang="en-GB" sz="2400" dirty="0" smtClean="0"/>
              <a:t> de un </a:t>
            </a:r>
            <a:r>
              <a:rPr lang="en-GB" sz="2400" dirty="0" err="1" smtClean="0"/>
              <a:t>borrador</a:t>
            </a: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En general: un </a:t>
            </a:r>
            <a:r>
              <a:rPr lang="en-GB" sz="2400" dirty="0" err="1" smtClean="0"/>
              <a:t>enfoque</a:t>
            </a:r>
            <a:r>
              <a:rPr lang="en-GB" sz="2400" dirty="0" smtClean="0"/>
              <a:t> informal e </a:t>
            </a:r>
            <a:r>
              <a:rPr lang="en-GB" sz="2400" dirty="0" err="1" smtClean="0"/>
              <a:t>interactivo</a:t>
            </a:r>
            <a:r>
              <a:rPr lang="en-GB" sz="2400" dirty="0" smtClean="0"/>
              <a:t>. </a:t>
            </a:r>
            <a:endParaRPr lang="es-ES_tradnl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648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087563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6119813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 dirty="0">
                <a:latin typeface="Times New Roman" pitchFamily="18" charset="0"/>
              </a:rPr>
              <a:t>3. </a:t>
            </a:r>
            <a:r>
              <a:rPr lang="es-ES" sz="3600" b="1" i="1" dirty="0" smtClean="0">
                <a:latin typeface="Times New Roman" pitchFamily="18" charset="0"/>
              </a:rPr>
              <a:t>PROGRAMACIÓN </a:t>
            </a:r>
            <a:r>
              <a:rPr lang="es-ES" sz="3600" b="1" i="1" dirty="0">
                <a:latin typeface="Times New Roman" pitchFamily="18" charset="0"/>
              </a:rPr>
              <a:t>DE CAPACIDADES 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 smtClean="0">
                <a:solidFill>
                  <a:schemeClr val="bg1"/>
                </a:solidFill>
                <a:latin typeface="Times New Roman" pitchFamily="18" charset="0"/>
              </a:rPr>
              <a:t>Sesión 6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CO" sz="3600" b="1" dirty="0" smtClean="0">
                <a:solidFill>
                  <a:schemeClr val="bg1"/>
                </a:solidFill>
                <a:latin typeface="Times New Roman" pitchFamily="18" charset="0"/>
              </a:rPr>
              <a:t>Identificación </a:t>
            </a:r>
            <a:r>
              <a:rPr lang="es-CO" sz="3600" b="1" dirty="0">
                <a:solidFill>
                  <a:schemeClr val="bg1"/>
                </a:solidFill>
                <a:latin typeface="Times New Roman" pitchFamily="18" charset="0"/>
              </a:rPr>
              <a:t>de la</a:t>
            </a:r>
          </a:p>
          <a:p>
            <a:pPr algn="ctr" eaLnBrk="1" hangingPunct="1">
              <a:spcBef>
                <a:spcPct val="20000"/>
              </a:spcBef>
            </a:pPr>
            <a:r>
              <a:rPr lang="es-CO" sz="3600" b="1" dirty="0" smtClean="0">
                <a:solidFill>
                  <a:schemeClr val="bg1"/>
                </a:solidFill>
                <a:latin typeface="Times New Roman" pitchFamily="18" charset="0"/>
              </a:rPr>
              <a:t>"lógica horizontal"</a:t>
            </a:r>
            <a:endParaRPr lang="es-E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540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>
              <a:defRPr/>
            </a:pPr>
            <a:r>
              <a:rPr lang="es-ES_tradnl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Lógica horizontal</a:t>
            </a:r>
            <a:endParaRPr lang="es-ES_tradnl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420938" y="4772025"/>
            <a:ext cx="1389062" cy="687388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420938" y="3962400"/>
            <a:ext cx="1389062" cy="679450"/>
          </a:xfrm>
          <a:prstGeom prst="rect">
            <a:avLst/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>
              <a:solidFill>
                <a:schemeClr val="bg1"/>
              </a:solidFill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420938" y="3152775"/>
            <a:ext cx="1389062" cy="687388"/>
          </a:xfrm>
          <a:prstGeom prst="rect">
            <a:avLst/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>
              <a:solidFill>
                <a:schemeClr val="bg1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420938" y="2349500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 sz="1700" b="1">
              <a:solidFill>
                <a:schemeClr val="bg1"/>
              </a:solidFill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946525" y="4759325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700" b="1"/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70525" y="4759325"/>
            <a:ext cx="1387475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700" b="1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3946525" y="3949700"/>
            <a:ext cx="1387475" cy="677863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5470525" y="3949700"/>
            <a:ext cx="1387475" cy="677863"/>
          </a:xfrm>
          <a:prstGeom prst="rect">
            <a:avLst/>
          </a:prstGeom>
          <a:solidFill>
            <a:srgbClr val="FEC16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946525" y="3140075"/>
            <a:ext cx="1387475" cy="685800"/>
          </a:xfrm>
          <a:prstGeom prst="rect">
            <a:avLst/>
          </a:prstGeom>
          <a:solidFill>
            <a:srgbClr val="547CF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5470525" y="3124200"/>
            <a:ext cx="1387475" cy="685800"/>
          </a:xfrm>
          <a:prstGeom prst="rect">
            <a:avLst/>
          </a:prstGeom>
          <a:solidFill>
            <a:srgbClr val="FEAD3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946525" y="2336800"/>
            <a:ext cx="1387475" cy="685800"/>
          </a:xfrm>
          <a:prstGeom prst="rect">
            <a:avLst/>
          </a:prstGeom>
          <a:solidFill>
            <a:srgbClr val="0534C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5470525" y="2336800"/>
            <a:ext cx="1387475" cy="685800"/>
          </a:xfrm>
          <a:prstGeom prst="rect">
            <a:avLst/>
          </a:prstGeom>
          <a:solidFill>
            <a:srgbClr val="E3880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7004050" y="5562600"/>
            <a:ext cx="137795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400" b="1"/>
          </a:p>
          <a:p>
            <a:endParaRPr lang="es-ES_tradnl" sz="1400" b="1"/>
          </a:p>
          <a:p>
            <a:endParaRPr lang="es-ES_tradnl" sz="1400" b="1"/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7004050" y="4752975"/>
            <a:ext cx="1377950" cy="677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7004050" y="3943350"/>
            <a:ext cx="137795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7004050" y="3140075"/>
            <a:ext cx="1377950" cy="685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5075" name="Line 19"/>
          <p:cNvSpPr>
            <a:spLocks noChangeShapeType="1"/>
          </p:cNvSpPr>
          <p:nvPr/>
        </p:nvSpPr>
        <p:spPr bwMode="auto">
          <a:xfrm>
            <a:off x="3124200" y="2667000"/>
            <a:ext cx="31242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85076" name="Line 20"/>
          <p:cNvSpPr>
            <a:spLocks noChangeShapeType="1"/>
          </p:cNvSpPr>
          <p:nvPr/>
        </p:nvSpPr>
        <p:spPr bwMode="auto">
          <a:xfrm>
            <a:off x="3124200" y="3505200"/>
            <a:ext cx="31242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85077" name="Line 21"/>
          <p:cNvSpPr>
            <a:spLocks noChangeShapeType="1"/>
          </p:cNvSpPr>
          <p:nvPr/>
        </p:nvSpPr>
        <p:spPr bwMode="auto">
          <a:xfrm>
            <a:off x="3124200" y="4343400"/>
            <a:ext cx="3124200" cy="0"/>
          </a:xfrm>
          <a:prstGeom prst="line">
            <a:avLst/>
          </a:prstGeom>
          <a:noFill/>
          <a:ln w="50800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55319" name="Rectangle 20"/>
          <p:cNvSpPr>
            <a:spLocks noChangeArrowheads="1"/>
          </p:cNvSpPr>
          <p:nvPr/>
        </p:nvSpPr>
        <p:spPr bwMode="auto">
          <a:xfrm>
            <a:off x="3924300" y="1700213"/>
            <a:ext cx="1444625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Indicadores</a:t>
            </a: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20" name="Rectangle 21"/>
          <p:cNvSpPr>
            <a:spLocks noChangeArrowheads="1"/>
          </p:cNvSpPr>
          <p:nvPr/>
        </p:nvSpPr>
        <p:spPr bwMode="auto">
          <a:xfrm>
            <a:off x="5489575" y="1576388"/>
            <a:ext cx="1444625" cy="1005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s-ES_tradnl" sz="1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Fuentes de  verificación</a:t>
            </a:r>
          </a:p>
          <a:p>
            <a:pPr algn="ctr">
              <a:spcBef>
                <a:spcPct val="50000"/>
              </a:spcBef>
            </a:pP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21" name="Rectangle 22"/>
          <p:cNvSpPr>
            <a:spLocks noChangeArrowheads="1"/>
          </p:cNvSpPr>
          <p:nvPr/>
        </p:nvSpPr>
        <p:spPr bwMode="auto">
          <a:xfrm>
            <a:off x="6948488" y="1700213"/>
            <a:ext cx="1655762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Supuestos</a:t>
            </a: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22" name="Rectangle 23"/>
          <p:cNvSpPr>
            <a:spLocks noChangeArrowheads="1"/>
          </p:cNvSpPr>
          <p:nvPr/>
        </p:nvSpPr>
        <p:spPr bwMode="auto">
          <a:xfrm>
            <a:off x="683568" y="23495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Objetivo General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23" name="Rectangle 24"/>
          <p:cNvSpPr>
            <a:spLocks noChangeArrowheads="1"/>
          </p:cNvSpPr>
          <p:nvPr/>
        </p:nvSpPr>
        <p:spPr bwMode="auto">
          <a:xfrm>
            <a:off x="755576" y="31877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 esperado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24" name="Rectangle 25"/>
          <p:cNvSpPr>
            <a:spLocks noChangeArrowheads="1"/>
          </p:cNvSpPr>
          <p:nvPr/>
        </p:nvSpPr>
        <p:spPr bwMode="auto">
          <a:xfrm>
            <a:off x="755576" y="4102100"/>
            <a:ext cx="159861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Productos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25" name="Rectangle 26"/>
          <p:cNvSpPr>
            <a:spLocks noChangeArrowheads="1"/>
          </p:cNvSpPr>
          <p:nvPr/>
        </p:nvSpPr>
        <p:spPr bwMode="auto">
          <a:xfrm>
            <a:off x="576536" y="4876800"/>
            <a:ext cx="183522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267744" y="1628800"/>
            <a:ext cx="1516633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Lógica de la </a:t>
            </a: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intervención</a:t>
            </a:r>
            <a:endParaRPr lang="es-ES_tradnl" sz="17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602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75" grpId="0" animBg="1"/>
      <p:bldP spid="685076" grpId="0" animBg="1"/>
      <p:bldP spid="68507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0872" y="1556792"/>
            <a:ext cx="8229600" cy="4525963"/>
          </a:xfrm>
        </p:spPr>
        <p:txBody>
          <a:bodyPr/>
          <a:lstStyle/>
          <a:p>
            <a:r>
              <a:rPr lang="es-CO" dirty="0"/>
              <a:t>todo </a:t>
            </a:r>
            <a:r>
              <a:rPr lang="es-CO" b="1" dirty="0"/>
              <a:t>resultado</a:t>
            </a:r>
            <a:r>
              <a:rPr lang="es-CO" dirty="0"/>
              <a:t> u </a:t>
            </a:r>
            <a:r>
              <a:rPr lang="es-CO" b="1" dirty="0"/>
              <a:t>objetivo</a:t>
            </a:r>
            <a:r>
              <a:rPr lang="es-CO" dirty="0"/>
              <a:t> se expresa mediante, al menos, un </a:t>
            </a:r>
            <a:r>
              <a:rPr lang="es-CO" b="1" dirty="0" smtClean="0"/>
              <a:t>indicador verificable objetivamente</a:t>
            </a:r>
            <a:r>
              <a:rPr lang="es-CO" dirty="0" smtClean="0"/>
              <a:t>.</a:t>
            </a:r>
          </a:p>
          <a:p>
            <a:r>
              <a:rPr lang="es-CO" dirty="0" smtClean="0"/>
              <a:t>Ese </a:t>
            </a:r>
            <a:r>
              <a:rPr lang="es-CO" b="1" dirty="0"/>
              <a:t>indicador</a:t>
            </a:r>
            <a:r>
              <a:rPr lang="es-CO" dirty="0"/>
              <a:t> debe poder </a:t>
            </a:r>
            <a:r>
              <a:rPr lang="es-CO" dirty="0" smtClean="0"/>
              <a:t>comprobarse mediante </a:t>
            </a:r>
            <a:r>
              <a:rPr lang="es-CO" dirty="0"/>
              <a:t>una </a:t>
            </a:r>
            <a:r>
              <a:rPr lang="es-CO" b="1" dirty="0"/>
              <a:t>fuente de </a:t>
            </a:r>
            <a:r>
              <a:rPr lang="es-CO" b="1" dirty="0" smtClean="0"/>
              <a:t>verificación  </a:t>
            </a:r>
            <a:r>
              <a:rPr lang="es-CO" dirty="0" smtClean="0"/>
              <a:t>específica</a:t>
            </a:r>
            <a:r>
              <a:rPr lang="es-CO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3200" dirty="0" smtClean="0"/>
              <a:t>Lógica Horizontal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794631878"/>
      </p:ext>
    </p:extLst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16013" y="228600"/>
            <a:ext cx="7162800" cy="823913"/>
          </a:xfrm>
        </p:spPr>
        <p:txBody>
          <a:bodyPr/>
          <a:lstStyle/>
          <a:p>
            <a:pPr algn="ctr">
              <a:defRPr/>
            </a:pP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Indicadores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del </a:t>
            </a: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proyecto</a:t>
            </a: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7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5588"/>
            <a:ext cx="7772400" cy="4495800"/>
          </a:xfrm>
        </p:spPr>
        <p:txBody>
          <a:bodyPr>
            <a:normAutofit/>
          </a:bodyPr>
          <a:lstStyle/>
          <a:p>
            <a:pPr lvl="1"/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Definir qué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necesita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medir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EFS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para ayudarnos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valorar el desempeño en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la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elaboración </a:t>
            </a:r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 los productos del proyecto, y el logro de los resultados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esperados y el objetivo general.</a:t>
            </a:r>
          </a:p>
          <a:p>
            <a:pPr lvl="1"/>
            <a:endParaRPr lang="es-CO" sz="2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lvl="1"/>
            <a:r>
              <a:rPr lang="es-CO" sz="2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Especificar aún más la cantidad prevista y la calidad de los productos, los resultados y el objetivo </a:t>
            </a:r>
            <a:r>
              <a:rPr lang="es-CO" sz="2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general</a:t>
            </a:r>
            <a:endParaRPr lang="en-GB" sz="26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53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381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162800" cy="9366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320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Indicadores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del </a:t>
            </a:r>
            <a:r>
              <a:rPr lang="en-GB" sz="320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proyecto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(2)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50"/>
          <p:cNvGrpSpPr>
            <a:grpSpLocks/>
          </p:cNvGrpSpPr>
          <p:nvPr/>
        </p:nvGrpSpPr>
        <p:grpSpPr bwMode="auto">
          <a:xfrm>
            <a:off x="325439" y="1127127"/>
            <a:ext cx="4391025" cy="4495803"/>
            <a:chOff x="386" y="710"/>
            <a:chExt cx="2766" cy="2832"/>
          </a:xfrm>
        </p:grpSpPr>
        <p:sp>
          <p:nvSpPr>
            <p:cNvPr id="57361" name="Text Box 1027"/>
            <p:cNvSpPr txBox="1">
              <a:spLocks noChangeArrowheads="1"/>
            </p:cNvSpPr>
            <p:nvPr/>
          </p:nvSpPr>
          <p:spPr bwMode="auto">
            <a:xfrm>
              <a:off x="386" y="710"/>
              <a:ext cx="2766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 dirty="0" err="1" smtClean="0"/>
                <a:t>Jerarquía</a:t>
              </a:r>
              <a:r>
                <a:rPr lang="en-GB" sz="3200" b="1" dirty="0" smtClean="0"/>
                <a:t> </a:t>
              </a:r>
              <a:r>
                <a:rPr lang="en-GB" sz="3200" b="1" dirty="0"/>
                <a:t>del </a:t>
              </a:r>
              <a:r>
                <a:rPr lang="en-GB" sz="3200" b="1" dirty="0" err="1"/>
                <a:t>marco</a:t>
              </a:r>
              <a:r>
                <a:rPr lang="en-GB" sz="3200" b="1" dirty="0"/>
                <a:t> </a:t>
              </a:r>
              <a:r>
                <a:rPr lang="en-GB" sz="3200" b="1" dirty="0" err="1" smtClean="0"/>
                <a:t>lógico</a:t>
              </a:r>
              <a:endParaRPr lang="en-GB" sz="3200" b="1" dirty="0"/>
            </a:p>
          </p:txBody>
        </p:sp>
        <p:sp>
          <p:nvSpPr>
            <p:cNvPr id="57362" name="Text Box 1029"/>
            <p:cNvSpPr txBox="1">
              <a:spLocks noChangeArrowheads="1"/>
            </p:cNvSpPr>
            <p:nvPr/>
          </p:nvSpPr>
          <p:spPr bwMode="auto">
            <a:xfrm>
              <a:off x="528" y="1584"/>
              <a:ext cx="1943" cy="19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Objetivo</a:t>
              </a:r>
              <a:r>
                <a:rPr lang="en-GB" sz="2800" dirty="0" smtClean="0"/>
                <a:t> General</a:t>
              </a:r>
              <a:endParaRPr lang="en-GB" sz="2800" dirty="0"/>
            </a:p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Propósito</a:t>
              </a:r>
              <a:endParaRPr lang="en-GB" sz="2800" dirty="0"/>
            </a:p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Productos</a:t>
              </a:r>
              <a:endParaRPr lang="en-GB" sz="2800" dirty="0"/>
            </a:p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Actividades</a:t>
              </a:r>
              <a:endParaRPr lang="en-GB" sz="2800" dirty="0"/>
            </a:p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Insumos</a:t>
              </a:r>
              <a:r>
                <a:rPr lang="en-GB" sz="2800" dirty="0" smtClean="0"/>
                <a:t>/</a:t>
              </a:r>
              <a:r>
                <a:rPr lang="en-GB" sz="2800" dirty="0" err="1" smtClean="0"/>
                <a:t>recursos</a:t>
              </a:r>
              <a:r>
                <a:rPr lang="en-GB" dirty="0" smtClean="0"/>
                <a:t> </a:t>
              </a:r>
              <a:endParaRPr lang="en-GB" dirty="0"/>
            </a:p>
          </p:txBody>
        </p:sp>
      </p:grpSp>
      <p:grpSp>
        <p:nvGrpSpPr>
          <p:cNvPr id="3" name="Group 1051"/>
          <p:cNvGrpSpPr>
            <a:grpSpLocks/>
          </p:cNvGrpSpPr>
          <p:nvPr/>
        </p:nvGrpSpPr>
        <p:grpSpPr bwMode="auto">
          <a:xfrm>
            <a:off x="4741863" y="1196977"/>
            <a:ext cx="4438650" cy="3779840"/>
            <a:chOff x="3168" y="754"/>
            <a:chExt cx="2796" cy="2381"/>
          </a:xfrm>
        </p:grpSpPr>
        <p:sp>
          <p:nvSpPr>
            <p:cNvPr id="57359" name="Text Box 1028"/>
            <p:cNvSpPr txBox="1">
              <a:spLocks noChangeArrowheads="1"/>
            </p:cNvSpPr>
            <p:nvPr/>
          </p:nvSpPr>
          <p:spPr bwMode="auto">
            <a:xfrm>
              <a:off x="3168" y="754"/>
              <a:ext cx="2796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200" b="1" dirty="0" err="1" smtClean="0">
                  <a:solidFill>
                    <a:srgbClr val="000000"/>
                  </a:solidFill>
                </a:rPr>
                <a:t>Terminología</a:t>
              </a:r>
              <a:r>
                <a:rPr lang="en-GB" sz="3200" b="1" dirty="0" smtClean="0">
                  <a:solidFill>
                    <a:srgbClr val="000000"/>
                  </a:solidFill>
                </a:rPr>
                <a:t> </a:t>
              </a:r>
              <a:r>
                <a:rPr lang="en-GB" sz="3200" b="1" dirty="0" err="1" smtClean="0">
                  <a:solidFill>
                    <a:srgbClr val="000000"/>
                  </a:solidFill>
                </a:rPr>
                <a:t>Indicador</a:t>
              </a:r>
              <a:endParaRPr lang="en-GB" sz="3200" b="1" dirty="0">
                <a:solidFill>
                  <a:srgbClr val="000000"/>
                </a:solidFill>
              </a:endParaRPr>
            </a:p>
          </p:txBody>
        </p:sp>
        <p:sp>
          <p:nvSpPr>
            <p:cNvPr id="57360" name="Text Box 1030"/>
            <p:cNvSpPr txBox="1">
              <a:spLocks noChangeArrowheads="1"/>
            </p:cNvSpPr>
            <p:nvPr/>
          </p:nvSpPr>
          <p:spPr bwMode="auto">
            <a:xfrm>
              <a:off x="3264" y="1584"/>
              <a:ext cx="1248" cy="1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Impacto</a:t>
              </a:r>
              <a:endParaRPr lang="en-GB" sz="2800" dirty="0"/>
            </a:p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Resultado</a:t>
              </a:r>
              <a:r>
                <a:rPr lang="en-GB" sz="2800" dirty="0" smtClean="0"/>
                <a:t> </a:t>
              </a:r>
              <a:endParaRPr lang="en-GB" sz="2800" dirty="0"/>
            </a:p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Producto</a:t>
              </a:r>
              <a:endParaRPr lang="en-GB" sz="2800" dirty="0"/>
            </a:p>
            <a:p>
              <a:pPr eaLnBrk="1" hangingPunct="1">
                <a:spcBef>
                  <a:spcPct val="50000"/>
                </a:spcBef>
              </a:pPr>
              <a:r>
                <a:rPr lang="en-GB" sz="2800" dirty="0" err="1" smtClean="0"/>
                <a:t>Insumo</a:t>
              </a:r>
              <a:endParaRPr lang="en-GB" sz="2800" dirty="0"/>
            </a:p>
          </p:txBody>
        </p:sp>
      </p:grpSp>
      <p:sp>
        <p:nvSpPr>
          <p:cNvPr id="57349" name="Text Box 1038"/>
          <p:cNvSpPr txBox="1">
            <a:spLocks noChangeArrowheads="1"/>
          </p:cNvSpPr>
          <p:nvPr/>
        </p:nvSpPr>
        <p:spPr bwMode="auto">
          <a:xfrm>
            <a:off x="3446463" y="2667000"/>
            <a:ext cx="1143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grpSp>
        <p:nvGrpSpPr>
          <p:cNvPr id="4" name="Group 1048"/>
          <p:cNvGrpSpPr>
            <a:grpSpLocks/>
          </p:cNvGrpSpPr>
          <p:nvPr/>
        </p:nvGrpSpPr>
        <p:grpSpPr bwMode="auto">
          <a:xfrm>
            <a:off x="3708400" y="2819400"/>
            <a:ext cx="838200" cy="2438400"/>
            <a:chOff x="2448" y="1776"/>
            <a:chExt cx="528" cy="1536"/>
          </a:xfrm>
        </p:grpSpPr>
        <p:sp>
          <p:nvSpPr>
            <p:cNvPr id="57354" name="Line 1039"/>
            <p:cNvSpPr>
              <a:spLocks noChangeShapeType="1"/>
            </p:cNvSpPr>
            <p:nvPr/>
          </p:nvSpPr>
          <p:spPr bwMode="auto">
            <a:xfrm>
              <a:off x="2448" y="1776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7355" name="Line 1042"/>
            <p:cNvSpPr>
              <a:spLocks noChangeShapeType="1"/>
            </p:cNvSpPr>
            <p:nvPr/>
          </p:nvSpPr>
          <p:spPr bwMode="auto">
            <a:xfrm>
              <a:off x="2448" y="2160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7356" name="Line 1043"/>
            <p:cNvSpPr>
              <a:spLocks noChangeShapeType="1"/>
            </p:cNvSpPr>
            <p:nvPr/>
          </p:nvSpPr>
          <p:spPr bwMode="auto">
            <a:xfrm>
              <a:off x="2448" y="2544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7357" name="Line 1044"/>
            <p:cNvSpPr>
              <a:spLocks noChangeShapeType="1"/>
            </p:cNvSpPr>
            <p:nvPr/>
          </p:nvSpPr>
          <p:spPr bwMode="auto">
            <a:xfrm>
              <a:off x="2448" y="2928"/>
              <a:ext cx="52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7358" name="Line 1045"/>
            <p:cNvSpPr>
              <a:spLocks noChangeShapeType="1"/>
            </p:cNvSpPr>
            <p:nvPr/>
          </p:nvSpPr>
          <p:spPr bwMode="auto">
            <a:xfrm flipV="1">
              <a:off x="2448" y="3072"/>
              <a:ext cx="52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5" name="Group 1049"/>
          <p:cNvGrpSpPr>
            <a:grpSpLocks/>
          </p:cNvGrpSpPr>
          <p:nvPr/>
        </p:nvGrpSpPr>
        <p:grpSpPr bwMode="auto">
          <a:xfrm>
            <a:off x="6678488" y="3200400"/>
            <a:ext cx="2286000" cy="1016000"/>
            <a:chOff x="4176" y="2016"/>
            <a:chExt cx="1440" cy="640"/>
          </a:xfrm>
        </p:grpSpPr>
        <p:sp>
          <p:nvSpPr>
            <p:cNvPr id="57352" name="AutoShape 1046"/>
            <p:cNvSpPr>
              <a:spLocks/>
            </p:cNvSpPr>
            <p:nvPr/>
          </p:nvSpPr>
          <p:spPr bwMode="auto">
            <a:xfrm>
              <a:off x="4176" y="2160"/>
              <a:ext cx="288" cy="432"/>
            </a:xfrm>
            <a:prstGeom prst="rightBrace">
              <a:avLst>
                <a:gd name="adj1" fmla="val 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7353" name="Text Box 1047"/>
            <p:cNvSpPr txBox="1">
              <a:spLocks noChangeArrowheads="1"/>
            </p:cNvSpPr>
            <p:nvPr/>
          </p:nvSpPr>
          <p:spPr bwMode="auto">
            <a:xfrm>
              <a:off x="4608" y="2016"/>
              <a:ext cx="1008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 smtClean="0"/>
                <a:t>Monitoreo</a:t>
              </a:r>
              <a:r>
                <a:rPr lang="en-GB" sz="2000" dirty="0" smtClean="0"/>
                <a:t> </a:t>
              </a:r>
              <a:r>
                <a:rPr lang="en-GB" sz="2000" dirty="0" err="1" smtClean="0"/>
                <a:t>basado</a:t>
              </a:r>
              <a:r>
                <a:rPr lang="en-GB" sz="2000" dirty="0" smtClean="0"/>
                <a:t> en </a:t>
              </a:r>
              <a:r>
                <a:rPr lang="en-GB" sz="2000" dirty="0" err="1" smtClean="0"/>
                <a:t>resultados</a:t>
              </a:r>
              <a:endParaRPr lang="en-GB" sz="2000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703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150100" cy="736600"/>
          </a:xfrm>
        </p:spPr>
        <p:txBody>
          <a:bodyPr>
            <a:normAutofit/>
          </a:bodyPr>
          <a:lstStyle/>
          <a:p>
            <a:pPr algn="ctr"/>
            <a:r>
              <a:rPr lang="en-GB" sz="3200" dirty="0" err="1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Indicadores</a:t>
            </a:r>
            <a:r>
              <a:rPr lang="en-GB" sz="3200" dirty="0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del </a:t>
            </a:r>
            <a:r>
              <a:rPr lang="en-GB" sz="3200" dirty="0" err="1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proyecto</a:t>
            </a:r>
            <a:r>
              <a:rPr lang="en-GB" sz="3200" dirty="0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3200" b="1" dirty="0" smtClean="0"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(3)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96752"/>
            <a:ext cx="8153400" cy="5080248"/>
          </a:xfrm>
        </p:spPr>
        <p:txBody>
          <a:bodyPr>
            <a:normAutofit/>
          </a:bodyPr>
          <a:lstStyle/>
          <a:p>
            <a:pPr marL="476250" indent="-476250">
              <a:buFont typeface="Wingdings" pitchFamily="2" charset="2"/>
              <a:buNone/>
            </a:pPr>
            <a:r>
              <a:rPr lang="en-GB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Los </a:t>
            </a:r>
            <a:r>
              <a:rPr lang="en-GB" sz="28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indicadores</a:t>
            </a:r>
            <a:r>
              <a:rPr lang="en-GB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deben</a:t>
            </a:r>
            <a:r>
              <a:rPr lang="en-GB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ser</a:t>
            </a:r>
            <a:r>
              <a:rPr lang="en-GB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“</a:t>
            </a:r>
            <a:r>
              <a:rPr lang="en-GB" altLang="ja-JP" sz="28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Objetivamente</a:t>
            </a:r>
            <a:r>
              <a:rPr lang="en-GB" altLang="ja-JP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altLang="ja-JP" sz="28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Verificables</a:t>
            </a:r>
            <a:r>
              <a:rPr lang="en-GB" altLang="ja-JP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”:</a:t>
            </a:r>
          </a:p>
          <a:p>
            <a:pPr marL="476250" indent="-476250" algn="just">
              <a:lnSpc>
                <a:spcPct val="90000"/>
              </a:lnSpc>
              <a:buClr>
                <a:srgbClr val="009999"/>
              </a:buClr>
              <a:buSzPct val="75000"/>
              <a:buFontTx/>
              <a:buNone/>
            </a:pPr>
            <a:r>
              <a:rPr lang="en-GB" sz="4000" b="1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</a:t>
            </a:r>
            <a:r>
              <a:rPr lang="en-GB" sz="2800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specíficos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al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objetivo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que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estan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midiendo</a:t>
            </a:r>
            <a:endParaRPr lang="en-GB" sz="28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76250" indent="-476250" algn="just">
              <a:lnSpc>
                <a:spcPct val="90000"/>
              </a:lnSpc>
              <a:buClr>
                <a:srgbClr val="009999"/>
              </a:buClr>
              <a:buSzPct val="75000"/>
              <a:buFontTx/>
              <a:buNone/>
            </a:pPr>
            <a:r>
              <a:rPr lang="en-GB" sz="4000" b="1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</a:t>
            </a:r>
            <a:r>
              <a:rPr lang="en-GB" sz="2800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edibles</a:t>
            </a:r>
            <a:r>
              <a:rPr lang="en-GB" sz="2800" u="sng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en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términos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calidad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y / o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cantidad</a:t>
            </a:r>
            <a:endParaRPr lang="en-GB" sz="28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76250" indent="-476250" algn="just">
              <a:lnSpc>
                <a:spcPct val="90000"/>
              </a:lnSpc>
              <a:buClr>
                <a:srgbClr val="009999"/>
              </a:buClr>
              <a:buSzPct val="75000"/>
              <a:buFontTx/>
              <a:buNone/>
            </a:pPr>
            <a:r>
              <a:rPr lang="en-GB" sz="4000" b="1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D</a:t>
            </a:r>
            <a:r>
              <a:rPr lang="en-GB" sz="2800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isponibles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a un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costo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razonable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</a:p>
          <a:p>
            <a:pPr marL="476250" indent="-476250" algn="just">
              <a:lnSpc>
                <a:spcPct val="90000"/>
              </a:lnSpc>
              <a:buClr>
                <a:srgbClr val="009999"/>
              </a:buClr>
              <a:buSzPct val="75000"/>
              <a:buFontTx/>
              <a:buNone/>
            </a:pPr>
            <a:r>
              <a:rPr lang="en-GB" sz="4000" b="1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GB" sz="2800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ertinentes</a:t>
            </a:r>
            <a:r>
              <a:rPr lang="en-GB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: a </a:t>
            </a:r>
            <a:r>
              <a:rPr lang="es-CO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las </a:t>
            </a:r>
            <a:r>
              <a:rPr lang="es-CO" sz="28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necesidades de información de </a:t>
            </a:r>
            <a:r>
              <a:rPr lang="es-CO" sz="2800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gestión</a:t>
            </a:r>
            <a:endParaRPr lang="en-GB" sz="2800" dirty="0" smtClean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476250" indent="-476250">
              <a:lnSpc>
                <a:spcPct val="90000"/>
              </a:lnSpc>
              <a:buClr>
                <a:srgbClr val="009999"/>
              </a:buClr>
              <a:buSzPct val="75000"/>
              <a:buFontTx/>
              <a:buNone/>
            </a:pPr>
            <a:r>
              <a:rPr lang="en-GB" sz="4000" b="1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GB" sz="2800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lazo</a:t>
            </a:r>
            <a:r>
              <a:rPr lang="en-GB" sz="2800" u="sng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u="sng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obligado</a:t>
            </a:r>
            <a:r>
              <a:rPr lang="en-GB" sz="2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  <a:r>
              <a:rPr lang="en-GB" sz="28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Así</a:t>
            </a:r>
            <a:r>
              <a:rPr lang="en-GB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GB" sz="2800" dirty="0" err="1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sabemos</a:t>
            </a:r>
            <a:r>
              <a:rPr lang="en-GB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s-CO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cuándo </a:t>
            </a:r>
            <a:r>
              <a:rPr lang="es-CO" sz="2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podemos esperar que se logre el objetivo / </a:t>
            </a:r>
            <a:r>
              <a:rPr lang="es-CO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propósito</a:t>
            </a:r>
            <a:endParaRPr lang="en-GB" sz="28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5902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162800" cy="8159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320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Indicadores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del </a:t>
            </a:r>
            <a:r>
              <a:rPr lang="en-GB" sz="3200" dirty="0" err="1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proyecto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(4)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s-CO" sz="2800" dirty="0">
                <a:latin typeface="Arial" pitchFamily="34" charset="0"/>
                <a:cs typeface="Arial" pitchFamily="34" charset="0"/>
              </a:rPr>
              <a:t>Necesidad de comparar los logros contra algún punto de referencia u objetivo para evaluar el desempeño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por ejemplo, el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plan,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información del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período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anterior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, otras áreas geográficas,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normas vigentes, etc.</a:t>
            </a:r>
          </a:p>
          <a:p>
            <a:pPr lvl="1">
              <a:defRPr/>
            </a:pPr>
            <a:r>
              <a:rPr lang="es-CO" sz="2800" dirty="0">
                <a:latin typeface="Arial" pitchFamily="34" charset="0"/>
                <a:cs typeface="Arial" pitchFamily="34" charset="0"/>
              </a:rPr>
              <a:t>El uso de porcentajes o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similares resulta a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menudo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útil.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56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451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bldLvl="2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1403350" y="1814910"/>
            <a:ext cx="6119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s-ES" sz="2400" b="1" u="sng" dirty="0" smtClean="0">
                <a:latin typeface="Times New Roman" pitchFamily="18" charset="0"/>
              </a:rPr>
              <a:t>La cadena de resultados</a:t>
            </a:r>
            <a:endParaRPr lang="es-ES" sz="2400" b="1" u="sng" dirty="0"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27088" y="2350840"/>
            <a:ext cx="7315200" cy="646112"/>
            <a:chOff x="585" y="2116"/>
            <a:chExt cx="4608" cy="407"/>
          </a:xfrm>
        </p:grpSpPr>
        <p:sp>
          <p:nvSpPr>
            <p:cNvPr id="60443" name="Rectangle 7"/>
            <p:cNvSpPr>
              <a:spLocks noChangeArrowheads="1"/>
            </p:cNvSpPr>
            <p:nvPr/>
          </p:nvSpPr>
          <p:spPr bwMode="auto">
            <a:xfrm>
              <a:off x="585" y="2116"/>
              <a:ext cx="924" cy="40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44" name="Text Box 8"/>
            <p:cNvSpPr txBox="1">
              <a:spLocks noChangeArrowheads="1"/>
            </p:cNvSpPr>
            <p:nvPr/>
          </p:nvSpPr>
          <p:spPr bwMode="auto">
            <a:xfrm>
              <a:off x="639" y="2174"/>
              <a:ext cx="8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s-ES" b="1" dirty="0" smtClean="0">
                  <a:latin typeface="Times New Roman" pitchFamily="18" charset="0"/>
                </a:rPr>
                <a:t>Insumos</a:t>
              </a:r>
              <a:endParaRPr lang="es-ES" b="1" dirty="0">
                <a:latin typeface="Times New Roman" pitchFamily="18" charset="0"/>
              </a:endParaRPr>
            </a:p>
          </p:txBody>
        </p:sp>
        <p:sp>
          <p:nvSpPr>
            <p:cNvPr id="60445" name="Rectangle 9"/>
            <p:cNvSpPr>
              <a:spLocks noChangeArrowheads="1"/>
            </p:cNvSpPr>
            <p:nvPr/>
          </p:nvSpPr>
          <p:spPr bwMode="auto">
            <a:xfrm>
              <a:off x="1820" y="2116"/>
              <a:ext cx="924" cy="407"/>
            </a:xfrm>
            <a:prstGeom prst="rect">
              <a:avLst/>
            </a:prstGeom>
            <a:solidFill>
              <a:srgbClr val="FF9900">
                <a:alpha val="98822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46" name="Text Box 10"/>
            <p:cNvSpPr txBox="1">
              <a:spLocks noChangeArrowheads="1"/>
            </p:cNvSpPr>
            <p:nvPr/>
          </p:nvSpPr>
          <p:spPr bwMode="auto">
            <a:xfrm>
              <a:off x="1874" y="2174"/>
              <a:ext cx="8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s-ES" b="1" dirty="0" smtClean="0">
                  <a:latin typeface="Times New Roman" pitchFamily="18" charset="0"/>
                </a:rPr>
                <a:t>Productos</a:t>
              </a:r>
              <a:endParaRPr lang="es-ES" b="1" dirty="0">
                <a:latin typeface="Times New Roman" pitchFamily="18" charset="0"/>
              </a:endParaRPr>
            </a:p>
          </p:txBody>
        </p:sp>
        <p:sp>
          <p:nvSpPr>
            <p:cNvPr id="60447" name="Rectangle 11"/>
            <p:cNvSpPr>
              <a:spLocks noChangeArrowheads="1"/>
            </p:cNvSpPr>
            <p:nvPr/>
          </p:nvSpPr>
          <p:spPr bwMode="auto">
            <a:xfrm>
              <a:off x="3044" y="2116"/>
              <a:ext cx="924" cy="40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48" name="Text Box 12"/>
            <p:cNvSpPr txBox="1">
              <a:spLocks noChangeArrowheads="1"/>
            </p:cNvSpPr>
            <p:nvPr/>
          </p:nvSpPr>
          <p:spPr bwMode="auto">
            <a:xfrm>
              <a:off x="3098" y="2174"/>
              <a:ext cx="85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s-ES" b="1" dirty="0" smtClean="0">
                  <a:latin typeface="Times New Roman" pitchFamily="18" charset="0"/>
                </a:rPr>
                <a:t>Resultados</a:t>
              </a:r>
              <a:endParaRPr lang="es-ES" b="1" dirty="0">
                <a:latin typeface="Times New Roman" pitchFamily="18" charset="0"/>
              </a:endParaRPr>
            </a:p>
          </p:txBody>
        </p:sp>
        <p:sp>
          <p:nvSpPr>
            <p:cNvPr id="60449" name="Rectangle 13"/>
            <p:cNvSpPr>
              <a:spLocks noChangeArrowheads="1"/>
            </p:cNvSpPr>
            <p:nvPr/>
          </p:nvSpPr>
          <p:spPr bwMode="auto">
            <a:xfrm>
              <a:off x="4269" y="2116"/>
              <a:ext cx="924" cy="407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50" name="Text Box 14"/>
            <p:cNvSpPr txBox="1">
              <a:spLocks noChangeArrowheads="1"/>
            </p:cNvSpPr>
            <p:nvPr/>
          </p:nvSpPr>
          <p:spPr bwMode="auto">
            <a:xfrm>
              <a:off x="4323" y="2174"/>
              <a:ext cx="8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s-ES" b="1" dirty="0" smtClean="0">
                  <a:latin typeface="Times New Roman" pitchFamily="18" charset="0"/>
                </a:rPr>
                <a:t>Impactos</a:t>
              </a:r>
              <a:endParaRPr lang="es-ES" b="1" dirty="0">
                <a:latin typeface="Times New Roman" pitchFamily="18" charset="0"/>
              </a:endParaRPr>
            </a:p>
          </p:txBody>
        </p:sp>
        <p:sp>
          <p:nvSpPr>
            <p:cNvPr id="60451" name="AutoShape 15"/>
            <p:cNvSpPr>
              <a:spLocks noChangeArrowheads="1"/>
            </p:cNvSpPr>
            <p:nvPr/>
          </p:nvSpPr>
          <p:spPr bwMode="auto">
            <a:xfrm>
              <a:off x="1574" y="2198"/>
              <a:ext cx="208" cy="207"/>
            </a:xfrm>
            <a:prstGeom prst="rightArrow">
              <a:avLst>
                <a:gd name="adj1" fmla="val 50000"/>
                <a:gd name="adj2" fmla="val 25121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52" name="AutoShape 16"/>
            <p:cNvSpPr>
              <a:spLocks noChangeArrowheads="1"/>
            </p:cNvSpPr>
            <p:nvPr/>
          </p:nvSpPr>
          <p:spPr bwMode="auto">
            <a:xfrm>
              <a:off x="2799" y="2198"/>
              <a:ext cx="208" cy="207"/>
            </a:xfrm>
            <a:prstGeom prst="rightArrow">
              <a:avLst>
                <a:gd name="adj1" fmla="val 50000"/>
                <a:gd name="adj2" fmla="val 25121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53" name="AutoShape 17"/>
            <p:cNvSpPr>
              <a:spLocks noChangeArrowheads="1"/>
            </p:cNvSpPr>
            <p:nvPr/>
          </p:nvSpPr>
          <p:spPr bwMode="auto">
            <a:xfrm>
              <a:off x="4023" y="2198"/>
              <a:ext cx="208" cy="207"/>
            </a:xfrm>
            <a:prstGeom prst="rightArrow">
              <a:avLst>
                <a:gd name="adj1" fmla="val 50000"/>
                <a:gd name="adj2" fmla="val 25121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692275" y="3070076"/>
            <a:ext cx="1727200" cy="1943100"/>
            <a:chOff x="1066" y="1979"/>
            <a:chExt cx="1088" cy="1224"/>
          </a:xfrm>
        </p:grpSpPr>
        <p:sp>
          <p:nvSpPr>
            <p:cNvPr id="60440" name="Rectangle 19"/>
            <p:cNvSpPr>
              <a:spLocks noChangeArrowheads="1"/>
            </p:cNvSpPr>
            <p:nvPr/>
          </p:nvSpPr>
          <p:spPr bwMode="auto">
            <a:xfrm>
              <a:off x="1066" y="2205"/>
              <a:ext cx="1088" cy="9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41" name="Text Box 20"/>
            <p:cNvSpPr txBox="1">
              <a:spLocks noChangeArrowheads="1"/>
            </p:cNvSpPr>
            <p:nvPr/>
          </p:nvSpPr>
          <p:spPr bwMode="auto">
            <a:xfrm>
              <a:off x="1066" y="2252"/>
              <a:ext cx="1043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s-ES" dirty="0" smtClean="0">
                  <a:latin typeface="Times New Roman" pitchFamily="18" charset="0"/>
                </a:rPr>
                <a:t>Transformación de los insumos en productos (bienes o servicios)</a:t>
              </a:r>
              <a:endParaRPr lang="es-ES" dirty="0">
                <a:latin typeface="Times New Roman" pitchFamily="18" charset="0"/>
              </a:endParaRPr>
            </a:p>
          </p:txBody>
        </p:sp>
        <p:sp>
          <p:nvSpPr>
            <p:cNvPr id="60442" name="AutoShape 21"/>
            <p:cNvSpPr>
              <a:spLocks/>
            </p:cNvSpPr>
            <p:nvPr/>
          </p:nvSpPr>
          <p:spPr bwMode="auto">
            <a:xfrm rot="-5400000">
              <a:off x="1485" y="1696"/>
              <a:ext cx="195" cy="761"/>
            </a:xfrm>
            <a:prstGeom prst="leftBrace">
              <a:avLst>
                <a:gd name="adj1" fmla="val 3252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779838" y="3031976"/>
            <a:ext cx="1873250" cy="1981200"/>
            <a:chOff x="2426" y="2115"/>
            <a:chExt cx="1058" cy="1248"/>
          </a:xfrm>
        </p:grpSpPr>
        <p:sp>
          <p:nvSpPr>
            <p:cNvPr id="60437" name="Rectangle 23"/>
            <p:cNvSpPr>
              <a:spLocks noChangeArrowheads="1"/>
            </p:cNvSpPr>
            <p:nvPr/>
          </p:nvSpPr>
          <p:spPr bwMode="auto">
            <a:xfrm>
              <a:off x="2426" y="2387"/>
              <a:ext cx="1017" cy="9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38" name="Text Box 24"/>
            <p:cNvSpPr txBox="1">
              <a:spLocks noChangeArrowheads="1"/>
            </p:cNvSpPr>
            <p:nvPr/>
          </p:nvSpPr>
          <p:spPr bwMode="auto">
            <a:xfrm>
              <a:off x="2426" y="2432"/>
              <a:ext cx="1058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s-ES" dirty="0" smtClean="0">
                  <a:latin typeface="Times New Roman" pitchFamily="18" charset="0"/>
                </a:rPr>
                <a:t>Uso de los productos por los ciudadanos / otras instituciones de servicio publico</a:t>
              </a:r>
              <a:endParaRPr lang="es-ES" dirty="0">
                <a:latin typeface="Times New Roman" pitchFamily="18" charset="0"/>
              </a:endParaRPr>
            </a:p>
          </p:txBody>
        </p:sp>
        <p:sp>
          <p:nvSpPr>
            <p:cNvPr id="60439" name="AutoShape 25"/>
            <p:cNvSpPr>
              <a:spLocks/>
            </p:cNvSpPr>
            <p:nvPr/>
          </p:nvSpPr>
          <p:spPr bwMode="auto">
            <a:xfrm rot="-5400000">
              <a:off x="2800" y="1832"/>
              <a:ext cx="195" cy="761"/>
            </a:xfrm>
            <a:prstGeom prst="leftBrace">
              <a:avLst>
                <a:gd name="adj1" fmla="val 3252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867424" y="3033563"/>
            <a:ext cx="1512888" cy="1979613"/>
            <a:chOff x="3651" y="2069"/>
            <a:chExt cx="953" cy="1247"/>
          </a:xfrm>
        </p:grpSpPr>
        <p:sp>
          <p:nvSpPr>
            <p:cNvPr id="60434" name="Text Box 27"/>
            <p:cNvSpPr txBox="1">
              <a:spLocks noChangeArrowheads="1"/>
            </p:cNvSpPr>
            <p:nvPr/>
          </p:nvSpPr>
          <p:spPr bwMode="auto">
            <a:xfrm>
              <a:off x="3696" y="2523"/>
              <a:ext cx="90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r>
                <a:rPr lang="es-ES" dirty="0" smtClean="0">
                  <a:latin typeface="Times New Roman" pitchFamily="18" charset="0"/>
                </a:rPr>
                <a:t>Cambios sociales y/o económicos</a:t>
              </a:r>
              <a:endParaRPr lang="es-ES" dirty="0">
                <a:latin typeface="Times New Roman" pitchFamily="18" charset="0"/>
              </a:endParaRPr>
            </a:p>
          </p:txBody>
        </p:sp>
        <p:sp>
          <p:nvSpPr>
            <p:cNvPr id="60435" name="AutoShape 28"/>
            <p:cNvSpPr>
              <a:spLocks/>
            </p:cNvSpPr>
            <p:nvPr/>
          </p:nvSpPr>
          <p:spPr bwMode="auto">
            <a:xfrm rot="-5400000">
              <a:off x="4070" y="1786"/>
              <a:ext cx="195" cy="761"/>
            </a:xfrm>
            <a:prstGeom prst="leftBrace">
              <a:avLst>
                <a:gd name="adj1" fmla="val 3252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436" name="Rectangle 29"/>
            <p:cNvSpPr>
              <a:spLocks noChangeArrowheads="1"/>
            </p:cNvSpPr>
            <p:nvPr/>
          </p:nvSpPr>
          <p:spPr bwMode="auto">
            <a:xfrm>
              <a:off x="3651" y="2387"/>
              <a:ext cx="953" cy="92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18142" name="Text Box 30"/>
          <p:cNvSpPr txBox="1">
            <a:spLocks noChangeArrowheads="1"/>
          </p:cNvSpPr>
          <p:nvPr/>
        </p:nvSpPr>
        <p:spPr bwMode="auto">
          <a:xfrm>
            <a:off x="179512" y="764704"/>
            <a:ext cx="889317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1" dirty="0">
                <a:latin typeface="Times New Roman" pitchFamily="18" charset="0"/>
              </a:rPr>
              <a:t> </a:t>
            </a:r>
            <a:r>
              <a:rPr lang="es-CO" b="1" dirty="0" smtClean="0">
                <a:latin typeface="Times New Roman" pitchFamily="18" charset="0"/>
              </a:rPr>
              <a:t>Por </a:t>
            </a:r>
            <a:r>
              <a:rPr lang="es-CO" b="1" dirty="0">
                <a:latin typeface="Times New Roman" pitchFamily="18" charset="0"/>
              </a:rPr>
              <a:t>cada programa de gasto, los indicadores deben </a:t>
            </a:r>
            <a:r>
              <a:rPr lang="es-CO" b="1" dirty="0" smtClean="0">
                <a:latin typeface="Times New Roman" pitchFamily="18" charset="0"/>
              </a:rPr>
              <a:t>estar definidos </a:t>
            </a:r>
            <a:r>
              <a:rPr lang="es-CO" b="1" dirty="0">
                <a:latin typeface="Times New Roman" pitchFamily="18" charset="0"/>
              </a:rPr>
              <a:t>para los productos y </a:t>
            </a:r>
            <a:r>
              <a:rPr lang="es-CO" b="1" dirty="0" smtClean="0">
                <a:latin typeface="Times New Roman" pitchFamily="18" charset="0"/>
              </a:rPr>
              <a:t>resultados;</a:t>
            </a:r>
            <a:endParaRPr lang="en-GB" b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1" dirty="0">
                <a:latin typeface="Times New Roman" pitchFamily="18" charset="0"/>
              </a:rPr>
              <a:t> </a:t>
            </a:r>
            <a:r>
              <a:rPr lang="es-CO" b="1" dirty="0">
                <a:latin typeface="Times New Roman" pitchFamily="18" charset="0"/>
              </a:rPr>
              <a:t>Esto requiere un análisis de la cadena de resultados de cada programa / </a:t>
            </a:r>
            <a:r>
              <a:rPr lang="es-CO" b="1" dirty="0" smtClean="0">
                <a:latin typeface="Times New Roman" pitchFamily="18" charset="0"/>
              </a:rPr>
              <a:t>proyecto.</a:t>
            </a:r>
            <a:endParaRPr lang="en-US" b="1" dirty="0">
              <a:latin typeface="Times New Roman" pitchFamily="18" charset="0"/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94618" y="5374406"/>
            <a:ext cx="2089150" cy="1150938"/>
            <a:chOff x="113" y="3385"/>
            <a:chExt cx="1316" cy="725"/>
          </a:xfrm>
        </p:grpSpPr>
        <p:sp>
          <p:nvSpPr>
            <p:cNvPr id="60432" name="AutoShape 32"/>
            <p:cNvSpPr>
              <a:spLocks noChangeArrowheads="1"/>
            </p:cNvSpPr>
            <p:nvPr/>
          </p:nvSpPr>
          <p:spPr bwMode="auto">
            <a:xfrm>
              <a:off x="113" y="3385"/>
              <a:ext cx="1316" cy="725"/>
            </a:xfrm>
            <a:prstGeom prst="wedgeRectCallout">
              <a:avLst>
                <a:gd name="adj1" fmla="val 66491"/>
                <a:gd name="adj2" fmla="val -7455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433" name="Text Box 33"/>
            <p:cNvSpPr txBox="1">
              <a:spLocks noChangeArrowheads="1"/>
            </p:cNvSpPr>
            <p:nvPr/>
          </p:nvSpPr>
          <p:spPr bwMode="auto">
            <a:xfrm>
              <a:off x="113" y="3385"/>
              <a:ext cx="12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O" sz="1600" b="1" dirty="0">
                  <a:latin typeface="Times New Roman" pitchFamily="18" charset="0"/>
                </a:rPr>
                <a:t>Proceso bajo control del gestor de recursos (</a:t>
              </a:r>
              <a:r>
                <a:rPr lang="es-CO" sz="1600" b="1" dirty="0" smtClean="0">
                  <a:latin typeface="Times New Roman" pitchFamily="18" charset="0"/>
                </a:rPr>
                <a:t>oferta)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276600" y="5302398"/>
            <a:ext cx="2376488" cy="1150938"/>
            <a:chOff x="2200" y="3385"/>
            <a:chExt cx="1316" cy="725"/>
          </a:xfrm>
        </p:grpSpPr>
        <p:sp>
          <p:nvSpPr>
            <p:cNvPr id="60430" name="AutoShape 35"/>
            <p:cNvSpPr>
              <a:spLocks noChangeArrowheads="1"/>
            </p:cNvSpPr>
            <p:nvPr/>
          </p:nvSpPr>
          <p:spPr bwMode="auto">
            <a:xfrm>
              <a:off x="2200" y="3385"/>
              <a:ext cx="1316" cy="725"/>
            </a:xfrm>
            <a:prstGeom prst="wedgeRectCallout">
              <a:avLst>
                <a:gd name="adj1" fmla="val 2736"/>
                <a:gd name="adj2" fmla="val -7248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431" name="Text Box 36"/>
            <p:cNvSpPr txBox="1">
              <a:spLocks noChangeArrowheads="1"/>
            </p:cNvSpPr>
            <p:nvPr/>
          </p:nvSpPr>
          <p:spPr bwMode="auto">
            <a:xfrm>
              <a:off x="2245" y="3430"/>
              <a:ext cx="12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O" sz="1600" b="1" dirty="0">
                  <a:latin typeface="Times New Roman" pitchFamily="18" charset="0"/>
                </a:rPr>
                <a:t>Proceso que depende de la interacción con los usuarios (</a:t>
              </a:r>
              <a:r>
                <a:rPr lang="es-CO" sz="1600" b="1" dirty="0" smtClean="0">
                  <a:latin typeface="Times New Roman" pitchFamily="18" charset="0"/>
                </a:rPr>
                <a:t>demanda)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156325" y="5220866"/>
            <a:ext cx="2736850" cy="1160462"/>
            <a:chOff x="4241" y="3339"/>
            <a:chExt cx="1316" cy="640"/>
          </a:xfrm>
        </p:grpSpPr>
        <p:sp>
          <p:nvSpPr>
            <p:cNvPr id="60428" name="AutoShape 38"/>
            <p:cNvSpPr>
              <a:spLocks noChangeArrowheads="1"/>
            </p:cNvSpPr>
            <p:nvPr/>
          </p:nvSpPr>
          <p:spPr bwMode="auto">
            <a:xfrm>
              <a:off x="4241" y="3339"/>
              <a:ext cx="1316" cy="635"/>
            </a:xfrm>
            <a:prstGeom prst="wedgeRectCallout">
              <a:avLst>
                <a:gd name="adj1" fmla="val -36324"/>
                <a:gd name="adj2" fmla="val -6811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429" name="Text Box 39"/>
            <p:cNvSpPr txBox="1">
              <a:spLocks noChangeArrowheads="1"/>
            </p:cNvSpPr>
            <p:nvPr/>
          </p:nvSpPr>
          <p:spPr bwMode="auto">
            <a:xfrm>
              <a:off x="4286" y="3385"/>
              <a:ext cx="1225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O" sz="1600" b="1" dirty="0">
                  <a:latin typeface="Times New Roman" pitchFamily="18" charset="0"/>
                </a:rPr>
                <a:t>Proceso que depende de varios factores, a la mayoría de ellos fuera del control del </a:t>
              </a:r>
              <a:r>
                <a:rPr lang="es-CO" sz="1600" b="1" dirty="0" smtClean="0">
                  <a:latin typeface="Times New Roman" pitchFamily="18" charset="0"/>
                </a:rPr>
                <a:t>programa</a:t>
              </a:r>
              <a:endParaRPr lang="en-US" sz="1600" b="1" dirty="0">
                <a:latin typeface="Times New Roman" pitchFamily="18" charset="0"/>
              </a:endParaRPr>
            </a:p>
          </p:txBody>
        </p:sp>
      </p:grpSp>
      <p:sp>
        <p:nvSpPr>
          <p:cNvPr id="60427" name="Rectangle 1026"/>
          <p:cNvSpPr txBox="1">
            <a:spLocks noChangeArrowheads="1"/>
          </p:cNvSpPr>
          <p:nvPr/>
        </p:nvSpPr>
        <p:spPr bwMode="auto">
          <a:xfrm>
            <a:off x="755650" y="72107"/>
            <a:ext cx="804186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sz="3200" b="1" dirty="0" err="1" smtClean="0">
                <a:solidFill>
                  <a:srgbClr val="000000"/>
                </a:solidFill>
              </a:rPr>
              <a:t>Uso</a:t>
            </a:r>
            <a:r>
              <a:rPr lang="en-GB" sz="3200" b="1" dirty="0" smtClean="0">
                <a:solidFill>
                  <a:srgbClr val="000000"/>
                </a:solidFill>
              </a:rPr>
              <a:t> de </a:t>
            </a:r>
            <a:r>
              <a:rPr lang="en-GB" sz="3200" b="1" dirty="0" err="1" smtClean="0">
                <a:solidFill>
                  <a:srgbClr val="000000"/>
                </a:solidFill>
              </a:rPr>
              <a:t>indicadores</a:t>
            </a:r>
            <a:r>
              <a:rPr lang="en-GB" sz="3200" b="1" dirty="0" smtClean="0">
                <a:solidFill>
                  <a:srgbClr val="000000"/>
                </a:solidFill>
              </a:rPr>
              <a:t> en el </a:t>
            </a:r>
            <a:r>
              <a:rPr lang="en-GB" sz="3200" b="1" dirty="0">
                <a:solidFill>
                  <a:srgbClr val="000000"/>
                </a:solidFill>
              </a:rPr>
              <a:t>sector </a:t>
            </a:r>
            <a:r>
              <a:rPr lang="en-GB" sz="3200" b="1" dirty="0" err="1" smtClean="0">
                <a:solidFill>
                  <a:srgbClr val="000000"/>
                </a:solidFill>
              </a:rPr>
              <a:t>público</a:t>
            </a:r>
            <a:endParaRPr lang="en-GB" sz="3200" b="1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57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199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7" grpId="0"/>
      <p:bldP spid="21814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s-CO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Ejemplos de posibles indicadores de los proyectos </a:t>
            </a:r>
            <a:r>
              <a:rPr lang="es-CO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del Marco par la Medición del Desempeño del IDI</a:t>
            </a:r>
            <a:endParaRPr lang="es-E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TextBox 2"/>
          <p:cNvSpPr txBox="1">
            <a:spLocks noChangeArrowheads="1"/>
          </p:cNvSpPr>
          <p:nvPr/>
        </p:nvSpPr>
        <p:spPr bwMode="auto">
          <a:xfrm>
            <a:off x="539750" y="1700808"/>
            <a:ext cx="799306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AutoNum type="arabicPeriod"/>
            </a:pPr>
            <a:r>
              <a:rPr lang="es-CO" sz="2200" dirty="0"/>
              <a:t>Al menos el 50% </a:t>
            </a:r>
            <a:r>
              <a:rPr lang="es-CO" sz="2200" dirty="0" smtClean="0"/>
              <a:t>(del </a:t>
            </a:r>
            <a:r>
              <a:rPr lang="es-CO" sz="2200" dirty="0"/>
              <a:t>valor de los gastos más los ingresos) de los clientes de auditoría dentro del mandato </a:t>
            </a:r>
            <a:r>
              <a:rPr lang="es-CO" sz="2200" dirty="0" smtClean="0"/>
              <a:t>de </a:t>
            </a:r>
            <a:r>
              <a:rPr lang="es-CO" sz="2200" dirty="0"/>
              <a:t>la </a:t>
            </a:r>
            <a:r>
              <a:rPr lang="es-CO" sz="2200" dirty="0" smtClean="0"/>
              <a:t>EFS, </a:t>
            </a:r>
            <a:r>
              <a:rPr lang="es-CO" sz="2200" dirty="0"/>
              <a:t>han sido objeto de auditoría financiera, al menos, </a:t>
            </a:r>
            <a:r>
              <a:rPr lang="es-CO" sz="2200" dirty="0" smtClean="0"/>
              <a:t>cubriendo ingresos </a:t>
            </a:r>
            <a:r>
              <a:rPr lang="es-CO" sz="2200" dirty="0"/>
              <a:t>y </a:t>
            </a:r>
            <a:r>
              <a:rPr lang="es-CO" sz="2200" dirty="0" smtClean="0"/>
              <a:t>gastos </a:t>
            </a:r>
            <a:r>
              <a:rPr lang="es-CO" sz="2200" dirty="0"/>
              <a:t>en cada uno de los últimos tres años</a:t>
            </a:r>
            <a:r>
              <a:rPr lang="es-CO" sz="2200" dirty="0" smtClean="0"/>
              <a:t>. </a:t>
            </a:r>
            <a:endParaRPr lang="en-US" sz="2200" dirty="0" smtClean="0"/>
          </a:p>
          <a:p>
            <a:pPr eaLnBrk="1" hangingPunct="1">
              <a:buFont typeface="Arial" pitchFamily="34" charset="0"/>
              <a:buAutoNum type="arabicPeriod"/>
            </a:pPr>
            <a:endParaRPr lang="en-US" sz="2200" dirty="0" smtClean="0"/>
          </a:p>
          <a:p>
            <a:pPr eaLnBrk="1" hangingPunct="1">
              <a:buFont typeface="Arial" pitchFamily="34" charset="0"/>
              <a:buAutoNum type="arabicPeriod"/>
            </a:pPr>
            <a:r>
              <a:rPr lang="es-CO" sz="2200" dirty="0"/>
              <a:t>Al menos el 75% de las auditorías de cumplimiento se completan </a:t>
            </a:r>
            <a:r>
              <a:rPr lang="es-CO" sz="2200" dirty="0" smtClean="0"/>
              <a:t>oportunamente </a:t>
            </a:r>
            <a:r>
              <a:rPr lang="es-CO" sz="2200" dirty="0"/>
              <a:t>y dentro del presupuesto total para el tiempo de personal </a:t>
            </a:r>
            <a:r>
              <a:rPr lang="es-CO" sz="2200" dirty="0" smtClean="0"/>
              <a:t>asignado y </a:t>
            </a:r>
            <a:r>
              <a:rPr lang="es-CO" sz="2200" dirty="0"/>
              <a:t>otros gastos</a:t>
            </a:r>
            <a:r>
              <a:rPr lang="es-CO" sz="2200" dirty="0" smtClean="0"/>
              <a:t>. </a:t>
            </a:r>
            <a:endParaRPr lang="en-GB" sz="2200" dirty="0"/>
          </a:p>
          <a:p>
            <a:pPr eaLnBrk="1" hangingPunct="1">
              <a:buFont typeface="Arial" pitchFamily="34" charset="0"/>
              <a:buAutoNum type="arabicPeriod"/>
            </a:pPr>
            <a:endParaRPr lang="en-US" sz="2200" dirty="0"/>
          </a:p>
          <a:p>
            <a:pPr eaLnBrk="1" hangingPunct="1">
              <a:buFont typeface="Arial" pitchFamily="34" charset="0"/>
              <a:buAutoNum type="arabicPeriod"/>
            </a:pPr>
            <a:r>
              <a:rPr lang="es-CO" sz="2200" dirty="0"/>
              <a:t>Por lo menos </a:t>
            </a:r>
            <a:r>
              <a:rPr lang="es-CO" sz="2200" dirty="0" smtClean="0"/>
              <a:t>del </a:t>
            </a:r>
            <a:r>
              <a:rPr lang="es-CO" sz="2200" dirty="0"/>
              <a:t>60% de las auditorías financieras, los informes de auditoría </a:t>
            </a:r>
            <a:r>
              <a:rPr lang="es-CO" sz="2200" dirty="0" smtClean="0"/>
              <a:t>terminados </a:t>
            </a:r>
            <a:r>
              <a:rPr lang="es-CO" sz="2200" dirty="0"/>
              <a:t>son presentadas formalmente o entregado a la autoridad competente dentro de los 12 meses siguientes al final del período cubierto</a:t>
            </a:r>
            <a:r>
              <a:rPr lang="es-CO" sz="2200" dirty="0" smtClean="0"/>
              <a:t>.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616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88024" y="1988840"/>
            <a:ext cx="3888432" cy="3144451"/>
          </a:xfrm>
          <a:prstGeom prst="rect">
            <a:avLst/>
          </a:prstGeom>
          <a:solidFill>
            <a:srgbClr val="F2F21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174625" indent="-1746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1">
              <a:lnSpc>
                <a:spcPts val="3380"/>
              </a:lnSpc>
              <a:buFont typeface="Wingdings" charset="0"/>
              <a:buChar char="§"/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¿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Cómo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/ con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métodos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pPr lvl="1">
              <a:lnSpc>
                <a:spcPts val="3380"/>
              </a:lnSpc>
              <a:buFont typeface="Wingdings" charset="0"/>
              <a:buChar char="§"/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¿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Por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quién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pPr lvl="1">
              <a:lnSpc>
                <a:spcPts val="3380"/>
              </a:lnSpc>
              <a:buFont typeface="Wingdings" charset="0"/>
              <a:buChar char="§"/>
              <a:defRPr/>
            </a:pP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En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documento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/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informe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pPr lvl="1">
              <a:lnSpc>
                <a:spcPts val="3380"/>
              </a:lnSpc>
              <a:buFont typeface="Wingdings" charset="0"/>
              <a:buChar char="§"/>
              <a:defRPr/>
            </a:pPr>
            <a:r>
              <a:rPr lang="en-GB" dirty="0" err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Cuándo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/ con </a:t>
            </a:r>
            <a:r>
              <a:rPr lang="en-GB" dirty="0" err="1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qué</a:t>
            </a:r>
            <a:r>
              <a:rPr lang="en-GB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frecuencia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?</a:t>
            </a:r>
            <a:endParaRPr lang="en-GB" dirty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Llamada de flecha a la derecha 8"/>
          <p:cNvSpPr>
            <a:spLocks noChangeArrowheads="1"/>
          </p:cNvSpPr>
          <p:nvPr/>
        </p:nvSpPr>
        <p:spPr bwMode="auto">
          <a:xfrm>
            <a:off x="395536" y="1988840"/>
            <a:ext cx="4176464" cy="3312368"/>
          </a:xfrm>
          <a:prstGeom prst="rightArrowCallout">
            <a:avLst>
              <a:gd name="adj1" fmla="val 25000"/>
              <a:gd name="adj2" fmla="val 25000"/>
              <a:gd name="adj3" fmla="val 12855"/>
              <a:gd name="adj4" fmla="val 82792"/>
            </a:avLst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s-CO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CO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lógica de intervención requiere que uno </a:t>
            </a:r>
            <a:r>
              <a:rPr lang="es-CO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explique </a:t>
            </a:r>
            <a:r>
              <a:rPr lang="es-CO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 detalle cómo se recopilará la información de desempeño (indicadores</a:t>
            </a:r>
            <a:r>
              <a:rPr lang="es-CO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es-ES_tradnl" sz="24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62470" name="Rectangle 2"/>
          <p:cNvSpPr txBox="1">
            <a:spLocks noChangeArrowheads="1"/>
          </p:cNvSpPr>
          <p:nvPr/>
        </p:nvSpPr>
        <p:spPr bwMode="auto">
          <a:xfrm>
            <a:off x="1187450" y="404813"/>
            <a:ext cx="6934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sz="3200" b="1" dirty="0">
                <a:solidFill>
                  <a:srgbClr val="000000"/>
                </a:solidFill>
              </a:rPr>
              <a:t>Fuentes de </a:t>
            </a:r>
            <a:r>
              <a:rPr lang="en-GB" sz="3200" b="1" dirty="0" err="1" smtClean="0">
                <a:solidFill>
                  <a:srgbClr val="000000"/>
                </a:solidFill>
              </a:rPr>
              <a:t>verificación</a:t>
            </a:r>
            <a:r>
              <a:rPr lang="en-GB" sz="3200" b="1" dirty="0" smtClean="0">
                <a:solidFill>
                  <a:srgbClr val="000000"/>
                </a:solidFill>
              </a:rPr>
              <a:t> </a:t>
            </a:r>
            <a:r>
              <a:rPr lang="en-GB" sz="3200" b="1" dirty="0">
                <a:solidFill>
                  <a:srgbClr val="000000"/>
                </a:solidFill>
              </a:rPr>
              <a:t>(1)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59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023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403648" y="3356546"/>
            <a:ext cx="6624736" cy="1944662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03648" y="2133029"/>
            <a:ext cx="6624736" cy="1223963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43608" y="2132856"/>
            <a:ext cx="7416824" cy="360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CO" sz="3400" b="1" i="1" dirty="0" smtClean="0">
                <a:solidFill>
                  <a:prstClr val="black"/>
                </a:solidFill>
                <a:latin typeface="Times New Roman" pitchFamily="18" charset="0"/>
              </a:rPr>
              <a:t>FORTALECIMIENTO DE LAS CAPACIDADES DE LAS </a:t>
            </a:r>
            <a:r>
              <a:rPr lang="es-CO" sz="3400" b="1" i="1" dirty="0">
                <a:solidFill>
                  <a:prstClr val="black"/>
                </a:solidFill>
                <a:latin typeface="Times New Roman" pitchFamily="18" charset="0"/>
              </a:rPr>
              <a:t>EFS</a:t>
            </a:r>
            <a:r>
              <a:rPr lang="es-CO" sz="3600" b="1" i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en-GB" sz="3600" b="1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n-GB" sz="3200" b="1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GB" sz="3400" b="1" dirty="0" err="1" smtClean="0">
                <a:solidFill>
                  <a:prstClr val="white"/>
                </a:solidFill>
                <a:latin typeface="Times New Roman" pitchFamily="18" charset="0"/>
              </a:rPr>
              <a:t>Sesión</a:t>
            </a:r>
            <a:r>
              <a:rPr lang="en-GB" sz="3400" b="1" dirty="0" smtClean="0">
                <a:solidFill>
                  <a:prstClr val="white"/>
                </a:solidFill>
                <a:latin typeface="Times New Roman" pitchFamily="18" charset="0"/>
              </a:rPr>
              <a:t> 1: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3400" b="1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GB" sz="3400" b="1" dirty="0" err="1" smtClean="0">
                <a:solidFill>
                  <a:prstClr val="white"/>
                </a:solidFill>
                <a:latin typeface="Times New Roman" pitchFamily="18" charset="0"/>
              </a:rPr>
              <a:t>Antecendentes</a:t>
            </a:r>
            <a:r>
              <a:rPr lang="en-GB" sz="3400" b="1" dirty="0" smtClean="0">
                <a:solidFill>
                  <a:prstClr val="white"/>
                </a:solidFill>
                <a:latin typeface="Times New Roman" pitchFamily="18" charset="0"/>
              </a:rPr>
              <a:t> del </a:t>
            </a:r>
            <a:r>
              <a:rPr lang="en-GB" sz="3400" b="1" dirty="0" err="1" smtClean="0">
                <a:solidFill>
                  <a:prstClr val="white"/>
                </a:solidFill>
                <a:latin typeface="Times New Roman" pitchFamily="18" charset="0"/>
              </a:rPr>
              <a:t>curso</a:t>
            </a:r>
            <a:r>
              <a:rPr lang="en-GB" sz="3400" b="1" dirty="0" smtClean="0">
                <a:solidFill>
                  <a:prstClr val="white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endParaRPr lang="en-GB" sz="3200" b="1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8973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6921500" cy="736600"/>
          </a:xfrm>
          <a:extLst/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Fuentes </a:t>
            </a:r>
            <a:r>
              <a:rPr lang="en-GB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 </a:t>
            </a:r>
            <a:r>
              <a:rPr lang="en-GB" sz="3200" dirty="0" err="1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verificación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lang="en-GB" sz="3200" b="1" kern="1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GB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n-GB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Line 2051"/>
          <p:cNvSpPr>
            <a:spLocks noChangeShapeType="1"/>
          </p:cNvSpPr>
          <p:nvPr/>
        </p:nvSpPr>
        <p:spPr bwMode="auto">
          <a:xfrm>
            <a:off x="915988" y="2098675"/>
            <a:ext cx="0" cy="3557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3492" name="Line 2052"/>
          <p:cNvSpPr>
            <a:spLocks noChangeShapeType="1"/>
          </p:cNvSpPr>
          <p:nvPr/>
        </p:nvSpPr>
        <p:spPr bwMode="auto">
          <a:xfrm>
            <a:off x="939800" y="5675313"/>
            <a:ext cx="7354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63493" name="Rectangle 2053"/>
          <p:cNvSpPr>
            <a:spLocks noChangeArrowheads="1"/>
          </p:cNvSpPr>
          <p:nvPr/>
        </p:nvSpPr>
        <p:spPr bwMode="auto">
          <a:xfrm rot="-5400000">
            <a:off x="234652" y="2824929"/>
            <a:ext cx="7181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GB" b="1" dirty="0" err="1" smtClean="0">
                <a:solidFill>
                  <a:srgbClr val="000000"/>
                </a:solidFill>
                <a:latin typeface="Arial Narrow" pitchFamily="34" charset="0"/>
              </a:rPr>
              <a:t>Costo</a:t>
            </a:r>
            <a:endParaRPr lang="en-GB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3494" name="Rectangle 2054"/>
          <p:cNvSpPr>
            <a:spLocks noChangeArrowheads="1"/>
          </p:cNvSpPr>
          <p:nvPr/>
        </p:nvSpPr>
        <p:spPr bwMode="auto">
          <a:xfrm>
            <a:off x="6089650" y="5718175"/>
            <a:ext cx="131927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GB" b="1" dirty="0" err="1" smtClean="0">
                <a:solidFill>
                  <a:srgbClr val="000000"/>
                </a:solidFill>
                <a:latin typeface="Arial Narrow" pitchFamily="34" charset="0"/>
              </a:rPr>
              <a:t>Complejidad</a:t>
            </a:r>
            <a:endParaRPr lang="en-GB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3495" name="Arco 2055"/>
          <p:cNvSpPr>
            <a:spLocks/>
          </p:cNvSpPr>
          <p:nvPr/>
        </p:nvSpPr>
        <p:spPr bwMode="auto">
          <a:xfrm>
            <a:off x="1370013" y="2017713"/>
            <a:ext cx="6719887" cy="32004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599" y="20"/>
                </a:moveTo>
                <a:cubicBezTo>
                  <a:pt x="21588" y="11942"/>
                  <a:pt x="11921" y="21600"/>
                  <a:pt x="-1" y="21600"/>
                </a:cubicBezTo>
              </a:path>
              <a:path w="21600" h="21600" stroke="0" extrusionOk="0">
                <a:moveTo>
                  <a:pt x="21599" y="20"/>
                </a:moveTo>
                <a:cubicBezTo>
                  <a:pt x="21588" y="11942"/>
                  <a:pt x="11921" y="21600"/>
                  <a:pt x="-1" y="21600"/>
                </a:cubicBezTo>
                <a:lnTo>
                  <a:pt x="0" y="0"/>
                </a:lnTo>
                <a:lnTo>
                  <a:pt x="21599" y="2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95944" name="Rectangle 2056"/>
          <p:cNvSpPr>
            <a:spLocks noChangeArrowheads="1"/>
          </p:cNvSpPr>
          <p:nvPr/>
        </p:nvSpPr>
        <p:spPr bwMode="auto">
          <a:xfrm>
            <a:off x="1097751" y="4876800"/>
            <a:ext cx="1643079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Registros</a:t>
            </a:r>
            <a:endParaRPr lang="en-GB" sz="2000" i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administrativos</a:t>
            </a:r>
            <a:endParaRPr lang="en-GB" sz="2000" i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5945" name="Rectangle 2057"/>
          <p:cNvSpPr>
            <a:spLocks noChangeArrowheads="1"/>
          </p:cNvSpPr>
          <p:nvPr/>
        </p:nvSpPr>
        <p:spPr bwMode="auto">
          <a:xfrm>
            <a:off x="2878910" y="4610100"/>
            <a:ext cx="115256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Informes</a:t>
            </a:r>
            <a:r>
              <a:rPr lang="en-GB" sz="2000" i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algn="ctr" defTabSz="762000" eaLnBrk="0" hangingPunct="0"/>
            <a:r>
              <a:rPr lang="en-GB" sz="2000" i="1" dirty="0" smtClean="0">
                <a:solidFill>
                  <a:srgbClr val="000000"/>
                </a:solidFill>
                <a:latin typeface="Arial Narrow" pitchFamily="34" charset="0"/>
              </a:rPr>
              <a:t>de </a:t>
            </a:r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gestión</a:t>
            </a:r>
            <a:endParaRPr lang="en-GB" sz="2000" i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5946" name="Rectangle 2058"/>
          <p:cNvSpPr>
            <a:spLocks noChangeArrowheads="1"/>
          </p:cNvSpPr>
          <p:nvPr/>
        </p:nvSpPr>
        <p:spPr bwMode="auto">
          <a:xfrm>
            <a:off x="4256857" y="4171950"/>
            <a:ext cx="1317669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Estadísticas</a:t>
            </a:r>
            <a:endParaRPr lang="en-GB" sz="2000" i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disponibles</a:t>
            </a:r>
            <a:endParaRPr lang="en-GB" sz="2000" i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5947" name="Rectangle 2059"/>
          <p:cNvSpPr>
            <a:spLocks noChangeArrowheads="1"/>
          </p:cNvSpPr>
          <p:nvPr/>
        </p:nvSpPr>
        <p:spPr bwMode="auto">
          <a:xfrm>
            <a:off x="5558587" y="3140968"/>
            <a:ext cx="1317669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GB" sz="2000" i="1" dirty="0" err="1">
                <a:solidFill>
                  <a:srgbClr val="000000"/>
                </a:solidFill>
                <a:latin typeface="Arial Narrow" pitchFamily="34" charset="0"/>
              </a:rPr>
              <a:t>Estadísticas</a:t>
            </a:r>
            <a:endParaRPr lang="en-GB" sz="2000" i="1" dirty="0">
              <a:solidFill>
                <a:srgbClr val="000000"/>
              </a:solidFill>
              <a:latin typeface="Arial Narrow" pitchFamily="34" charset="0"/>
            </a:endParaRPr>
          </a:p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adaptadas</a:t>
            </a:r>
            <a:endParaRPr lang="en-GB" sz="2000" i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defTabSz="762000" eaLnBrk="0" hangingPunct="0"/>
            <a:r>
              <a:rPr lang="en-GB" sz="2000" i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disponibles</a:t>
            </a:r>
            <a:endParaRPr lang="en-GB" sz="2000" i="1" dirty="0">
              <a:solidFill>
                <a:srgbClr val="000000"/>
              </a:solidFill>
              <a:latin typeface="Arial Narrow" pitchFamily="34" charset="0"/>
            </a:endParaRPr>
          </a:p>
          <a:p>
            <a:pPr algn="ctr" defTabSz="762000" eaLnBrk="0" hangingPunct="0"/>
            <a:r>
              <a:rPr lang="en-GB" sz="2000" i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GB" sz="2000" i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5949" name="Rectangle 2061"/>
          <p:cNvSpPr>
            <a:spLocks noChangeArrowheads="1"/>
          </p:cNvSpPr>
          <p:nvPr/>
        </p:nvSpPr>
        <p:spPr bwMode="auto">
          <a:xfrm>
            <a:off x="6334136" y="2132856"/>
            <a:ext cx="162224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Encuestas</a:t>
            </a:r>
            <a:endParaRPr lang="en-GB" sz="2000" i="1" dirty="0" smtClean="0">
              <a:solidFill>
                <a:srgbClr val="000000"/>
              </a:solidFill>
              <a:latin typeface="Arial Narrow" pitchFamily="34" charset="0"/>
            </a:endParaRPr>
          </a:p>
          <a:p>
            <a:pPr algn="ctr" defTabSz="762000" eaLnBrk="0" hangingPunct="0"/>
            <a:r>
              <a:rPr lang="en-GB" sz="2000" i="1" dirty="0" err="1" smtClean="0">
                <a:solidFill>
                  <a:srgbClr val="000000"/>
                </a:solidFill>
                <a:latin typeface="Arial Narrow" pitchFamily="34" charset="0"/>
              </a:rPr>
              <a:t>especializadas</a:t>
            </a:r>
            <a:endParaRPr lang="en-GB" sz="2000" i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95950" name="Arco 2062"/>
          <p:cNvSpPr>
            <a:spLocks/>
          </p:cNvSpPr>
          <p:nvPr/>
        </p:nvSpPr>
        <p:spPr bwMode="auto">
          <a:xfrm>
            <a:off x="992188" y="2074863"/>
            <a:ext cx="7073900" cy="34925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599" y="19"/>
                </a:moveTo>
                <a:cubicBezTo>
                  <a:pt x="21588" y="11941"/>
                  <a:pt x="11921" y="21600"/>
                  <a:pt x="-1" y="21600"/>
                </a:cubicBezTo>
              </a:path>
              <a:path w="21600" h="21600" stroke="0" extrusionOk="0">
                <a:moveTo>
                  <a:pt x="21599" y="19"/>
                </a:moveTo>
                <a:cubicBezTo>
                  <a:pt x="21588" y="11941"/>
                  <a:pt x="11921" y="21600"/>
                  <a:pt x="-1" y="21600"/>
                </a:cubicBezTo>
                <a:lnTo>
                  <a:pt x="0" y="0"/>
                </a:lnTo>
                <a:lnTo>
                  <a:pt x="21599" y="19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5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4" grpId="0" autoUpdateAnimBg="0"/>
      <p:bldP spid="295945" grpId="0" autoUpdateAnimBg="0"/>
      <p:bldP spid="295946" grpId="0" autoUpdateAnimBg="0"/>
      <p:bldP spid="295947" grpId="0" autoUpdateAnimBg="0"/>
      <p:bldP spid="295949" grpId="0" autoUpdateAnimBg="0"/>
      <p:bldP spid="29595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ChangeArrowheads="1"/>
          </p:cNvSpPr>
          <p:nvPr/>
        </p:nvSpPr>
        <p:spPr bwMode="auto">
          <a:xfrm>
            <a:off x="698500" y="622300"/>
            <a:ext cx="692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endParaRPr lang="it-IT">
              <a:solidFill>
                <a:srgbClr val="009999"/>
              </a:solidFill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00800" y="4419600"/>
            <a:ext cx="2371725" cy="1828800"/>
            <a:chOff x="4032" y="2784"/>
            <a:chExt cx="1494" cy="1152"/>
          </a:xfrm>
        </p:grpSpPr>
        <p:grpSp>
          <p:nvGrpSpPr>
            <p:cNvPr id="64573" name="Group 4"/>
            <p:cNvGrpSpPr>
              <a:grpSpLocks/>
            </p:cNvGrpSpPr>
            <p:nvPr/>
          </p:nvGrpSpPr>
          <p:grpSpPr bwMode="auto">
            <a:xfrm>
              <a:off x="4608" y="2784"/>
              <a:ext cx="918" cy="864"/>
              <a:chOff x="4218" y="2976"/>
              <a:chExt cx="918" cy="864"/>
            </a:xfrm>
          </p:grpSpPr>
          <p:sp>
            <p:nvSpPr>
              <p:cNvPr id="64585" name="Rectangle 5"/>
              <p:cNvSpPr>
                <a:spLocks noChangeArrowheads="1"/>
              </p:cNvSpPr>
              <p:nvPr/>
            </p:nvSpPr>
            <p:spPr bwMode="auto">
              <a:xfrm>
                <a:off x="4231" y="2984"/>
                <a:ext cx="808" cy="856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4586" name="Rectangle 6"/>
              <p:cNvSpPr>
                <a:spLocks noChangeArrowheads="1"/>
              </p:cNvSpPr>
              <p:nvPr/>
            </p:nvSpPr>
            <p:spPr bwMode="auto">
              <a:xfrm>
                <a:off x="4218" y="3134"/>
                <a:ext cx="11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endParaRPr lang="de-DE" sz="800">
                  <a:solidFill>
                    <a:srgbClr val="009999"/>
                  </a:solidFill>
                </a:endParaRPr>
              </a:p>
            </p:txBody>
          </p:sp>
          <p:sp>
            <p:nvSpPr>
              <p:cNvPr id="64587" name="Rectangle 7"/>
              <p:cNvSpPr>
                <a:spLocks noChangeArrowheads="1"/>
              </p:cNvSpPr>
              <p:nvPr/>
            </p:nvSpPr>
            <p:spPr bwMode="auto">
              <a:xfrm>
                <a:off x="4612" y="3134"/>
                <a:ext cx="524" cy="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5500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1750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4250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  750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  400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1100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3100</a:t>
                </a:r>
              </a:p>
            </p:txBody>
          </p:sp>
          <p:sp>
            <p:nvSpPr>
              <p:cNvPr id="64588" name="Rectangle 8"/>
              <p:cNvSpPr>
                <a:spLocks noChangeArrowheads="1"/>
              </p:cNvSpPr>
              <p:nvPr/>
            </p:nvSpPr>
            <p:spPr bwMode="auto">
              <a:xfrm>
                <a:off x="4458" y="2976"/>
                <a:ext cx="32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Budget</a:t>
                </a:r>
              </a:p>
            </p:txBody>
          </p:sp>
        </p:grpSp>
        <p:grpSp>
          <p:nvGrpSpPr>
            <p:cNvPr id="64574" name="Group 9"/>
            <p:cNvGrpSpPr>
              <a:grpSpLocks/>
            </p:cNvGrpSpPr>
            <p:nvPr/>
          </p:nvGrpSpPr>
          <p:grpSpPr bwMode="auto">
            <a:xfrm>
              <a:off x="4032" y="2928"/>
              <a:ext cx="1200" cy="1008"/>
              <a:chOff x="4032" y="2928"/>
              <a:chExt cx="1200" cy="1008"/>
            </a:xfrm>
          </p:grpSpPr>
          <p:grpSp>
            <p:nvGrpSpPr>
              <p:cNvPr id="64575" name="Group 10"/>
              <p:cNvGrpSpPr>
                <a:grpSpLocks/>
              </p:cNvGrpSpPr>
              <p:nvPr/>
            </p:nvGrpSpPr>
            <p:grpSpPr bwMode="auto">
              <a:xfrm>
                <a:off x="4314" y="2928"/>
                <a:ext cx="918" cy="864"/>
                <a:chOff x="4218" y="2976"/>
                <a:chExt cx="918" cy="864"/>
              </a:xfrm>
            </p:grpSpPr>
            <p:sp>
              <p:nvSpPr>
                <p:cNvPr id="64581" name="Rectangle 11"/>
                <p:cNvSpPr>
                  <a:spLocks noChangeArrowheads="1"/>
                </p:cNvSpPr>
                <p:nvPr/>
              </p:nvSpPr>
              <p:spPr bwMode="auto">
                <a:xfrm>
                  <a:off x="4231" y="2984"/>
                  <a:ext cx="808" cy="856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64582" name="Rectangle 12"/>
                <p:cNvSpPr>
                  <a:spLocks noChangeArrowheads="1"/>
                </p:cNvSpPr>
                <p:nvPr/>
              </p:nvSpPr>
              <p:spPr bwMode="auto">
                <a:xfrm>
                  <a:off x="4218" y="3134"/>
                  <a:ext cx="114" cy="1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endParaRPr lang="de-DE" sz="800">
                    <a:solidFill>
                      <a:srgbClr val="009999"/>
                    </a:solidFill>
                  </a:endParaRPr>
                </a:p>
              </p:txBody>
            </p:sp>
            <p:sp>
              <p:nvSpPr>
                <p:cNvPr id="64583" name="Rectangle 13"/>
                <p:cNvSpPr>
                  <a:spLocks noChangeArrowheads="1"/>
                </p:cNvSpPr>
                <p:nvPr/>
              </p:nvSpPr>
              <p:spPr bwMode="auto">
                <a:xfrm>
                  <a:off x="4612" y="3134"/>
                  <a:ext cx="524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5500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1750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4250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  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  400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1100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3100</a:t>
                  </a:r>
                </a:p>
              </p:txBody>
            </p:sp>
            <p:sp>
              <p:nvSpPr>
                <p:cNvPr id="64584" name="Rectangle 14"/>
                <p:cNvSpPr>
                  <a:spLocks noChangeArrowheads="1"/>
                </p:cNvSpPr>
                <p:nvPr/>
              </p:nvSpPr>
              <p:spPr bwMode="auto">
                <a:xfrm>
                  <a:off x="4458" y="2976"/>
                  <a:ext cx="320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1000">
                      <a:solidFill>
                        <a:srgbClr val="009999"/>
                      </a:solidFill>
                    </a:rPr>
                    <a:t>Budget</a:t>
                  </a:r>
                </a:p>
              </p:txBody>
            </p:sp>
          </p:grpSp>
          <p:grpSp>
            <p:nvGrpSpPr>
              <p:cNvPr id="64576" name="Group 15"/>
              <p:cNvGrpSpPr>
                <a:grpSpLocks/>
              </p:cNvGrpSpPr>
              <p:nvPr/>
            </p:nvGrpSpPr>
            <p:grpSpPr bwMode="auto">
              <a:xfrm>
                <a:off x="4032" y="3072"/>
                <a:ext cx="918" cy="864"/>
                <a:chOff x="4074" y="3072"/>
                <a:chExt cx="918" cy="864"/>
              </a:xfrm>
            </p:grpSpPr>
            <p:sp>
              <p:nvSpPr>
                <p:cNvPr id="64577" name="Rectangle 16"/>
                <p:cNvSpPr>
                  <a:spLocks noChangeArrowheads="1"/>
                </p:cNvSpPr>
                <p:nvPr/>
              </p:nvSpPr>
              <p:spPr bwMode="auto">
                <a:xfrm>
                  <a:off x="4087" y="3080"/>
                  <a:ext cx="808" cy="856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64578" name="Rectangle 17"/>
                <p:cNvSpPr>
                  <a:spLocks noChangeArrowheads="1"/>
                </p:cNvSpPr>
                <p:nvPr/>
              </p:nvSpPr>
              <p:spPr bwMode="auto">
                <a:xfrm>
                  <a:off x="4074" y="3230"/>
                  <a:ext cx="451" cy="5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Salaries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Allowances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Vehicle Op.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Office 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Tel/Fax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Seeds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Fertiliser</a:t>
                  </a:r>
                </a:p>
              </p:txBody>
            </p:sp>
            <p:sp>
              <p:nvSpPr>
                <p:cNvPr id="64579" name="Rectangle 18"/>
                <p:cNvSpPr>
                  <a:spLocks noChangeArrowheads="1"/>
                </p:cNvSpPr>
                <p:nvPr/>
              </p:nvSpPr>
              <p:spPr bwMode="auto">
                <a:xfrm>
                  <a:off x="4468" y="3230"/>
                  <a:ext cx="524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</a:rPr>
                    <a:t>	</a:t>
                  </a: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5000	5500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1250	1750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3750	4250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750	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400	400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850	1100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2300	3100</a:t>
                  </a:r>
                </a:p>
              </p:txBody>
            </p:sp>
            <p:sp>
              <p:nvSpPr>
                <p:cNvPr id="64580" name="Rectangle 19"/>
                <p:cNvSpPr>
                  <a:spLocks noChangeArrowheads="1"/>
                </p:cNvSpPr>
                <p:nvPr/>
              </p:nvSpPr>
              <p:spPr bwMode="auto">
                <a:xfrm>
                  <a:off x="4147" y="3072"/>
                  <a:ext cx="598" cy="1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1000" dirty="0" err="1" smtClean="0">
                      <a:solidFill>
                        <a:srgbClr val="009999"/>
                      </a:solidFill>
                    </a:rPr>
                    <a:t>Presupuesto</a:t>
                  </a:r>
                  <a:endParaRPr lang="en-GB" sz="1000" dirty="0">
                    <a:solidFill>
                      <a:srgbClr val="009999"/>
                    </a:solidFill>
                  </a:endParaRPr>
                </a:p>
              </p:txBody>
            </p:sp>
          </p:grp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562600" y="1981200"/>
            <a:ext cx="2870200" cy="1441450"/>
            <a:chOff x="1146" y="2928"/>
            <a:chExt cx="1808" cy="908"/>
          </a:xfrm>
        </p:grpSpPr>
        <p:grpSp>
          <p:nvGrpSpPr>
            <p:cNvPr id="64528" name="Group 21"/>
            <p:cNvGrpSpPr>
              <a:grpSpLocks/>
            </p:cNvGrpSpPr>
            <p:nvPr/>
          </p:nvGrpSpPr>
          <p:grpSpPr bwMode="auto">
            <a:xfrm>
              <a:off x="1338" y="2928"/>
              <a:ext cx="1616" cy="716"/>
              <a:chOff x="1338" y="2928"/>
              <a:chExt cx="1616" cy="716"/>
            </a:xfrm>
          </p:grpSpPr>
          <p:grpSp>
            <p:nvGrpSpPr>
              <p:cNvPr id="64559" name="Group 22"/>
              <p:cNvGrpSpPr>
                <a:grpSpLocks/>
              </p:cNvGrpSpPr>
              <p:nvPr/>
            </p:nvGrpSpPr>
            <p:grpSpPr bwMode="auto">
              <a:xfrm>
                <a:off x="1338" y="2940"/>
                <a:ext cx="1616" cy="704"/>
                <a:chOff x="1338" y="2940"/>
                <a:chExt cx="1616" cy="704"/>
              </a:xfrm>
            </p:grpSpPr>
            <p:sp>
              <p:nvSpPr>
                <p:cNvPr id="64561" name="Rectangle 23"/>
                <p:cNvSpPr>
                  <a:spLocks noChangeArrowheads="1"/>
                </p:cNvSpPr>
                <p:nvPr/>
              </p:nvSpPr>
              <p:spPr bwMode="auto">
                <a:xfrm>
                  <a:off x="1338" y="2940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64562" name="Line 24"/>
                <p:cNvSpPr>
                  <a:spLocks noChangeShapeType="1"/>
                </p:cNvSpPr>
                <p:nvPr/>
              </p:nvSpPr>
              <p:spPr bwMode="auto">
                <a:xfrm>
                  <a:off x="1572" y="3084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63" name="Line 25"/>
                <p:cNvSpPr>
                  <a:spLocks noChangeShapeType="1"/>
                </p:cNvSpPr>
                <p:nvPr/>
              </p:nvSpPr>
              <p:spPr bwMode="auto">
                <a:xfrm>
                  <a:off x="1572" y="3159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64" name="Line 26"/>
                <p:cNvSpPr>
                  <a:spLocks noChangeShapeType="1"/>
                </p:cNvSpPr>
                <p:nvPr/>
              </p:nvSpPr>
              <p:spPr bwMode="auto">
                <a:xfrm>
                  <a:off x="1656" y="3235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65" name="Line 27"/>
                <p:cNvSpPr>
                  <a:spLocks noChangeShapeType="1"/>
                </p:cNvSpPr>
                <p:nvPr/>
              </p:nvSpPr>
              <p:spPr bwMode="auto">
                <a:xfrm>
                  <a:off x="1656" y="3311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66" name="Line 28"/>
                <p:cNvSpPr>
                  <a:spLocks noChangeShapeType="1"/>
                </p:cNvSpPr>
                <p:nvPr/>
              </p:nvSpPr>
              <p:spPr bwMode="auto">
                <a:xfrm>
                  <a:off x="1907" y="338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67" name="Line 29"/>
                <p:cNvSpPr>
                  <a:spLocks noChangeShapeType="1"/>
                </p:cNvSpPr>
                <p:nvPr/>
              </p:nvSpPr>
              <p:spPr bwMode="auto">
                <a:xfrm>
                  <a:off x="1907" y="3463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68" name="Line 30"/>
                <p:cNvSpPr>
                  <a:spLocks noChangeShapeType="1"/>
                </p:cNvSpPr>
                <p:nvPr/>
              </p:nvSpPr>
              <p:spPr bwMode="auto">
                <a:xfrm>
                  <a:off x="1907" y="3538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69" name="Line 31"/>
                <p:cNvSpPr>
                  <a:spLocks noChangeShapeType="1"/>
                </p:cNvSpPr>
                <p:nvPr/>
              </p:nvSpPr>
              <p:spPr bwMode="auto">
                <a:xfrm>
                  <a:off x="2301" y="3080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70" name="Line 32"/>
                <p:cNvSpPr>
                  <a:spLocks noChangeShapeType="1"/>
                </p:cNvSpPr>
                <p:nvPr/>
              </p:nvSpPr>
              <p:spPr bwMode="auto">
                <a:xfrm>
                  <a:off x="2385" y="3308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7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631" y="3452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7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631" y="3527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</p:grpSp>
          <p:sp>
            <p:nvSpPr>
              <p:cNvPr id="64560" name="Rectangle 35"/>
              <p:cNvSpPr>
                <a:spLocks noChangeArrowheads="1"/>
              </p:cNvSpPr>
              <p:nvPr/>
            </p:nvSpPr>
            <p:spPr bwMode="auto">
              <a:xfrm>
                <a:off x="1945" y="2928"/>
                <a:ext cx="39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Workplan</a:t>
                </a:r>
              </a:p>
            </p:txBody>
          </p:sp>
        </p:grpSp>
        <p:grpSp>
          <p:nvGrpSpPr>
            <p:cNvPr id="64529" name="Group 36"/>
            <p:cNvGrpSpPr>
              <a:grpSpLocks/>
            </p:cNvGrpSpPr>
            <p:nvPr/>
          </p:nvGrpSpPr>
          <p:grpSpPr bwMode="auto">
            <a:xfrm>
              <a:off x="1242" y="3024"/>
              <a:ext cx="1616" cy="716"/>
              <a:chOff x="1242" y="3024"/>
              <a:chExt cx="1616" cy="716"/>
            </a:xfrm>
          </p:grpSpPr>
          <p:grpSp>
            <p:nvGrpSpPr>
              <p:cNvPr id="64545" name="Group 37"/>
              <p:cNvGrpSpPr>
                <a:grpSpLocks/>
              </p:cNvGrpSpPr>
              <p:nvPr/>
            </p:nvGrpSpPr>
            <p:grpSpPr bwMode="auto">
              <a:xfrm>
                <a:off x="1242" y="3036"/>
                <a:ext cx="1616" cy="704"/>
                <a:chOff x="1242" y="3036"/>
                <a:chExt cx="1616" cy="704"/>
              </a:xfrm>
            </p:grpSpPr>
            <p:sp>
              <p:nvSpPr>
                <p:cNvPr id="6454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42" y="3036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64548" name="Line 39"/>
                <p:cNvSpPr>
                  <a:spLocks noChangeShapeType="1"/>
                </p:cNvSpPr>
                <p:nvPr/>
              </p:nvSpPr>
              <p:spPr bwMode="auto">
                <a:xfrm>
                  <a:off x="1476" y="3180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49" name="Line 40"/>
                <p:cNvSpPr>
                  <a:spLocks noChangeShapeType="1"/>
                </p:cNvSpPr>
                <p:nvPr/>
              </p:nvSpPr>
              <p:spPr bwMode="auto">
                <a:xfrm>
                  <a:off x="1476" y="3255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0" name="Line 41"/>
                <p:cNvSpPr>
                  <a:spLocks noChangeShapeType="1"/>
                </p:cNvSpPr>
                <p:nvPr/>
              </p:nvSpPr>
              <p:spPr bwMode="auto">
                <a:xfrm>
                  <a:off x="1560" y="3331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1" name="Line 42"/>
                <p:cNvSpPr>
                  <a:spLocks noChangeShapeType="1"/>
                </p:cNvSpPr>
                <p:nvPr/>
              </p:nvSpPr>
              <p:spPr bwMode="auto">
                <a:xfrm>
                  <a:off x="1560" y="340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2" name="Line 43"/>
                <p:cNvSpPr>
                  <a:spLocks noChangeShapeType="1"/>
                </p:cNvSpPr>
                <p:nvPr/>
              </p:nvSpPr>
              <p:spPr bwMode="auto">
                <a:xfrm>
                  <a:off x="1811" y="3483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3" name="Line 44"/>
                <p:cNvSpPr>
                  <a:spLocks noChangeShapeType="1"/>
                </p:cNvSpPr>
                <p:nvPr/>
              </p:nvSpPr>
              <p:spPr bwMode="auto">
                <a:xfrm>
                  <a:off x="1811" y="3559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4" name="Line 45"/>
                <p:cNvSpPr>
                  <a:spLocks noChangeShapeType="1"/>
                </p:cNvSpPr>
                <p:nvPr/>
              </p:nvSpPr>
              <p:spPr bwMode="auto">
                <a:xfrm>
                  <a:off x="1811" y="3634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5" name="Line 46"/>
                <p:cNvSpPr>
                  <a:spLocks noChangeShapeType="1"/>
                </p:cNvSpPr>
                <p:nvPr/>
              </p:nvSpPr>
              <p:spPr bwMode="auto">
                <a:xfrm>
                  <a:off x="2205" y="3176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6" name="Line 47"/>
                <p:cNvSpPr>
                  <a:spLocks noChangeShapeType="1"/>
                </p:cNvSpPr>
                <p:nvPr/>
              </p:nvSpPr>
              <p:spPr bwMode="auto">
                <a:xfrm>
                  <a:off x="2289" y="3404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535" y="3548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58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535" y="3623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</p:grpSp>
          <p:sp>
            <p:nvSpPr>
              <p:cNvPr id="64546" name="Rectangle 50"/>
              <p:cNvSpPr>
                <a:spLocks noChangeArrowheads="1"/>
              </p:cNvSpPr>
              <p:nvPr/>
            </p:nvSpPr>
            <p:spPr bwMode="auto">
              <a:xfrm>
                <a:off x="1849" y="3024"/>
                <a:ext cx="39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Workplan</a:t>
                </a:r>
              </a:p>
            </p:txBody>
          </p:sp>
        </p:grpSp>
        <p:grpSp>
          <p:nvGrpSpPr>
            <p:cNvPr id="64530" name="Group 51"/>
            <p:cNvGrpSpPr>
              <a:grpSpLocks/>
            </p:cNvGrpSpPr>
            <p:nvPr/>
          </p:nvGrpSpPr>
          <p:grpSpPr bwMode="auto">
            <a:xfrm>
              <a:off x="1146" y="3120"/>
              <a:ext cx="1616" cy="716"/>
              <a:chOff x="1146" y="3120"/>
              <a:chExt cx="1616" cy="716"/>
            </a:xfrm>
          </p:grpSpPr>
          <p:grpSp>
            <p:nvGrpSpPr>
              <p:cNvPr id="64531" name="Group 52"/>
              <p:cNvGrpSpPr>
                <a:grpSpLocks/>
              </p:cNvGrpSpPr>
              <p:nvPr/>
            </p:nvGrpSpPr>
            <p:grpSpPr bwMode="auto">
              <a:xfrm>
                <a:off x="1146" y="3132"/>
                <a:ext cx="1616" cy="704"/>
                <a:chOff x="1146" y="3132"/>
                <a:chExt cx="1616" cy="704"/>
              </a:xfrm>
            </p:grpSpPr>
            <p:sp>
              <p:nvSpPr>
                <p:cNvPr id="64533" name="Rectangle 53"/>
                <p:cNvSpPr>
                  <a:spLocks noChangeArrowheads="1"/>
                </p:cNvSpPr>
                <p:nvPr/>
              </p:nvSpPr>
              <p:spPr bwMode="auto">
                <a:xfrm>
                  <a:off x="1146" y="3132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64534" name="Line 54"/>
                <p:cNvSpPr>
                  <a:spLocks noChangeShapeType="1"/>
                </p:cNvSpPr>
                <p:nvPr/>
              </p:nvSpPr>
              <p:spPr bwMode="auto">
                <a:xfrm>
                  <a:off x="1380" y="3276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35" name="Line 55"/>
                <p:cNvSpPr>
                  <a:spLocks noChangeShapeType="1"/>
                </p:cNvSpPr>
                <p:nvPr/>
              </p:nvSpPr>
              <p:spPr bwMode="auto">
                <a:xfrm>
                  <a:off x="1380" y="3351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36" name="Line 56"/>
                <p:cNvSpPr>
                  <a:spLocks noChangeShapeType="1"/>
                </p:cNvSpPr>
                <p:nvPr/>
              </p:nvSpPr>
              <p:spPr bwMode="auto">
                <a:xfrm>
                  <a:off x="1464" y="342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37" name="Line 57"/>
                <p:cNvSpPr>
                  <a:spLocks noChangeShapeType="1"/>
                </p:cNvSpPr>
                <p:nvPr/>
              </p:nvSpPr>
              <p:spPr bwMode="auto">
                <a:xfrm>
                  <a:off x="1464" y="3503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38" name="Line 58"/>
                <p:cNvSpPr>
                  <a:spLocks noChangeShapeType="1"/>
                </p:cNvSpPr>
                <p:nvPr/>
              </p:nvSpPr>
              <p:spPr bwMode="auto">
                <a:xfrm>
                  <a:off x="1715" y="3579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39" name="Line 59"/>
                <p:cNvSpPr>
                  <a:spLocks noChangeShapeType="1"/>
                </p:cNvSpPr>
                <p:nvPr/>
              </p:nvSpPr>
              <p:spPr bwMode="auto">
                <a:xfrm>
                  <a:off x="1715" y="3655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40" name="Line 60"/>
                <p:cNvSpPr>
                  <a:spLocks noChangeShapeType="1"/>
                </p:cNvSpPr>
                <p:nvPr/>
              </p:nvSpPr>
              <p:spPr bwMode="auto">
                <a:xfrm>
                  <a:off x="1715" y="3730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41" name="Line 61"/>
                <p:cNvSpPr>
                  <a:spLocks noChangeShapeType="1"/>
                </p:cNvSpPr>
                <p:nvPr/>
              </p:nvSpPr>
              <p:spPr bwMode="auto">
                <a:xfrm>
                  <a:off x="2109" y="3272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42" name="Line 62"/>
                <p:cNvSpPr>
                  <a:spLocks noChangeShapeType="1"/>
                </p:cNvSpPr>
                <p:nvPr/>
              </p:nvSpPr>
              <p:spPr bwMode="auto">
                <a:xfrm>
                  <a:off x="2193" y="3500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4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39" y="3644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  <p:sp>
              <p:nvSpPr>
                <p:cNvPr id="6454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439" y="3719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/>
                </a:p>
              </p:txBody>
            </p:sp>
          </p:grpSp>
          <p:sp>
            <p:nvSpPr>
              <p:cNvPr id="64532" name="Rectangle 65"/>
              <p:cNvSpPr>
                <a:spLocks noChangeArrowheads="1"/>
              </p:cNvSpPr>
              <p:nvPr/>
            </p:nvSpPr>
            <p:spPr bwMode="auto">
              <a:xfrm>
                <a:off x="1753" y="3120"/>
                <a:ext cx="70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 dirty="0" smtClean="0">
                    <a:solidFill>
                      <a:srgbClr val="009999"/>
                    </a:solidFill>
                  </a:rPr>
                  <a:t>Plan de </a:t>
                </a:r>
                <a:r>
                  <a:rPr lang="en-GB" sz="1000" dirty="0" err="1" smtClean="0">
                    <a:solidFill>
                      <a:srgbClr val="009999"/>
                    </a:solidFill>
                  </a:rPr>
                  <a:t>trabajo</a:t>
                </a:r>
                <a:endParaRPr lang="en-GB" sz="1000" dirty="0">
                  <a:solidFill>
                    <a:srgbClr val="009999"/>
                  </a:solidFill>
                </a:endParaRPr>
              </a:p>
            </p:txBody>
          </p:sp>
        </p:grpSp>
      </p:grpSp>
      <p:sp>
        <p:nvSpPr>
          <p:cNvPr id="542786" name="Rectangle 66"/>
          <p:cNvSpPr>
            <a:spLocks noChangeArrowheads="1"/>
          </p:cNvSpPr>
          <p:nvPr/>
        </p:nvSpPr>
        <p:spPr bwMode="auto">
          <a:xfrm>
            <a:off x="731093" y="3789040"/>
            <a:ext cx="7123747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con base en </a:t>
            </a:r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O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calendario</a:t>
            </a:r>
          </a:p>
          <a:p>
            <a:pPr algn="ctr"/>
            <a:r>
              <a:rPr lang="es-CO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recursos y presupuestos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7" name="Rectangle 67"/>
          <p:cNvSpPr>
            <a:spLocks noChangeArrowheads="1"/>
          </p:cNvSpPr>
          <p:nvPr/>
        </p:nvSpPr>
        <p:spPr bwMode="auto">
          <a:xfrm>
            <a:off x="1259483" y="1386036"/>
            <a:ext cx="2079096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Marco </a:t>
            </a:r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lógico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8" name="AutoShape 68"/>
          <p:cNvSpPr>
            <a:spLocks noChangeArrowheads="1"/>
          </p:cNvSpPr>
          <p:nvPr/>
        </p:nvSpPr>
        <p:spPr bwMode="auto">
          <a:xfrm>
            <a:off x="4800600" y="48768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542789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201295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1" name="Rectangle 70"/>
          <p:cNvSpPr>
            <a:spLocks noChangeArrowheads="1"/>
          </p:cNvSpPr>
          <p:nvPr/>
        </p:nvSpPr>
        <p:spPr bwMode="auto">
          <a:xfrm>
            <a:off x="685800" y="333375"/>
            <a:ext cx="791951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Desde el </a:t>
            </a:r>
            <a:r>
              <a:rPr lang="es-CO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EML</a:t>
            </a:r>
            <a:r>
              <a:rPr lang="es-CO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CO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planeación operativa</a:t>
            </a:r>
            <a:endParaRPr lang="it-IT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91" name="Text Box 71"/>
          <p:cNvSpPr txBox="1">
            <a:spLocks noChangeArrowheads="1"/>
          </p:cNvSpPr>
          <p:nvPr/>
        </p:nvSpPr>
        <p:spPr bwMode="auto">
          <a:xfrm>
            <a:off x="4495800" y="27432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/>
          </a:p>
        </p:txBody>
      </p:sp>
      <p:sp>
        <p:nvSpPr>
          <p:cNvPr id="542792" name="AutoShape 72"/>
          <p:cNvSpPr>
            <a:spLocks noChangeArrowheads="1"/>
          </p:cNvSpPr>
          <p:nvPr/>
        </p:nvSpPr>
        <p:spPr bwMode="auto">
          <a:xfrm>
            <a:off x="3962400" y="24384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42793" name="AutoShape 73"/>
          <p:cNvSpPr>
            <a:spLocks noChangeArrowheads="1"/>
          </p:cNvSpPr>
          <p:nvPr/>
        </p:nvSpPr>
        <p:spPr bwMode="auto">
          <a:xfrm>
            <a:off x="685800" y="48768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42794" name="Text Box 74"/>
          <p:cNvSpPr txBox="1">
            <a:spLocks noChangeArrowheads="1"/>
          </p:cNvSpPr>
          <p:nvPr/>
        </p:nvSpPr>
        <p:spPr bwMode="auto">
          <a:xfrm>
            <a:off x="2651125" y="4791075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/>
          </a:p>
        </p:txBody>
      </p:sp>
      <p:sp>
        <p:nvSpPr>
          <p:cNvPr id="542795" name="Rectangle 75"/>
          <p:cNvSpPr>
            <a:spLocks noChangeArrowheads="1"/>
          </p:cNvSpPr>
          <p:nvPr/>
        </p:nvSpPr>
        <p:spPr bwMode="auto">
          <a:xfrm>
            <a:off x="2133600" y="4876800"/>
            <a:ext cx="20574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Programa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de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recursos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27" name="TextBox 1"/>
          <p:cNvSpPr txBox="1">
            <a:spLocks noChangeArrowheads="1"/>
          </p:cNvSpPr>
          <p:nvPr/>
        </p:nvSpPr>
        <p:spPr bwMode="auto">
          <a:xfrm>
            <a:off x="5940127" y="1412875"/>
            <a:ext cx="2416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b="1" dirty="0" smtClean="0"/>
              <a:t>Plan de </a:t>
            </a:r>
            <a:r>
              <a:rPr lang="en-US" sz="2400" b="1" dirty="0" err="1" smtClean="0"/>
              <a:t>trabajo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500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autoUpdateAnimBg="0"/>
      <p:bldP spid="542786" grpId="0" autoUpdateAnimBg="0"/>
      <p:bldP spid="542787" grpId="0" autoUpdateAnimBg="0"/>
      <p:bldP spid="542788" grpId="0" animBg="1"/>
      <p:bldP spid="542791" grpId="0" autoUpdateAnimBg="0"/>
      <p:bldP spid="542792" grpId="0" animBg="1"/>
      <p:bldP spid="542793" grpId="0" animBg="1"/>
      <p:bldP spid="542794" grpId="0" autoUpdateAnimBg="0"/>
      <p:bldP spid="542795" grpId="0" animBg="1" autoUpdateAnimBg="0"/>
      <p:bldP spid="6452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2920" y="-99392"/>
            <a:ext cx="7437512" cy="720080"/>
          </a:xfrm>
        </p:spPr>
        <p:txBody>
          <a:bodyPr/>
          <a:lstStyle/>
          <a:p>
            <a:r>
              <a:rPr lang="en-US" sz="20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Ejemplos</a:t>
            </a:r>
            <a:r>
              <a:rPr lang="en-US" sz="20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plan de </a:t>
            </a:r>
            <a:r>
              <a:rPr lang="en-US" sz="20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trabajo</a:t>
            </a:r>
            <a:r>
              <a:rPr lang="en-US" sz="20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  <a:r>
              <a:rPr lang="en-US" sz="20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actividades</a:t>
            </a:r>
            <a:r>
              <a:rPr lang="en-US" sz="20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a </a:t>
            </a:r>
            <a:r>
              <a:rPr lang="en-US" sz="20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través</a:t>
            </a:r>
            <a:r>
              <a:rPr lang="en-US" sz="20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del </a:t>
            </a:r>
            <a:r>
              <a:rPr lang="en-US" sz="20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tiempo</a:t>
            </a:r>
            <a:endParaRPr lang="es-CO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422" y="1052736"/>
            <a:ext cx="879213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54868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Plan de trabajo –Calendario de Actividades</a:t>
            </a:r>
          </a:p>
          <a:p>
            <a:r>
              <a:rPr lang="es-CO" sz="1200" b="1" dirty="0" smtClean="0"/>
              <a:t>Rehabilitación de las carreteras Región Sur - Salinas</a:t>
            </a:r>
            <a:endParaRPr lang="es-CO" sz="1200" b="1" dirty="0"/>
          </a:p>
        </p:txBody>
      </p:sp>
    </p:spTree>
    <p:extLst>
      <p:ext uri="{BB962C8B-B14F-4D97-AF65-F5344CB8AC3E}">
        <p14:creationId xmlns:p14="http://schemas.microsoft.com/office/powerpoint/2010/main" val="26773010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s-CO" sz="2400" dirty="0"/>
              <a:t>Plan de trabajo relacionado </a:t>
            </a:r>
            <a:r>
              <a:rPr lang="es-CO" sz="2400" dirty="0" smtClean="0"/>
              <a:t>con recursos </a:t>
            </a:r>
            <a:r>
              <a:rPr lang="es-CO" sz="2400" dirty="0"/>
              <a:t>humanos</a:t>
            </a:r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26" y="1268760"/>
            <a:ext cx="8317870" cy="479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1247" y="908720"/>
            <a:ext cx="5551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 dirty="0">
                <a:latin typeface="Arial Narrow" panose="020B0606020202030204" pitchFamily="34" charset="0"/>
              </a:rPr>
              <a:t>Creación de la Unidad de Planificación del Ministerio de Transporte</a:t>
            </a:r>
          </a:p>
        </p:txBody>
      </p:sp>
    </p:spTree>
    <p:extLst>
      <p:ext uri="{BB962C8B-B14F-4D97-AF65-F5344CB8AC3E}">
        <p14:creationId xmlns:p14="http://schemas.microsoft.com/office/powerpoint/2010/main" val="12407344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4888" y="-13394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Plan de </a:t>
            </a:r>
            <a:r>
              <a:rPr lang="en-US" sz="24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trabajo</a:t>
            </a:r>
            <a:r>
              <a:rPr lang="en-US" sz="24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relacionado</a:t>
            </a:r>
            <a:r>
              <a:rPr lang="en-US" sz="2400" dirty="0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 con el </a:t>
            </a:r>
            <a:r>
              <a:rPr lang="en-US" sz="2400" dirty="0" err="1">
                <a:solidFill>
                  <a:srgbClr val="464646"/>
                </a:solidFill>
                <a:effectLst/>
                <a:latin typeface="Arial" pitchFamily="34" charset="0"/>
                <a:ea typeface="ＭＳ Ｐゴシック" pitchFamily="34" charset="-128"/>
                <a:cs typeface="Arial" pitchFamily="34" charset="0"/>
              </a:rPr>
              <a:t>presupuesto</a:t>
            </a:r>
            <a:endParaRPr lang="es-CO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84917"/>
              </p:ext>
            </p:extLst>
          </p:nvPr>
        </p:nvGraphicFramePr>
        <p:xfrm>
          <a:off x="806897" y="2390645"/>
          <a:ext cx="8229599" cy="3340707"/>
        </p:xfrm>
        <a:graphic>
          <a:graphicData uri="http://schemas.openxmlformats.org/drawingml/2006/table">
            <a:tbl>
              <a:tblPr firstRow="1" firstCol="1" bandRow="1"/>
              <a:tblGrid>
                <a:gridCol w="1172551"/>
                <a:gridCol w="295079"/>
                <a:gridCol w="146504"/>
                <a:gridCol w="147022"/>
                <a:gridCol w="146504"/>
                <a:gridCol w="147022"/>
                <a:gridCol w="295079"/>
                <a:gridCol w="295079"/>
                <a:gridCol w="220015"/>
                <a:gridCol w="220015"/>
                <a:gridCol w="179636"/>
                <a:gridCol w="290420"/>
                <a:gridCol w="290420"/>
                <a:gridCol w="290420"/>
                <a:gridCol w="290420"/>
                <a:gridCol w="290420"/>
                <a:gridCol w="276442"/>
                <a:gridCol w="295079"/>
                <a:gridCol w="301291"/>
                <a:gridCol w="285761"/>
                <a:gridCol w="220015"/>
                <a:gridCol w="295079"/>
                <a:gridCol w="220015"/>
                <a:gridCol w="295079"/>
                <a:gridCol w="295079"/>
                <a:gridCol w="295079"/>
                <a:gridCol w="367037"/>
                <a:gridCol w="367037"/>
              </a:tblGrid>
              <a:tr h="400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Actividades /insumos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Unidad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Cantidad 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Costo por unidad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Fuente financiación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Código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Costos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costos por periodo de planificación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por año y fuente de financiamiento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es-CO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Proyecto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costo anual </a:t>
                      </a:r>
                      <a:r>
                        <a:rPr lang="es-CO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recurren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 b="1">
                          <a:effectLst/>
                          <a:latin typeface="Arial Narrow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 trimestre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 trimestre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 Trimestre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 Trimestre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9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1T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2T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3T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4T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5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Actividades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1.1 Establecer unidad de Planeación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EQUIPOS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Computadoras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1,000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3,4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2,000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2,000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4,000</a:t>
                      </a: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4,000</a:t>
                      </a: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Fax modem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no.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3,4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s-CO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Muebles de Oficina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lump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3,000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3,000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3,000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3,000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6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SALARIOS Y PRESTACIONES (Local)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Contraparte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B.2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3,200</a:t>
                      </a:r>
                      <a:endParaRPr lang="es-CO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3,200</a:t>
                      </a:r>
                      <a:endParaRPr lang="es-CO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3,200</a:t>
                      </a: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Personal de Oficina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Gob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B.2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ETC….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1,200</a:t>
                      </a:r>
                      <a:endParaRPr lang="es-CO" sz="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1,200</a:t>
                      </a: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1,200</a:t>
                      </a: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POR TRIMESTRE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5,500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1,100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2,000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1,100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1,100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1,100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7,500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4,400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11,900</a:t>
                      </a:r>
                      <a:endParaRPr lang="es-C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4,400</a:t>
                      </a:r>
                      <a:endParaRPr lang="es-C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05" marR="560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93387" y="837292"/>
            <a:ext cx="1407758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4. Especificar  </a:t>
            </a:r>
            <a:r>
              <a:rPr lang="es-CO" sz="800" b="1" dirty="0"/>
              <a:t>unidades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8776" y="1701388"/>
            <a:ext cx="2233304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7. Identificación fuentes de financiación</a:t>
            </a:r>
            <a:endParaRPr lang="es-CO" sz="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86460" y="1125324"/>
            <a:ext cx="1449436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5. Especificar  cantidades</a:t>
            </a:r>
            <a:endParaRPr lang="es-CO" sz="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1413356"/>
            <a:ext cx="1513556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6. Estimar costos unitarios</a:t>
            </a:r>
            <a:endParaRPr lang="es-CO" sz="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47864" y="1989420"/>
            <a:ext cx="1680268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/>
              <a:t>8. </a:t>
            </a:r>
            <a:r>
              <a:rPr lang="es-CO" sz="800" b="1" dirty="0" smtClean="0"/>
              <a:t>Asignar </a:t>
            </a:r>
            <a:r>
              <a:rPr lang="es-CO" sz="800" b="1" dirty="0"/>
              <a:t>códigos de </a:t>
            </a:r>
            <a:r>
              <a:rPr lang="es-CO" sz="800" b="1" dirty="0" smtClean="0"/>
              <a:t>costos</a:t>
            </a:r>
            <a:endParaRPr lang="es-CO" sz="8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23728" y="1052736"/>
            <a:ext cx="0" cy="1284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83768" y="1340768"/>
            <a:ext cx="0" cy="996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987824" y="1628800"/>
            <a:ext cx="0" cy="70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75856" y="1916832"/>
            <a:ext cx="0" cy="4199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707904" y="2204864"/>
            <a:ext cx="0" cy="131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3563888" y="2204864"/>
            <a:ext cx="144016" cy="131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707904" y="2204864"/>
            <a:ext cx="144016" cy="131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76056" y="1988840"/>
            <a:ext cx="2651688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9. </a:t>
            </a:r>
            <a:r>
              <a:rPr lang="es-CO" sz="800" b="1" dirty="0"/>
              <a:t>Programar costos </a:t>
            </a:r>
            <a:r>
              <a:rPr lang="es-CO" sz="800" b="1" dirty="0" smtClean="0"/>
              <a:t>por </a:t>
            </a:r>
            <a:r>
              <a:rPr lang="es-CO" sz="800" b="1" dirty="0"/>
              <a:t>período de planificación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85219" y="1989420"/>
            <a:ext cx="1151277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10. Calcular totales</a:t>
            </a:r>
            <a:endParaRPr lang="es-CO" sz="800" b="1" dirty="0"/>
          </a:p>
        </p:txBody>
      </p:sp>
      <p:cxnSp>
        <p:nvCxnSpPr>
          <p:cNvPr id="34" name="Straight Arrow Connector 33"/>
          <p:cNvCxnSpPr>
            <a:stCxn id="32" idx="2"/>
          </p:cNvCxnSpPr>
          <p:nvPr/>
        </p:nvCxnSpPr>
        <p:spPr>
          <a:xfrm flipH="1">
            <a:off x="7885219" y="2204864"/>
            <a:ext cx="575639" cy="131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2"/>
          </p:cNvCxnSpPr>
          <p:nvPr/>
        </p:nvCxnSpPr>
        <p:spPr>
          <a:xfrm flipH="1">
            <a:off x="8460857" y="2204864"/>
            <a:ext cx="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191246" y="3501008"/>
            <a:ext cx="1773242" cy="21544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11. Estimar costos recurrentes</a:t>
            </a:r>
            <a:endParaRPr lang="es-CO" sz="800" b="1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8772525" y="278092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23528" y="2874422"/>
            <a:ext cx="1552028" cy="33855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1.Copiar </a:t>
            </a:r>
            <a:r>
              <a:rPr lang="es-CO" sz="800" b="1" dirty="0"/>
              <a:t>las </a:t>
            </a:r>
            <a:r>
              <a:rPr lang="es-CO" sz="800" b="1" dirty="0" smtClean="0"/>
              <a:t>actividades del</a:t>
            </a:r>
            <a:endParaRPr lang="es-CO" sz="800" b="1" dirty="0"/>
          </a:p>
          <a:p>
            <a:pPr algn="ctr"/>
            <a:r>
              <a:rPr lang="es-CO" sz="800" b="1" dirty="0"/>
              <a:t>calendario de </a:t>
            </a:r>
            <a:r>
              <a:rPr lang="es-CO" sz="800" b="1" dirty="0" smtClean="0"/>
              <a:t>actividades </a:t>
            </a:r>
            <a:endParaRPr lang="es-CO" sz="800" b="1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099542" y="3212976"/>
            <a:ext cx="0" cy="395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1520" y="5805844"/>
            <a:ext cx="1303562" cy="21544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2. Especificar insumos</a:t>
            </a:r>
            <a:endParaRPr lang="es-CO" sz="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763688" y="5805264"/>
            <a:ext cx="2436886" cy="215444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O" sz="800" b="1" dirty="0" smtClean="0"/>
              <a:t>3. Poner </a:t>
            </a:r>
            <a:r>
              <a:rPr lang="es-CO" sz="800" b="1" dirty="0"/>
              <a:t>los insumos en categorías de </a:t>
            </a:r>
            <a:r>
              <a:rPr lang="es-CO" sz="800" b="1" dirty="0" smtClean="0"/>
              <a:t>costos</a:t>
            </a:r>
            <a:endParaRPr lang="es-CO" sz="800" b="1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67544" y="42930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67544" y="44454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67544" y="459789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6754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67544" y="51571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67544" y="429309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323528" y="472514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23528" y="472514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1875556" y="4077072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1691680" y="4077072"/>
            <a:ext cx="1838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1763688" y="4725144"/>
            <a:ext cx="1838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11560" y="476672"/>
            <a:ext cx="4110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00" b="1" dirty="0" smtClean="0"/>
              <a:t>Establecimiento Unidad de Planeación Ministerio de Transporte</a:t>
            </a:r>
            <a:endParaRPr lang="es-CO" sz="1000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588224" y="2204864"/>
            <a:ext cx="1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9484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087563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6119813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 dirty="0">
                <a:solidFill>
                  <a:prstClr val="black"/>
                </a:solidFill>
                <a:latin typeface="Times New Roman" pitchFamily="18" charset="0"/>
              </a:rPr>
              <a:t>3. </a:t>
            </a:r>
            <a:r>
              <a:rPr lang="es-ES" sz="3600" b="1" i="1" dirty="0" smtClean="0">
                <a:solidFill>
                  <a:prstClr val="black"/>
                </a:solidFill>
                <a:latin typeface="Times New Roman" pitchFamily="18" charset="0"/>
              </a:rPr>
              <a:t>PROGRAMACIÓN </a:t>
            </a:r>
            <a:r>
              <a:rPr lang="es-ES" sz="3600" b="1" i="1" dirty="0">
                <a:solidFill>
                  <a:prstClr val="black"/>
                </a:solidFill>
                <a:latin typeface="Times New Roman" pitchFamily="18" charset="0"/>
              </a:rPr>
              <a:t>DE CAPACIDADES </a:t>
            </a:r>
            <a:endParaRPr lang="es-ES" sz="3600" b="1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3600" b="1" dirty="0" smtClean="0">
                <a:solidFill>
                  <a:prstClr val="white"/>
                </a:solidFill>
                <a:latin typeface="Times New Roman" pitchFamily="18" charset="0"/>
              </a:rPr>
              <a:t>Sesión  6 (Cont.) Estudio de caso: Plan de trabajo </a:t>
            </a:r>
          </a:p>
          <a:p>
            <a:pPr algn="ctr" eaLnBrk="1" hangingPunct="1">
              <a:spcBef>
                <a:spcPct val="20000"/>
              </a:spcBef>
            </a:pPr>
            <a:endParaRPr lang="es-ES" sz="3600" b="1" dirty="0">
              <a:solidFill>
                <a:prstClr val="white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endParaRPr lang="es-ES" sz="3600" b="1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7392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50000"/>
              </a:spcBef>
              <a:buNone/>
              <a:defRPr/>
            </a:pPr>
            <a:r>
              <a:rPr lang="en-US" sz="2800" dirty="0" err="1" smtClean="0"/>
              <a:t>Siguiendo</a:t>
            </a:r>
            <a:r>
              <a:rPr lang="en-US" sz="2800" dirty="0" smtClean="0"/>
              <a:t> los </a:t>
            </a:r>
            <a:r>
              <a:rPr lang="en-US" sz="2800" dirty="0" err="1" smtClean="0"/>
              <a:t>resultados</a:t>
            </a:r>
            <a:r>
              <a:rPr lang="en-US" sz="2800" dirty="0" smtClean="0"/>
              <a:t> del </a:t>
            </a:r>
            <a:r>
              <a:rPr lang="en-US" sz="2800" dirty="0" err="1" smtClean="0"/>
              <a:t>caso</a:t>
            </a:r>
            <a:r>
              <a:rPr lang="en-US" sz="2800" dirty="0" smtClean="0"/>
              <a:t> de </a:t>
            </a:r>
            <a:r>
              <a:rPr lang="en-US" sz="2800" dirty="0" err="1" smtClean="0"/>
              <a:t>estudio</a:t>
            </a:r>
            <a:r>
              <a:rPr lang="en-US" sz="2800" dirty="0" smtClean="0"/>
              <a:t> de </a:t>
            </a:r>
            <a:r>
              <a:rPr lang="en-US" sz="2800" dirty="0"/>
              <a:t>la </a:t>
            </a:r>
            <a:r>
              <a:rPr lang="en-US" sz="2800" dirty="0" err="1" smtClean="0"/>
              <a:t>sesión</a:t>
            </a:r>
            <a:r>
              <a:rPr lang="en-US" sz="2800" dirty="0" smtClean="0"/>
              <a:t> 4, se les </a:t>
            </a:r>
            <a:r>
              <a:rPr lang="en-US" sz="2800" dirty="0" err="1" smtClean="0"/>
              <a:t>pide</a:t>
            </a:r>
            <a:r>
              <a:rPr lang="en-US" sz="2800" dirty="0" smtClean="0"/>
              <a:t> a los </a:t>
            </a:r>
            <a:r>
              <a:rPr lang="en-US" sz="2800" dirty="0" err="1" smtClean="0"/>
              <a:t>participantes</a:t>
            </a:r>
            <a:r>
              <a:rPr lang="en-US" sz="2800" dirty="0" smtClean="0"/>
              <a:t>: </a:t>
            </a:r>
          </a:p>
          <a:p>
            <a:pPr marL="624078" lvl="0" indent="-514350">
              <a:buFont typeface="+mj-lt"/>
              <a:buAutoNum type="arabicPeriod"/>
            </a:pPr>
            <a:endParaRPr lang="es-CO" sz="28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s-CO" sz="2800" dirty="0" smtClean="0"/>
              <a:t>finalizar </a:t>
            </a:r>
            <a:r>
              <a:rPr lang="es-CO" sz="2800" dirty="0"/>
              <a:t>la lógica vertical de los proyectos previstos, aplicando análisis </a:t>
            </a:r>
            <a:r>
              <a:rPr lang="es-CO" sz="2800" dirty="0" smtClean="0"/>
              <a:t>estratégico y </a:t>
            </a:r>
            <a:r>
              <a:rPr lang="es-CO" sz="2800" dirty="0"/>
              <a:t>la vinculación de la jerarquía de objetivos a la lógica de </a:t>
            </a:r>
            <a:r>
              <a:rPr lang="es-CO" sz="2800" dirty="0" smtClean="0"/>
              <a:t>intervención    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/>
              <a:t>Desarrollo y </a:t>
            </a:r>
            <a:r>
              <a:rPr lang="es-CO" sz="2800" dirty="0" smtClean="0"/>
              <a:t>valoración </a:t>
            </a:r>
            <a:r>
              <a:rPr lang="es-CO" sz="2800" dirty="0"/>
              <a:t>de los supuestos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/>
              <a:t>Desarrollar consideraciones </a:t>
            </a:r>
            <a:r>
              <a:rPr lang="es-CO" sz="2800" dirty="0" smtClean="0"/>
              <a:t>sobre la gestión </a:t>
            </a:r>
            <a:r>
              <a:rPr lang="es-CO" sz="2800" dirty="0"/>
              <a:t>de riesgos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/>
              <a:t>Presentación </a:t>
            </a:r>
            <a:r>
              <a:rPr lang="es-CO" sz="2800" dirty="0" smtClean="0"/>
              <a:t>y discusión en </a:t>
            </a:r>
            <a:r>
              <a:rPr lang="es-CO" sz="2800" dirty="0"/>
              <a:t>plenaria</a:t>
            </a:r>
            <a:endParaRPr lang="es-CO" sz="2800" dirty="0" smtClean="0"/>
          </a:p>
          <a:p>
            <a:pPr marL="109728" lvl="0" indent="0">
              <a:buNone/>
            </a:pPr>
            <a:r>
              <a:rPr lang="en-029" sz="2800" dirty="0" smtClean="0"/>
              <a:t>  </a:t>
            </a:r>
            <a:endParaRPr lang="en-CA" sz="2800" dirty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endParaRPr lang="en-US" sz="2800" dirty="0" smtClean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endParaRPr lang="en-US" sz="2800" dirty="0"/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  <a:defRPr/>
            </a:pPr>
            <a:endParaRPr lang="en-US" sz="2800" dirty="0"/>
          </a:p>
          <a:p>
            <a:endParaRPr lang="es-CO" dirty="0"/>
          </a:p>
        </p:txBody>
      </p:sp>
      <p:sp>
        <p:nvSpPr>
          <p:cNvPr id="35841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Estudio de caso 3</a:t>
            </a:r>
            <a:endParaRPr lang="es-E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869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ct val="50000"/>
              </a:spcBef>
              <a:buNone/>
              <a:defRPr/>
            </a:pPr>
            <a:r>
              <a:rPr lang="es-CO" sz="2800" dirty="0"/>
              <a:t>Siguiendo los resultados del caso de estudio de la sesión </a:t>
            </a:r>
            <a:r>
              <a:rPr lang="es-CO" sz="2800" dirty="0" smtClean="0"/>
              <a:t>5, </a:t>
            </a:r>
            <a:r>
              <a:rPr lang="es-CO" sz="2800" dirty="0"/>
              <a:t>se les pide a los participantes: </a:t>
            </a: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/>
              <a:t>Implementar la lógica horizontal para los proyectos </a:t>
            </a:r>
            <a:r>
              <a:rPr lang="es-CO" sz="2800" dirty="0" smtClean="0"/>
              <a:t>previstos</a:t>
            </a:r>
            <a:r>
              <a:rPr lang="en-029" sz="2800" dirty="0" smtClean="0"/>
              <a:t> </a:t>
            </a:r>
            <a:endParaRPr lang="en-CA" sz="2800" dirty="0"/>
          </a:p>
          <a:p>
            <a:pPr marL="624078" lvl="0" indent="-514350">
              <a:buFont typeface="+mj-lt"/>
              <a:buAutoNum type="arabicPeriod"/>
            </a:pPr>
            <a:r>
              <a:rPr lang="en-029" sz="2800" dirty="0" err="1" smtClean="0"/>
              <a:t>Revisión</a:t>
            </a:r>
            <a:r>
              <a:rPr lang="en-029" sz="2800" dirty="0" smtClean="0"/>
              <a:t> de </a:t>
            </a:r>
            <a:r>
              <a:rPr lang="en-029" sz="2800" dirty="0" err="1" smtClean="0"/>
              <a:t>objetivos</a:t>
            </a:r>
            <a:r>
              <a:rPr lang="en-029" sz="2800" dirty="0" smtClean="0"/>
              <a:t> </a:t>
            </a:r>
            <a:r>
              <a:rPr lang="en-029" sz="2800" dirty="0" err="1" smtClean="0"/>
              <a:t>considerando</a:t>
            </a:r>
            <a:r>
              <a:rPr lang="en-029" sz="2800" dirty="0" smtClean="0"/>
              <a:t>: </a:t>
            </a:r>
            <a:r>
              <a:rPr lang="en-029" sz="2800" dirty="0" err="1" smtClean="0"/>
              <a:t>Relevancia</a:t>
            </a:r>
            <a:r>
              <a:rPr lang="en-029" sz="2800" dirty="0" smtClean="0"/>
              <a:t>, </a:t>
            </a:r>
            <a:r>
              <a:rPr lang="en-029" sz="2800" dirty="0" err="1" smtClean="0"/>
              <a:t>Aplicabilidad</a:t>
            </a:r>
            <a:r>
              <a:rPr lang="en-029" sz="2800" dirty="0" smtClean="0"/>
              <a:t>, </a:t>
            </a:r>
            <a:r>
              <a:rPr lang="en-029" sz="2800" dirty="0" err="1" smtClean="0"/>
              <a:t>que</a:t>
            </a:r>
            <a:r>
              <a:rPr lang="en-029" sz="2800" dirty="0" smtClean="0"/>
              <a:t> se </a:t>
            </a:r>
            <a:r>
              <a:rPr lang="en-029" sz="2800" dirty="0" err="1" smtClean="0"/>
              <a:t>puedan</a:t>
            </a:r>
            <a:r>
              <a:rPr lang="en-029" sz="2800" dirty="0" smtClean="0"/>
              <a:t> </a:t>
            </a:r>
            <a:r>
              <a:rPr lang="en-029" sz="2800" dirty="0" err="1" smtClean="0"/>
              <a:t>Medir</a:t>
            </a:r>
            <a:r>
              <a:rPr lang="en-029" sz="2800" dirty="0" smtClean="0"/>
              <a:t>, </a:t>
            </a:r>
            <a:r>
              <a:rPr lang="en-029" sz="2800" dirty="0" err="1" smtClean="0"/>
              <a:t>sean</a:t>
            </a:r>
            <a:r>
              <a:rPr lang="en-029" sz="2800" dirty="0" smtClean="0"/>
              <a:t> </a:t>
            </a:r>
            <a:r>
              <a:rPr lang="en-029" sz="2800" dirty="0" err="1" smtClean="0"/>
              <a:t>Específicos</a:t>
            </a:r>
            <a:r>
              <a:rPr lang="en-029" sz="2800" dirty="0" smtClean="0"/>
              <a:t>, con </a:t>
            </a:r>
            <a:r>
              <a:rPr lang="en-029" sz="2800" dirty="0" err="1" smtClean="0"/>
              <a:t>Plazo</a:t>
            </a:r>
            <a:r>
              <a:rPr lang="en-029" sz="2800" dirty="0" smtClean="0"/>
              <a:t> </a:t>
            </a:r>
            <a:r>
              <a:rPr lang="en-029" sz="2800" dirty="0" err="1" smtClean="0"/>
              <a:t>determinado</a:t>
            </a:r>
            <a:r>
              <a:rPr lang="en-029" sz="2800" dirty="0" smtClean="0"/>
              <a:t> de </a:t>
            </a:r>
            <a:r>
              <a:rPr lang="en-029" sz="2800" dirty="0" err="1" smtClean="0"/>
              <a:t>cumplimiento</a:t>
            </a:r>
            <a:r>
              <a:rPr lang="en-029" sz="2800" dirty="0" smtClean="0"/>
              <a:t>.</a:t>
            </a:r>
            <a:endParaRPr lang="en-CA" sz="2800" dirty="0"/>
          </a:p>
          <a:p>
            <a:pPr marL="624078" indent="-514350">
              <a:buFont typeface="+mj-lt"/>
              <a:buAutoNum type="arabicPeriod"/>
            </a:pPr>
            <a:r>
              <a:rPr lang="en-029" sz="2800" dirty="0" err="1" smtClean="0"/>
              <a:t>Desarrollo</a:t>
            </a:r>
            <a:r>
              <a:rPr lang="en-029" sz="2800" dirty="0" smtClean="0"/>
              <a:t> de un </a:t>
            </a:r>
            <a:r>
              <a:rPr lang="en-029" sz="2800" dirty="0" err="1" smtClean="0"/>
              <a:t>borrador</a:t>
            </a:r>
            <a:r>
              <a:rPr lang="en-029" sz="2800" dirty="0" smtClean="0"/>
              <a:t> de plan de </a:t>
            </a:r>
            <a:r>
              <a:rPr lang="en-029" sz="2800" dirty="0" err="1" smtClean="0"/>
              <a:t>trabajo</a:t>
            </a:r>
            <a:r>
              <a:rPr lang="en-029" sz="2800" dirty="0" smtClean="0"/>
              <a:t> (</a:t>
            </a:r>
            <a:r>
              <a:rPr lang="en-029" sz="2800" dirty="0" err="1" smtClean="0"/>
              <a:t>calendario</a:t>
            </a:r>
            <a:r>
              <a:rPr lang="en-029" sz="2800" dirty="0" smtClean="0"/>
              <a:t>, </a:t>
            </a:r>
            <a:r>
              <a:rPr lang="en-029" sz="2800" dirty="0" err="1" smtClean="0"/>
              <a:t>actividades</a:t>
            </a:r>
            <a:r>
              <a:rPr lang="en-029" sz="2800" dirty="0" smtClean="0"/>
              <a:t>, </a:t>
            </a:r>
            <a:r>
              <a:rPr lang="en-029" sz="2800" dirty="0" err="1" smtClean="0"/>
              <a:t>presupuesto</a:t>
            </a:r>
            <a:r>
              <a:rPr lang="en-029" sz="2800" dirty="0" smtClean="0"/>
              <a:t>)  </a:t>
            </a:r>
          </a:p>
          <a:p>
            <a:pPr marL="624078" indent="-514350">
              <a:buFont typeface="+mj-lt"/>
              <a:buAutoNum type="arabicPeriod"/>
            </a:pPr>
            <a:r>
              <a:rPr lang="es-CO" sz="2800" dirty="0"/>
              <a:t>Presentación y discusión en plenaria</a:t>
            </a:r>
          </a:p>
          <a:p>
            <a:pPr marL="624078" indent="-514350">
              <a:buFont typeface="+mj-lt"/>
              <a:buAutoNum type="arabicPeriod"/>
            </a:pPr>
            <a:endParaRPr lang="en-US" sz="2800" dirty="0"/>
          </a:p>
          <a:p>
            <a:endParaRPr lang="es-CO" dirty="0"/>
          </a:p>
        </p:txBody>
      </p:sp>
      <p:sp>
        <p:nvSpPr>
          <p:cNvPr id="3584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Estudio de caso 4</a:t>
            </a:r>
            <a:endParaRPr lang="es-E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8152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ChangeArrowheads="1"/>
          </p:cNvSpPr>
          <p:nvPr/>
        </p:nvSpPr>
        <p:spPr bwMode="auto">
          <a:xfrm>
            <a:off x="698500" y="622300"/>
            <a:ext cx="69215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endParaRPr lang="it-IT">
              <a:solidFill>
                <a:srgbClr val="009999"/>
              </a:solidFill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00800" y="4419600"/>
            <a:ext cx="2371725" cy="1828800"/>
            <a:chOff x="4032" y="2784"/>
            <a:chExt cx="1494" cy="1152"/>
          </a:xfrm>
        </p:grpSpPr>
        <p:grpSp>
          <p:nvGrpSpPr>
            <p:cNvPr id="64573" name="Group 4"/>
            <p:cNvGrpSpPr>
              <a:grpSpLocks/>
            </p:cNvGrpSpPr>
            <p:nvPr/>
          </p:nvGrpSpPr>
          <p:grpSpPr bwMode="auto">
            <a:xfrm>
              <a:off x="4608" y="2784"/>
              <a:ext cx="918" cy="864"/>
              <a:chOff x="4218" y="2976"/>
              <a:chExt cx="918" cy="864"/>
            </a:xfrm>
          </p:grpSpPr>
          <p:sp>
            <p:nvSpPr>
              <p:cNvPr id="64585" name="Rectangle 5"/>
              <p:cNvSpPr>
                <a:spLocks noChangeArrowheads="1"/>
              </p:cNvSpPr>
              <p:nvPr/>
            </p:nvSpPr>
            <p:spPr bwMode="auto">
              <a:xfrm>
                <a:off x="4231" y="2984"/>
                <a:ext cx="808" cy="856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>
                  <a:solidFill>
                    <a:prstClr val="black"/>
                  </a:solidFill>
                </a:endParaRPr>
              </a:p>
            </p:txBody>
          </p:sp>
          <p:sp>
            <p:nvSpPr>
              <p:cNvPr id="64586" name="Rectangle 6"/>
              <p:cNvSpPr>
                <a:spLocks noChangeArrowheads="1"/>
              </p:cNvSpPr>
              <p:nvPr/>
            </p:nvSpPr>
            <p:spPr bwMode="auto">
              <a:xfrm>
                <a:off x="4218" y="3134"/>
                <a:ext cx="114" cy="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endParaRPr lang="de-DE" sz="800">
                  <a:solidFill>
                    <a:srgbClr val="009999"/>
                  </a:solidFill>
                </a:endParaRPr>
              </a:p>
            </p:txBody>
          </p:sp>
          <p:sp>
            <p:nvSpPr>
              <p:cNvPr id="64587" name="Rectangle 7"/>
              <p:cNvSpPr>
                <a:spLocks noChangeArrowheads="1"/>
              </p:cNvSpPr>
              <p:nvPr/>
            </p:nvSpPr>
            <p:spPr bwMode="auto">
              <a:xfrm>
                <a:off x="4612" y="3134"/>
                <a:ext cx="524" cy="5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5500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1750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4250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  750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  400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1100</a:t>
                </a:r>
              </a:p>
              <a:p>
                <a:pPr>
                  <a:tabLst>
                    <a:tab pos="228600" algn="r"/>
                    <a:tab pos="514350" algn="r"/>
                  </a:tabLst>
                </a:pPr>
                <a:r>
                  <a:rPr lang="en-GB" sz="800">
                    <a:solidFill>
                      <a:srgbClr val="009999"/>
                    </a:solidFill>
                  </a:rPr>
                  <a:t>3100</a:t>
                </a:r>
              </a:p>
            </p:txBody>
          </p:sp>
          <p:sp>
            <p:nvSpPr>
              <p:cNvPr id="64588" name="Rectangle 8"/>
              <p:cNvSpPr>
                <a:spLocks noChangeArrowheads="1"/>
              </p:cNvSpPr>
              <p:nvPr/>
            </p:nvSpPr>
            <p:spPr bwMode="auto">
              <a:xfrm>
                <a:off x="4458" y="2976"/>
                <a:ext cx="32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Budget</a:t>
                </a:r>
              </a:p>
            </p:txBody>
          </p:sp>
        </p:grpSp>
        <p:grpSp>
          <p:nvGrpSpPr>
            <p:cNvPr id="64574" name="Group 9"/>
            <p:cNvGrpSpPr>
              <a:grpSpLocks/>
            </p:cNvGrpSpPr>
            <p:nvPr/>
          </p:nvGrpSpPr>
          <p:grpSpPr bwMode="auto">
            <a:xfrm>
              <a:off x="4032" y="2928"/>
              <a:ext cx="1200" cy="1008"/>
              <a:chOff x="4032" y="2928"/>
              <a:chExt cx="1200" cy="1008"/>
            </a:xfrm>
          </p:grpSpPr>
          <p:grpSp>
            <p:nvGrpSpPr>
              <p:cNvPr id="64575" name="Group 10"/>
              <p:cNvGrpSpPr>
                <a:grpSpLocks/>
              </p:cNvGrpSpPr>
              <p:nvPr/>
            </p:nvGrpSpPr>
            <p:grpSpPr bwMode="auto">
              <a:xfrm>
                <a:off x="4314" y="2928"/>
                <a:ext cx="918" cy="864"/>
                <a:chOff x="4218" y="2976"/>
                <a:chExt cx="918" cy="864"/>
              </a:xfrm>
            </p:grpSpPr>
            <p:sp>
              <p:nvSpPr>
                <p:cNvPr id="64581" name="Rectangle 11"/>
                <p:cNvSpPr>
                  <a:spLocks noChangeArrowheads="1"/>
                </p:cNvSpPr>
                <p:nvPr/>
              </p:nvSpPr>
              <p:spPr bwMode="auto">
                <a:xfrm>
                  <a:off x="4231" y="2984"/>
                  <a:ext cx="808" cy="856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82" name="Rectangle 12"/>
                <p:cNvSpPr>
                  <a:spLocks noChangeArrowheads="1"/>
                </p:cNvSpPr>
                <p:nvPr/>
              </p:nvSpPr>
              <p:spPr bwMode="auto">
                <a:xfrm>
                  <a:off x="4218" y="3134"/>
                  <a:ext cx="114" cy="1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endParaRPr lang="de-DE" sz="800">
                    <a:solidFill>
                      <a:srgbClr val="009999"/>
                    </a:solidFill>
                  </a:endParaRPr>
                </a:p>
              </p:txBody>
            </p:sp>
            <p:sp>
              <p:nvSpPr>
                <p:cNvPr id="64583" name="Rectangle 13"/>
                <p:cNvSpPr>
                  <a:spLocks noChangeArrowheads="1"/>
                </p:cNvSpPr>
                <p:nvPr/>
              </p:nvSpPr>
              <p:spPr bwMode="auto">
                <a:xfrm>
                  <a:off x="4612" y="3134"/>
                  <a:ext cx="524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5500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1750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4250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  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  400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1100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>
                      <a:solidFill>
                        <a:srgbClr val="009999"/>
                      </a:solidFill>
                    </a:rPr>
                    <a:t>3100</a:t>
                  </a:r>
                </a:p>
              </p:txBody>
            </p:sp>
            <p:sp>
              <p:nvSpPr>
                <p:cNvPr id="64584" name="Rectangle 14"/>
                <p:cNvSpPr>
                  <a:spLocks noChangeArrowheads="1"/>
                </p:cNvSpPr>
                <p:nvPr/>
              </p:nvSpPr>
              <p:spPr bwMode="auto">
                <a:xfrm>
                  <a:off x="4458" y="2976"/>
                  <a:ext cx="320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1000">
                      <a:solidFill>
                        <a:srgbClr val="009999"/>
                      </a:solidFill>
                    </a:rPr>
                    <a:t>Budget</a:t>
                  </a:r>
                </a:p>
              </p:txBody>
            </p:sp>
          </p:grpSp>
          <p:grpSp>
            <p:nvGrpSpPr>
              <p:cNvPr id="64576" name="Group 15"/>
              <p:cNvGrpSpPr>
                <a:grpSpLocks/>
              </p:cNvGrpSpPr>
              <p:nvPr/>
            </p:nvGrpSpPr>
            <p:grpSpPr bwMode="auto">
              <a:xfrm>
                <a:off x="4032" y="3072"/>
                <a:ext cx="918" cy="864"/>
                <a:chOff x="4074" y="3072"/>
                <a:chExt cx="918" cy="864"/>
              </a:xfrm>
            </p:grpSpPr>
            <p:sp>
              <p:nvSpPr>
                <p:cNvPr id="64577" name="Rectangle 16"/>
                <p:cNvSpPr>
                  <a:spLocks noChangeArrowheads="1"/>
                </p:cNvSpPr>
                <p:nvPr/>
              </p:nvSpPr>
              <p:spPr bwMode="auto">
                <a:xfrm>
                  <a:off x="4087" y="3080"/>
                  <a:ext cx="808" cy="856"/>
                </a:xfrm>
                <a:prstGeom prst="rect">
                  <a:avLst/>
                </a:prstGeom>
                <a:solidFill>
                  <a:srgbClr val="C0FEF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8" name="Rectangle 17"/>
                <p:cNvSpPr>
                  <a:spLocks noChangeArrowheads="1"/>
                </p:cNvSpPr>
                <p:nvPr/>
              </p:nvSpPr>
              <p:spPr bwMode="auto">
                <a:xfrm>
                  <a:off x="4074" y="3230"/>
                  <a:ext cx="451" cy="5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Salaries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Allowances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Vehicle Op.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Office 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Tel/Fax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Seeds</a:t>
                  </a:r>
                </a:p>
                <a:p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Fertiliser</a:t>
                  </a:r>
                </a:p>
              </p:txBody>
            </p:sp>
            <p:sp>
              <p:nvSpPr>
                <p:cNvPr id="64579" name="Rectangle 18"/>
                <p:cNvSpPr>
                  <a:spLocks noChangeArrowheads="1"/>
                </p:cNvSpPr>
                <p:nvPr/>
              </p:nvSpPr>
              <p:spPr bwMode="auto">
                <a:xfrm>
                  <a:off x="4468" y="3230"/>
                  <a:ext cx="524" cy="5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</a:rPr>
                    <a:t>	</a:t>
                  </a: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5000	5500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1250	1750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3750	4250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750	750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400	400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850	1100</a:t>
                  </a:r>
                </a:p>
                <a:p>
                  <a:pPr>
                    <a:tabLst>
                      <a:tab pos="228600" algn="r"/>
                      <a:tab pos="514350" algn="r"/>
                    </a:tabLst>
                  </a:pPr>
                  <a:r>
                    <a:rPr lang="en-GB" sz="800" dirty="0">
                      <a:solidFill>
                        <a:srgbClr val="009999"/>
                      </a:solidFill>
                      <a:latin typeface="Arial" pitchFamily="34" charset="0"/>
                      <a:cs typeface="Arial" pitchFamily="34" charset="0"/>
                    </a:rPr>
                    <a:t>	2300	3100</a:t>
                  </a:r>
                </a:p>
              </p:txBody>
            </p:sp>
            <p:sp>
              <p:nvSpPr>
                <p:cNvPr id="64580" name="Rectangle 19"/>
                <p:cNvSpPr>
                  <a:spLocks noChangeArrowheads="1"/>
                </p:cNvSpPr>
                <p:nvPr/>
              </p:nvSpPr>
              <p:spPr bwMode="auto">
                <a:xfrm>
                  <a:off x="4147" y="3072"/>
                  <a:ext cx="598" cy="1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GB" sz="1000" dirty="0" err="1" smtClean="0">
                      <a:solidFill>
                        <a:srgbClr val="009999"/>
                      </a:solidFill>
                    </a:rPr>
                    <a:t>Presupuesto</a:t>
                  </a:r>
                  <a:endParaRPr lang="en-GB" sz="1000" dirty="0">
                    <a:solidFill>
                      <a:srgbClr val="009999"/>
                    </a:solidFill>
                  </a:endParaRPr>
                </a:p>
              </p:txBody>
            </p:sp>
          </p:grpSp>
        </p:grp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562600" y="1981200"/>
            <a:ext cx="2870200" cy="1441450"/>
            <a:chOff x="1146" y="2928"/>
            <a:chExt cx="1808" cy="908"/>
          </a:xfrm>
        </p:grpSpPr>
        <p:grpSp>
          <p:nvGrpSpPr>
            <p:cNvPr id="64528" name="Group 21"/>
            <p:cNvGrpSpPr>
              <a:grpSpLocks/>
            </p:cNvGrpSpPr>
            <p:nvPr/>
          </p:nvGrpSpPr>
          <p:grpSpPr bwMode="auto">
            <a:xfrm>
              <a:off x="1338" y="2928"/>
              <a:ext cx="1616" cy="716"/>
              <a:chOff x="1338" y="2928"/>
              <a:chExt cx="1616" cy="716"/>
            </a:xfrm>
          </p:grpSpPr>
          <p:grpSp>
            <p:nvGrpSpPr>
              <p:cNvPr id="64559" name="Group 22"/>
              <p:cNvGrpSpPr>
                <a:grpSpLocks/>
              </p:cNvGrpSpPr>
              <p:nvPr/>
            </p:nvGrpSpPr>
            <p:grpSpPr bwMode="auto">
              <a:xfrm>
                <a:off x="1338" y="2940"/>
                <a:ext cx="1616" cy="704"/>
                <a:chOff x="1338" y="2940"/>
                <a:chExt cx="1616" cy="704"/>
              </a:xfrm>
            </p:grpSpPr>
            <p:sp>
              <p:nvSpPr>
                <p:cNvPr id="64561" name="Rectangle 23"/>
                <p:cNvSpPr>
                  <a:spLocks noChangeArrowheads="1"/>
                </p:cNvSpPr>
                <p:nvPr/>
              </p:nvSpPr>
              <p:spPr bwMode="auto">
                <a:xfrm>
                  <a:off x="1338" y="2940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2" name="Line 24"/>
                <p:cNvSpPr>
                  <a:spLocks noChangeShapeType="1"/>
                </p:cNvSpPr>
                <p:nvPr/>
              </p:nvSpPr>
              <p:spPr bwMode="auto">
                <a:xfrm>
                  <a:off x="1572" y="3084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3" name="Line 25"/>
                <p:cNvSpPr>
                  <a:spLocks noChangeShapeType="1"/>
                </p:cNvSpPr>
                <p:nvPr/>
              </p:nvSpPr>
              <p:spPr bwMode="auto">
                <a:xfrm>
                  <a:off x="1572" y="3159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4" name="Line 26"/>
                <p:cNvSpPr>
                  <a:spLocks noChangeShapeType="1"/>
                </p:cNvSpPr>
                <p:nvPr/>
              </p:nvSpPr>
              <p:spPr bwMode="auto">
                <a:xfrm>
                  <a:off x="1656" y="3235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5" name="Line 27"/>
                <p:cNvSpPr>
                  <a:spLocks noChangeShapeType="1"/>
                </p:cNvSpPr>
                <p:nvPr/>
              </p:nvSpPr>
              <p:spPr bwMode="auto">
                <a:xfrm>
                  <a:off x="1656" y="3311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6" name="Line 28"/>
                <p:cNvSpPr>
                  <a:spLocks noChangeShapeType="1"/>
                </p:cNvSpPr>
                <p:nvPr/>
              </p:nvSpPr>
              <p:spPr bwMode="auto">
                <a:xfrm>
                  <a:off x="1907" y="338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7" name="Line 29"/>
                <p:cNvSpPr>
                  <a:spLocks noChangeShapeType="1"/>
                </p:cNvSpPr>
                <p:nvPr/>
              </p:nvSpPr>
              <p:spPr bwMode="auto">
                <a:xfrm>
                  <a:off x="1907" y="3463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8" name="Line 30"/>
                <p:cNvSpPr>
                  <a:spLocks noChangeShapeType="1"/>
                </p:cNvSpPr>
                <p:nvPr/>
              </p:nvSpPr>
              <p:spPr bwMode="auto">
                <a:xfrm>
                  <a:off x="1907" y="3538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69" name="Line 31"/>
                <p:cNvSpPr>
                  <a:spLocks noChangeShapeType="1"/>
                </p:cNvSpPr>
                <p:nvPr/>
              </p:nvSpPr>
              <p:spPr bwMode="auto">
                <a:xfrm>
                  <a:off x="2301" y="3080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0" name="Line 32"/>
                <p:cNvSpPr>
                  <a:spLocks noChangeShapeType="1"/>
                </p:cNvSpPr>
                <p:nvPr/>
              </p:nvSpPr>
              <p:spPr bwMode="auto">
                <a:xfrm>
                  <a:off x="2385" y="3308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1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631" y="3452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7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631" y="3527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560" name="Rectangle 35"/>
              <p:cNvSpPr>
                <a:spLocks noChangeArrowheads="1"/>
              </p:cNvSpPr>
              <p:nvPr/>
            </p:nvSpPr>
            <p:spPr bwMode="auto">
              <a:xfrm>
                <a:off x="1945" y="2928"/>
                <a:ext cx="39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Workplan</a:t>
                </a:r>
              </a:p>
            </p:txBody>
          </p:sp>
        </p:grpSp>
        <p:grpSp>
          <p:nvGrpSpPr>
            <p:cNvPr id="64529" name="Group 36"/>
            <p:cNvGrpSpPr>
              <a:grpSpLocks/>
            </p:cNvGrpSpPr>
            <p:nvPr/>
          </p:nvGrpSpPr>
          <p:grpSpPr bwMode="auto">
            <a:xfrm>
              <a:off x="1242" y="3024"/>
              <a:ext cx="1616" cy="716"/>
              <a:chOff x="1242" y="3024"/>
              <a:chExt cx="1616" cy="716"/>
            </a:xfrm>
          </p:grpSpPr>
          <p:grpSp>
            <p:nvGrpSpPr>
              <p:cNvPr id="64545" name="Group 37"/>
              <p:cNvGrpSpPr>
                <a:grpSpLocks/>
              </p:cNvGrpSpPr>
              <p:nvPr/>
            </p:nvGrpSpPr>
            <p:grpSpPr bwMode="auto">
              <a:xfrm>
                <a:off x="1242" y="3036"/>
                <a:ext cx="1616" cy="704"/>
                <a:chOff x="1242" y="3036"/>
                <a:chExt cx="1616" cy="704"/>
              </a:xfrm>
            </p:grpSpPr>
            <p:sp>
              <p:nvSpPr>
                <p:cNvPr id="6454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42" y="3036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8" name="Line 39"/>
                <p:cNvSpPr>
                  <a:spLocks noChangeShapeType="1"/>
                </p:cNvSpPr>
                <p:nvPr/>
              </p:nvSpPr>
              <p:spPr bwMode="auto">
                <a:xfrm>
                  <a:off x="1476" y="3180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9" name="Line 40"/>
                <p:cNvSpPr>
                  <a:spLocks noChangeShapeType="1"/>
                </p:cNvSpPr>
                <p:nvPr/>
              </p:nvSpPr>
              <p:spPr bwMode="auto">
                <a:xfrm>
                  <a:off x="1476" y="3255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0" name="Line 41"/>
                <p:cNvSpPr>
                  <a:spLocks noChangeShapeType="1"/>
                </p:cNvSpPr>
                <p:nvPr/>
              </p:nvSpPr>
              <p:spPr bwMode="auto">
                <a:xfrm>
                  <a:off x="1560" y="3331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1" name="Line 42"/>
                <p:cNvSpPr>
                  <a:spLocks noChangeShapeType="1"/>
                </p:cNvSpPr>
                <p:nvPr/>
              </p:nvSpPr>
              <p:spPr bwMode="auto">
                <a:xfrm>
                  <a:off x="1560" y="340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2" name="Line 43"/>
                <p:cNvSpPr>
                  <a:spLocks noChangeShapeType="1"/>
                </p:cNvSpPr>
                <p:nvPr/>
              </p:nvSpPr>
              <p:spPr bwMode="auto">
                <a:xfrm>
                  <a:off x="1811" y="3483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3" name="Line 44"/>
                <p:cNvSpPr>
                  <a:spLocks noChangeShapeType="1"/>
                </p:cNvSpPr>
                <p:nvPr/>
              </p:nvSpPr>
              <p:spPr bwMode="auto">
                <a:xfrm>
                  <a:off x="1811" y="3559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4" name="Line 45"/>
                <p:cNvSpPr>
                  <a:spLocks noChangeShapeType="1"/>
                </p:cNvSpPr>
                <p:nvPr/>
              </p:nvSpPr>
              <p:spPr bwMode="auto">
                <a:xfrm>
                  <a:off x="1811" y="3634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5" name="Line 46"/>
                <p:cNvSpPr>
                  <a:spLocks noChangeShapeType="1"/>
                </p:cNvSpPr>
                <p:nvPr/>
              </p:nvSpPr>
              <p:spPr bwMode="auto">
                <a:xfrm>
                  <a:off x="2205" y="3176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6" name="Line 47"/>
                <p:cNvSpPr>
                  <a:spLocks noChangeShapeType="1"/>
                </p:cNvSpPr>
                <p:nvPr/>
              </p:nvSpPr>
              <p:spPr bwMode="auto">
                <a:xfrm>
                  <a:off x="2289" y="3404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7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535" y="3548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58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535" y="3623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546" name="Rectangle 50"/>
              <p:cNvSpPr>
                <a:spLocks noChangeArrowheads="1"/>
              </p:cNvSpPr>
              <p:nvPr/>
            </p:nvSpPr>
            <p:spPr bwMode="auto">
              <a:xfrm>
                <a:off x="1849" y="3024"/>
                <a:ext cx="390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>
                    <a:solidFill>
                      <a:srgbClr val="009999"/>
                    </a:solidFill>
                  </a:rPr>
                  <a:t>Workplan</a:t>
                </a:r>
              </a:p>
            </p:txBody>
          </p:sp>
        </p:grpSp>
        <p:grpSp>
          <p:nvGrpSpPr>
            <p:cNvPr id="64530" name="Group 51"/>
            <p:cNvGrpSpPr>
              <a:grpSpLocks/>
            </p:cNvGrpSpPr>
            <p:nvPr/>
          </p:nvGrpSpPr>
          <p:grpSpPr bwMode="auto">
            <a:xfrm>
              <a:off x="1146" y="3120"/>
              <a:ext cx="1616" cy="716"/>
              <a:chOff x="1146" y="3120"/>
              <a:chExt cx="1616" cy="716"/>
            </a:xfrm>
          </p:grpSpPr>
          <p:grpSp>
            <p:nvGrpSpPr>
              <p:cNvPr id="64531" name="Group 52"/>
              <p:cNvGrpSpPr>
                <a:grpSpLocks/>
              </p:cNvGrpSpPr>
              <p:nvPr/>
            </p:nvGrpSpPr>
            <p:grpSpPr bwMode="auto">
              <a:xfrm>
                <a:off x="1146" y="3132"/>
                <a:ext cx="1616" cy="704"/>
                <a:chOff x="1146" y="3132"/>
                <a:chExt cx="1616" cy="704"/>
              </a:xfrm>
            </p:grpSpPr>
            <p:sp>
              <p:nvSpPr>
                <p:cNvPr id="64533" name="Rectangle 53"/>
                <p:cNvSpPr>
                  <a:spLocks noChangeArrowheads="1"/>
                </p:cNvSpPr>
                <p:nvPr/>
              </p:nvSpPr>
              <p:spPr bwMode="auto">
                <a:xfrm>
                  <a:off x="1146" y="3132"/>
                  <a:ext cx="1616" cy="704"/>
                </a:xfrm>
                <a:prstGeom prst="rect">
                  <a:avLst/>
                </a:prstGeom>
                <a:solidFill>
                  <a:srgbClr val="DBFFB8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4" name="Line 54"/>
                <p:cNvSpPr>
                  <a:spLocks noChangeShapeType="1"/>
                </p:cNvSpPr>
                <p:nvPr/>
              </p:nvSpPr>
              <p:spPr bwMode="auto">
                <a:xfrm>
                  <a:off x="1380" y="3276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5" name="Line 55"/>
                <p:cNvSpPr>
                  <a:spLocks noChangeShapeType="1"/>
                </p:cNvSpPr>
                <p:nvPr/>
              </p:nvSpPr>
              <p:spPr bwMode="auto">
                <a:xfrm>
                  <a:off x="1380" y="3351"/>
                  <a:ext cx="647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6" name="Line 56"/>
                <p:cNvSpPr>
                  <a:spLocks noChangeShapeType="1"/>
                </p:cNvSpPr>
                <p:nvPr/>
              </p:nvSpPr>
              <p:spPr bwMode="auto">
                <a:xfrm>
                  <a:off x="1464" y="3427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7" name="Line 57"/>
                <p:cNvSpPr>
                  <a:spLocks noChangeShapeType="1"/>
                </p:cNvSpPr>
                <p:nvPr/>
              </p:nvSpPr>
              <p:spPr bwMode="auto">
                <a:xfrm>
                  <a:off x="1464" y="3503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8" name="Line 58"/>
                <p:cNvSpPr>
                  <a:spLocks noChangeShapeType="1"/>
                </p:cNvSpPr>
                <p:nvPr/>
              </p:nvSpPr>
              <p:spPr bwMode="auto">
                <a:xfrm>
                  <a:off x="1715" y="3579"/>
                  <a:ext cx="64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39" name="Line 59"/>
                <p:cNvSpPr>
                  <a:spLocks noChangeShapeType="1"/>
                </p:cNvSpPr>
                <p:nvPr/>
              </p:nvSpPr>
              <p:spPr bwMode="auto">
                <a:xfrm>
                  <a:off x="1715" y="3655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0" name="Line 60"/>
                <p:cNvSpPr>
                  <a:spLocks noChangeShapeType="1"/>
                </p:cNvSpPr>
                <p:nvPr/>
              </p:nvSpPr>
              <p:spPr bwMode="auto">
                <a:xfrm>
                  <a:off x="1715" y="3730"/>
                  <a:ext cx="856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1" name="Line 61"/>
                <p:cNvSpPr>
                  <a:spLocks noChangeShapeType="1"/>
                </p:cNvSpPr>
                <p:nvPr/>
              </p:nvSpPr>
              <p:spPr bwMode="auto">
                <a:xfrm>
                  <a:off x="2109" y="3272"/>
                  <a:ext cx="48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2" name="Line 62"/>
                <p:cNvSpPr>
                  <a:spLocks noChangeShapeType="1"/>
                </p:cNvSpPr>
                <p:nvPr/>
              </p:nvSpPr>
              <p:spPr bwMode="auto">
                <a:xfrm>
                  <a:off x="2193" y="3500"/>
                  <a:ext cx="31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39" y="3644"/>
                  <a:ext cx="192" cy="1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64544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1439" y="3719"/>
                  <a:ext cx="192" cy="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s-CO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4532" name="Rectangle 65"/>
              <p:cNvSpPr>
                <a:spLocks noChangeArrowheads="1"/>
              </p:cNvSpPr>
              <p:nvPr/>
            </p:nvSpPr>
            <p:spPr bwMode="auto">
              <a:xfrm>
                <a:off x="1753" y="3120"/>
                <a:ext cx="70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GB" sz="1000" dirty="0" smtClean="0">
                    <a:solidFill>
                      <a:srgbClr val="009999"/>
                    </a:solidFill>
                  </a:rPr>
                  <a:t>Plan de </a:t>
                </a:r>
                <a:r>
                  <a:rPr lang="en-GB" sz="1000" dirty="0" err="1" smtClean="0">
                    <a:solidFill>
                      <a:srgbClr val="009999"/>
                    </a:solidFill>
                  </a:rPr>
                  <a:t>trabajo</a:t>
                </a:r>
                <a:endParaRPr lang="en-GB" sz="1000" dirty="0">
                  <a:solidFill>
                    <a:srgbClr val="009999"/>
                  </a:solidFill>
                </a:endParaRPr>
              </a:p>
            </p:txBody>
          </p:sp>
        </p:grpSp>
      </p:grpSp>
      <p:sp>
        <p:nvSpPr>
          <p:cNvPr id="542786" name="Rectangle 66"/>
          <p:cNvSpPr>
            <a:spLocks noChangeArrowheads="1"/>
          </p:cNvSpPr>
          <p:nvPr/>
        </p:nvSpPr>
        <p:spPr bwMode="auto">
          <a:xfrm>
            <a:off x="731093" y="3789040"/>
            <a:ext cx="7123747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con base en </a:t>
            </a:r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resultados</a:t>
            </a:r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O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calendario</a:t>
            </a:r>
          </a:p>
          <a:p>
            <a:pPr algn="ctr"/>
            <a:r>
              <a:rPr lang="es-CO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O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recursos y presupuestos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7" name="Rectangle 67"/>
          <p:cNvSpPr>
            <a:spLocks noChangeArrowheads="1"/>
          </p:cNvSpPr>
          <p:nvPr/>
        </p:nvSpPr>
        <p:spPr bwMode="auto">
          <a:xfrm>
            <a:off x="1259483" y="1386036"/>
            <a:ext cx="2079096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Marco </a:t>
            </a:r>
            <a:r>
              <a:rPr lang="en-GB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lógico</a:t>
            </a:r>
            <a:endParaRPr lang="en-GB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8" name="AutoShape 68"/>
          <p:cNvSpPr>
            <a:spLocks noChangeArrowheads="1"/>
          </p:cNvSpPr>
          <p:nvPr/>
        </p:nvSpPr>
        <p:spPr bwMode="auto">
          <a:xfrm>
            <a:off x="4800600" y="48768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pic>
        <p:nvPicPr>
          <p:cNvPr id="542789" name="Picture 6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201295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21" name="Rectangle 70"/>
          <p:cNvSpPr>
            <a:spLocks noChangeArrowheads="1"/>
          </p:cNvSpPr>
          <p:nvPr/>
        </p:nvSpPr>
        <p:spPr bwMode="auto">
          <a:xfrm>
            <a:off x="685800" y="333375"/>
            <a:ext cx="791951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Desde el </a:t>
            </a:r>
            <a:r>
              <a:rPr lang="es-CO" sz="3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EML</a:t>
            </a:r>
            <a:r>
              <a:rPr lang="es-CO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s-CO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CO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planeación operativa</a:t>
            </a:r>
            <a:endParaRPr lang="it-IT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91" name="Text Box 71"/>
          <p:cNvSpPr txBox="1">
            <a:spLocks noChangeArrowheads="1"/>
          </p:cNvSpPr>
          <p:nvPr/>
        </p:nvSpPr>
        <p:spPr bwMode="auto">
          <a:xfrm>
            <a:off x="4495800" y="2743200"/>
            <a:ext cx="609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42792" name="AutoShape 72"/>
          <p:cNvSpPr>
            <a:spLocks noChangeArrowheads="1"/>
          </p:cNvSpPr>
          <p:nvPr/>
        </p:nvSpPr>
        <p:spPr bwMode="auto">
          <a:xfrm>
            <a:off x="3962400" y="24384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42793" name="AutoShape 73"/>
          <p:cNvSpPr>
            <a:spLocks noChangeArrowheads="1"/>
          </p:cNvSpPr>
          <p:nvPr/>
        </p:nvSpPr>
        <p:spPr bwMode="auto">
          <a:xfrm>
            <a:off x="685800" y="4876800"/>
            <a:ext cx="911225" cy="758825"/>
          </a:xfrm>
          <a:prstGeom prst="rightArrow">
            <a:avLst>
              <a:gd name="adj1" fmla="val 50000"/>
              <a:gd name="adj2" fmla="val 3003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42794" name="Text Box 74"/>
          <p:cNvSpPr txBox="1">
            <a:spLocks noChangeArrowheads="1"/>
          </p:cNvSpPr>
          <p:nvPr/>
        </p:nvSpPr>
        <p:spPr bwMode="auto">
          <a:xfrm>
            <a:off x="2651125" y="4791075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s-ES">
              <a:solidFill>
                <a:prstClr val="black"/>
              </a:solidFill>
            </a:endParaRPr>
          </a:p>
        </p:txBody>
      </p:sp>
      <p:sp>
        <p:nvSpPr>
          <p:cNvPr id="542795" name="Rectangle 75"/>
          <p:cNvSpPr>
            <a:spLocks noChangeArrowheads="1"/>
          </p:cNvSpPr>
          <p:nvPr/>
        </p:nvSpPr>
        <p:spPr bwMode="auto">
          <a:xfrm>
            <a:off x="2133600" y="4876800"/>
            <a:ext cx="20574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Programa</a:t>
            </a:r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</a:t>
            </a:r>
          </a:p>
          <a:p>
            <a:r>
              <a:rPr lang="en-GB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recursos</a:t>
            </a:r>
            <a:endParaRPr lang="en-GB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527" name="TextBox 1"/>
          <p:cNvSpPr txBox="1">
            <a:spLocks noChangeArrowheads="1"/>
          </p:cNvSpPr>
          <p:nvPr/>
        </p:nvSpPr>
        <p:spPr bwMode="auto">
          <a:xfrm>
            <a:off x="5940127" y="1412875"/>
            <a:ext cx="2416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prstClr val="black"/>
                </a:solidFill>
              </a:rPr>
              <a:t>Plan de </a:t>
            </a:r>
            <a:r>
              <a:rPr lang="en-US" sz="2400" b="1" dirty="0" err="1" smtClean="0">
                <a:solidFill>
                  <a:prstClr val="black"/>
                </a:solidFill>
              </a:rPr>
              <a:t>trabajo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991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4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4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autoUpdateAnimBg="0"/>
      <p:bldP spid="542786" grpId="0" autoUpdateAnimBg="0"/>
      <p:bldP spid="542787" grpId="0" autoUpdateAnimBg="0"/>
      <p:bldP spid="542788" grpId="0" animBg="1"/>
      <p:bldP spid="542791" grpId="0" autoUpdateAnimBg="0"/>
      <p:bldP spid="542792" grpId="0" animBg="1"/>
      <p:bldP spid="542793" grpId="0" animBg="1"/>
      <p:bldP spid="542794" grpId="0" autoUpdateAnimBg="0"/>
      <p:bldP spid="542795" grpId="0" animBg="1" autoUpdateAnimBg="0"/>
      <p:bldP spid="6452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_tradnl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Matriz de Marco Lógico (</a:t>
            </a:r>
            <a:r>
              <a:rPr lang="es-ES_tradnl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completo</a:t>
            </a:r>
            <a:r>
              <a:rPr lang="es-ES_tradnl" sz="3200" b="1" kern="1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lang="es-ES_tradnl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420938" y="4797152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420938" y="3962400"/>
            <a:ext cx="1389062" cy="679450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420938" y="3152775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420938" y="2349500"/>
            <a:ext cx="1389062" cy="68738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>
              <a:solidFill>
                <a:prstClr val="white"/>
              </a:solidFill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946525" y="4759325"/>
            <a:ext cx="1387475" cy="685800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470525" y="4759325"/>
            <a:ext cx="1387475" cy="685800"/>
          </a:xfrm>
          <a:prstGeom prst="rect">
            <a:avLst/>
          </a:prstGeom>
          <a:solidFill>
            <a:srgbClr val="FEC16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  <a:p>
            <a:endParaRPr lang="es-ES_tradnl">
              <a:solidFill>
                <a:prstClr val="black"/>
              </a:solidFill>
            </a:endParaRPr>
          </a:p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962400" y="3949700"/>
            <a:ext cx="1387475" cy="677863"/>
          </a:xfrm>
          <a:prstGeom prst="rect">
            <a:avLst/>
          </a:prstGeom>
          <a:solidFill>
            <a:srgbClr val="90AAF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5470525" y="3949700"/>
            <a:ext cx="1387475" cy="677863"/>
          </a:xfrm>
          <a:prstGeom prst="rect">
            <a:avLst/>
          </a:prstGeom>
          <a:solidFill>
            <a:srgbClr val="FEC16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946525" y="3140075"/>
            <a:ext cx="1387475" cy="685800"/>
          </a:xfrm>
          <a:prstGeom prst="rect">
            <a:avLst/>
          </a:prstGeom>
          <a:solidFill>
            <a:srgbClr val="547CF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5486400" y="3124200"/>
            <a:ext cx="1387475" cy="685800"/>
          </a:xfrm>
          <a:prstGeom prst="rect">
            <a:avLst/>
          </a:prstGeom>
          <a:solidFill>
            <a:srgbClr val="FEAD3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946525" y="2336800"/>
            <a:ext cx="1387475" cy="685800"/>
          </a:xfrm>
          <a:prstGeom prst="rect">
            <a:avLst/>
          </a:prstGeom>
          <a:solidFill>
            <a:srgbClr val="0534C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5470525" y="2336800"/>
            <a:ext cx="1387475" cy="685800"/>
          </a:xfrm>
          <a:prstGeom prst="rect">
            <a:avLst/>
          </a:prstGeom>
          <a:solidFill>
            <a:srgbClr val="E3880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7004050" y="5562600"/>
            <a:ext cx="1377950" cy="685800"/>
          </a:xfrm>
          <a:prstGeom prst="rect">
            <a:avLst/>
          </a:prstGeom>
          <a:solidFill>
            <a:srgbClr val="FDA4B5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Condiciones</a:t>
            </a:r>
          </a:p>
          <a:p>
            <a:pPr algn="ctr"/>
            <a:r>
              <a:rPr lang="es-ES_tradnl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previas</a:t>
            </a:r>
            <a:endParaRPr lang="es-ES_tradnl" sz="1400" b="1" dirty="0">
              <a:solidFill>
                <a:prstClr val="black"/>
              </a:solidFill>
            </a:endParaRP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7004050" y="4752975"/>
            <a:ext cx="1377950" cy="677863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7004050" y="3943350"/>
            <a:ext cx="1377950" cy="685800"/>
          </a:xfrm>
          <a:prstGeom prst="rect">
            <a:avLst/>
          </a:prstGeom>
          <a:solidFill>
            <a:srgbClr val="E5405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7004050" y="3140075"/>
            <a:ext cx="1377950" cy="685800"/>
          </a:xfrm>
          <a:prstGeom prst="rect">
            <a:avLst/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1908175" y="1557338"/>
            <a:ext cx="1943100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es-ES_tradnl" sz="17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Lógica de la </a:t>
            </a:r>
            <a:r>
              <a:rPr lang="es-ES_tradnl" sz="17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intervención</a:t>
            </a:r>
            <a:endParaRPr lang="es-ES_tradnl" sz="1700" b="1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3924300" y="1700213"/>
            <a:ext cx="1444625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</a:rPr>
              <a:t>Indicadores</a:t>
            </a:r>
            <a:endParaRPr lang="es-ES_tradnl" sz="1700" b="1" dirty="0">
              <a:solidFill>
                <a:srgbClr val="000000"/>
              </a:solidFill>
            </a:endParaRP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5489575" y="1576388"/>
            <a:ext cx="1444625" cy="6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</a:rPr>
              <a:t>Fuentes de  verificación</a:t>
            </a:r>
            <a:endParaRPr lang="es-ES_tradnl" sz="1700" b="1" dirty="0">
              <a:solidFill>
                <a:srgbClr val="000000"/>
              </a:solidFill>
            </a:endParaRP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6948488" y="1700213"/>
            <a:ext cx="1584325" cy="351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700" b="1" dirty="0" smtClean="0">
                <a:solidFill>
                  <a:srgbClr val="000000"/>
                </a:solidFill>
              </a:rPr>
              <a:t>Supuestos</a:t>
            </a:r>
            <a:endParaRPr lang="es-ES_tradnl" sz="1700" b="1" dirty="0">
              <a:solidFill>
                <a:srgbClr val="000000"/>
              </a:solidFill>
            </a:endParaRP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992188" y="23495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Objetivo General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992188" y="3187700"/>
            <a:ext cx="159861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 esperado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992188" y="4102100"/>
            <a:ext cx="1598612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Producto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827584" y="4876800"/>
            <a:ext cx="1763216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Actividades</a:t>
            </a:r>
            <a:endParaRPr lang="es-ES_tradnl" sz="2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924300" y="4797425"/>
            <a:ext cx="14398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 smtClean="0">
                <a:solidFill>
                  <a:prstClr val="black"/>
                </a:solidFill>
              </a:rPr>
              <a:t>Niveles de gasto</a:t>
            </a:r>
            <a:endParaRPr lang="es-ES_tradnl" sz="2000" b="1" dirty="0">
              <a:solidFill>
                <a:prstClr val="black"/>
              </a:solidFill>
            </a:endParaRP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5508625" y="4876800"/>
            <a:ext cx="1439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000" b="1" dirty="0" smtClean="0">
                <a:solidFill>
                  <a:prstClr val="black"/>
                </a:solidFill>
              </a:rPr>
              <a:t>Cuentas</a:t>
            </a:r>
            <a:endParaRPr lang="es-ES_tradnl" sz="2000" b="1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69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232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029" dirty="0">
                <a:latin typeface="Arial" pitchFamily="34" charset="0"/>
                <a:cs typeface="Arial" pitchFamily="34" charset="0"/>
              </a:rPr>
              <a:t>INTOSAI 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y la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comunidad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donantes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oportunidades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financiamiento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029" dirty="0" err="1" smtClean="0">
                <a:latin typeface="Arial" pitchFamily="34" charset="0"/>
                <a:cs typeface="Arial" pitchFamily="34" charset="0"/>
              </a:rPr>
              <a:t>Memorando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Entendimiento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(MOU</a:t>
            </a:r>
            <a:r>
              <a:rPr lang="en-029" dirty="0">
                <a:latin typeface="Arial" pitchFamily="34" charset="0"/>
                <a:cs typeface="Arial" pitchFamily="34" charset="0"/>
              </a:rPr>
              <a:t>) 2009,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029" dirty="0" err="1">
                <a:latin typeface="Arial" pitchFamily="34" charset="0"/>
                <a:cs typeface="Arial" pitchFamily="34" charset="0"/>
              </a:rPr>
              <a:t>Soporte</a:t>
            </a:r>
            <a:r>
              <a:rPr lang="en-029" dirty="0">
                <a:latin typeface="Arial" pitchFamily="34" charset="0"/>
                <a:cs typeface="Arial" pitchFamily="34" charset="0"/>
              </a:rPr>
              <a:t>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técnico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IDI </a:t>
            </a:r>
            <a:r>
              <a:rPr lang="en-029" dirty="0">
                <a:latin typeface="Arial" pitchFamily="34" charset="0"/>
                <a:cs typeface="Arial" pitchFamily="34" charset="0"/>
              </a:rPr>
              <a:t>INTOSAI</a:t>
            </a:r>
            <a:endParaRPr lang="en-029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029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inventario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de EFS 2010 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029" dirty="0" err="1" smtClean="0">
                <a:latin typeface="Arial" pitchFamily="34" charset="0"/>
                <a:cs typeface="Arial" pitchFamily="34" charset="0"/>
              </a:rPr>
              <a:t>Primera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Convocatoria </a:t>
            </a:r>
            <a:r>
              <a:rPr lang="es-CO" dirty="0">
                <a:latin typeface="Arial" pitchFamily="34" charset="0"/>
                <a:cs typeface="Arial" pitchFamily="34" charset="0"/>
              </a:rPr>
              <a:t>Global para la Presentación de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Propuestas 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2011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resultados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recomendaciones</a:t>
            </a:r>
            <a:endParaRPr lang="en-029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029" dirty="0" err="1" smtClean="0">
                <a:latin typeface="Arial" pitchFamily="34" charset="0"/>
                <a:cs typeface="Arial" pitchFamily="34" charset="0"/>
              </a:rPr>
              <a:t>Experiencia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de los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participantes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r>
              <a:rPr lang="en-029" dirty="0" err="1" smtClean="0">
                <a:latin typeface="Arial" pitchFamily="34" charset="0"/>
                <a:cs typeface="Arial" pitchFamily="34" charset="0"/>
              </a:rPr>
              <a:t>Estrategia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Segunda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CGP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2013,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propuestas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proyectos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, Nota Conceptual,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calendario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029" dirty="0" err="1" smtClean="0">
                <a:latin typeface="Arial" pitchFamily="34" charset="0"/>
                <a:cs typeface="Arial" pitchFamily="34" charset="0"/>
              </a:rPr>
              <a:t>Papel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029" dirty="0" err="1" smtClean="0">
                <a:latin typeface="Arial" pitchFamily="34" charset="0"/>
                <a:cs typeface="Arial" pitchFamily="34" charset="0"/>
              </a:rPr>
              <a:t>las</a:t>
            </a:r>
            <a:r>
              <a:rPr lang="en-029" dirty="0" smtClean="0">
                <a:latin typeface="Arial" pitchFamily="34" charset="0"/>
                <a:cs typeface="Arial" pitchFamily="34" charset="0"/>
              </a:rPr>
              <a:t> EFS.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>
                <a:effectLst/>
                <a:latin typeface="Arial" pitchFamily="34" charset="0"/>
                <a:cs typeface="Arial" pitchFamily="34" charset="0"/>
              </a:rPr>
              <a:t>Antecedentes del Curso</a:t>
            </a:r>
            <a:endParaRPr lang="es-CO" sz="36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541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087563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403350" y="1773238"/>
            <a:ext cx="6335713" cy="321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 dirty="0" smtClean="0">
                <a:latin typeface="Times New Roman" pitchFamily="18" charset="0"/>
              </a:rPr>
              <a:t>3</a:t>
            </a:r>
            <a:r>
              <a:rPr lang="es-ES" sz="3600" b="1" i="1" dirty="0">
                <a:latin typeface="Times New Roman" pitchFamily="18" charset="0"/>
              </a:rPr>
              <a:t>. PROGRAMACIÓN DE CAPACIDADES 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dirty="0" smtClean="0">
                <a:solidFill>
                  <a:schemeClr val="bg1"/>
                </a:solidFill>
                <a:latin typeface="Times New Roman" pitchFamily="18" charset="0"/>
              </a:rPr>
              <a:t>Sesión 7 </a:t>
            </a:r>
            <a:endParaRPr lang="es-ES" sz="36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s-CO" sz="4000" b="1" dirty="0" err="1" smtClean="0">
                <a:solidFill>
                  <a:schemeClr val="bg1"/>
                </a:solidFill>
                <a:latin typeface="Times New Roman" pitchFamily="18" charset="0"/>
              </a:rPr>
              <a:t>plicación</a:t>
            </a:r>
            <a:r>
              <a:rPr lang="es-CO" sz="40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CO" sz="4000" b="1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CO" sz="4000" b="1" dirty="0" smtClean="0">
                <a:solidFill>
                  <a:schemeClr val="bg1"/>
                </a:solidFill>
                <a:latin typeface="Times New Roman" pitchFamily="18" charset="0"/>
              </a:rPr>
              <a:t>los formatos de </a:t>
            </a:r>
            <a:r>
              <a:rPr lang="es-CO" sz="4000" b="1" dirty="0">
                <a:solidFill>
                  <a:schemeClr val="bg1"/>
                </a:solidFill>
                <a:latin typeface="Times New Roman" pitchFamily="18" charset="0"/>
              </a:rPr>
              <a:t>propuestas </a:t>
            </a:r>
            <a:r>
              <a:rPr lang="es-CO" sz="4000" b="1" dirty="0" smtClean="0">
                <a:solidFill>
                  <a:schemeClr val="bg1"/>
                </a:solidFill>
                <a:latin typeface="Times New Roman" pitchFamily="18" charset="0"/>
              </a:rPr>
              <a:t>IDI</a:t>
            </a:r>
            <a:endParaRPr lang="es-ES" sz="4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70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699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627784" y="116632"/>
            <a:ext cx="6192688" cy="4837222"/>
          </a:xfrm>
          <a:prstGeom prst="rect">
            <a:avLst/>
          </a:prstGeom>
          <a:solidFill>
            <a:srgbClr val="F2F21A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1" algn="ctr" eaLnBrk="0" hangingPunct="0">
              <a:lnSpc>
                <a:spcPts val="3375"/>
              </a:lnSpc>
              <a:defRPr/>
            </a:pPr>
            <a:endParaRPr lang="en-US" sz="3200" b="1" dirty="0">
              <a:solidFill>
                <a:srgbClr val="3C8C93"/>
              </a:solidFill>
              <a:ea typeface="ＭＳ Ｐゴシック" pitchFamily="-84" charset="-128"/>
            </a:endParaRPr>
          </a:p>
          <a:p>
            <a:pPr lvl="1" algn="ctr" eaLnBrk="0" hangingPunct="0">
              <a:defRPr/>
            </a:pPr>
            <a:r>
              <a:rPr lang="en-US" altLang="en-US" sz="3200" b="1" dirty="0" smtClean="0">
                <a:solidFill>
                  <a:srgbClr val="3C8C93"/>
                </a:solidFill>
                <a:ea typeface="ＭＳ Ｐゴシック" pitchFamily="-84" charset="-128"/>
              </a:rPr>
              <a:t>“Entre m</a:t>
            </a:r>
            <a:r>
              <a:rPr lang="es-CO" altLang="en-US" sz="3200" b="1" dirty="0" err="1" smtClean="0">
                <a:solidFill>
                  <a:srgbClr val="3C8C93"/>
                </a:solidFill>
                <a:ea typeface="ＭＳ Ｐゴシック" pitchFamily="-84" charset="-128"/>
              </a:rPr>
              <a:t>ás</a:t>
            </a:r>
            <a:r>
              <a:rPr lang="es-CO" altLang="en-US" sz="3200" b="1" dirty="0" smtClean="0">
                <a:solidFill>
                  <a:srgbClr val="3C8C93"/>
                </a:solidFill>
                <a:ea typeface="ＭＳ Ｐゴシック" pitchFamily="-84" charset="-128"/>
              </a:rPr>
              <a:t> claro</a:t>
            </a:r>
          </a:p>
          <a:p>
            <a:pPr lvl="1" algn="ctr" eaLnBrk="0" hangingPunct="0">
              <a:defRPr/>
            </a:pPr>
            <a:r>
              <a:rPr lang="es-CO" altLang="en-US" sz="3200" b="1" dirty="0" smtClean="0">
                <a:solidFill>
                  <a:srgbClr val="3C8C93"/>
                </a:solidFill>
                <a:ea typeface="ＭＳ Ｐゴシック" pitchFamily="-84" charset="-128"/>
              </a:rPr>
              <a:t>mucho mejor</a:t>
            </a:r>
            <a:r>
              <a:rPr lang="en-US" altLang="en-US" sz="3200" b="1" dirty="0" smtClean="0">
                <a:solidFill>
                  <a:srgbClr val="3C8C93"/>
                </a:solidFill>
                <a:ea typeface="ＭＳ Ｐゴシック" pitchFamily="-84" charset="-128"/>
              </a:rPr>
              <a:t>”</a:t>
            </a:r>
            <a:r>
              <a:rPr lang="en-US" altLang="ja-JP" sz="3200" b="1" dirty="0" smtClean="0">
                <a:solidFill>
                  <a:srgbClr val="3C8C93"/>
                </a:solidFill>
                <a:ea typeface="ＭＳ Ｐゴシック" pitchFamily="-84" charset="-128"/>
              </a:rPr>
              <a:t>  </a:t>
            </a:r>
            <a:endParaRPr lang="en-US" altLang="ja-JP" sz="3200" b="1" dirty="0">
              <a:solidFill>
                <a:srgbClr val="3C8C93"/>
              </a:solidFill>
              <a:ea typeface="ＭＳ Ｐゴシック" pitchFamily="-84" charset="-128"/>
            </a:endParaRPr>
          </a:p>
          <a:p>
            <a:pPr lvl="1" eaLnBrk="0" hangingPunct="0">
              <a:defRPr/>
            </a:pPr>
            <a:endParaRPr lang="en-US" sz="2400" b="1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lvl="1" eaLnBrk="0" hangingPunct="0">
              <a:defRPr/>
            </a:pPr>
            <a:r>
              <a:rPr lang="es-CO" sz="2400" b="1" dirty="0">
                <a:solidFill>
                  <a:srgbClr val="000000"/>
                </a:solidFill>
                <a:ea typeface="ＭＳ Ｐゴシック" pitchFamily="-84" charset="-128"/>
              </a:rPr>
              <a:t>La claridad es uno de los aspectos más importantes </a:t>
            </a: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considerados en </a:t>
            </a:r>
            <a:r>
              <a:rPr lang="es-CO" sz="2400" b="1" dirty="0">
                <a:solidFill>
                  <a:srgbClr val="000000"/>
                </a:solidFill>
                <a:ea typeface="ＭＳ Ｐゴシック" pitchFamily="-84" charset="-128"/>
              </a:rPr>
              <a:t>una </a:t>
            </a: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propuesta</a:t>
            </a:r>
            <a:r>
              <a:rPr lang="en-US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!!</a:t>
            </a:r>
            <a:endParaRPr lang="en-US" sz="2400" b="1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lvl="1" eaLnBrk="0" hangingPunct="0">
              <a:defRPr/>
            </a:pPr>
            <a:endParaRPr lang="en-US" sz="2400" b="1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lvl="1" eaLnBrk="0" hangingPunct="0">
              <a:defRPr/>
            </a:pP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La </a:t>
            </a:r>
            <a:r>
              <a:rPr lang="es-CO" sz="2400" b="1" dirty="0">
                <a:solidFill>
                  <a:schemeClr val="accent1"/>
                </a:solidFill>
                <a:ea typeface="ＭＳ Ｐゴシック" pitchFamily="-84" charset="-128"/>
              </a:rPr>
              <a:t>lógica de intervención </a:t>
            </a:r>
            <a:r>
              <a:rPr lang="es-CO" sz="2400" b="1" dirty="0">
                <a:solidFill>
                  <a:srgbClr val="000000"/>
                </a:solidFill>
                <a:ea typeface="ＭＳ Ｐゴシック" pitchFamily="-84" charset="-128"/>
              </a:rPr>
              <a:t>es la parte principal donde la claridad y la coherencia pueden ser evaluados "fácilmente</a:t>
            </a:r>
            <a:r>
              <a:rPr lang="es-CO" sz="2400" b="1" dirty="0" smtClean="0">
                <a:solidFill>
                  <a:srgbClr val="000000"/>
                </a:solidFill>
                <a:ea typeface="ＭＳ Ｐゴシック" pitchFamily="-84" charset="-128"/>
              </a:rPr>
              <a:t>".</a:t>
            </a:r>
            <a:endParaRPr lang="en-US" sz="2400" b="1" dirty="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97284" name="Llamada de flecha a la derecha 4"/>
          <p:cNvSpPr>
            <a:spLocks noChangeArrowheads="1"/>
          </p:cNvSpPr>
          <p:nvPr/>
        </p:nvSpPr>
        <p:spPr bwMode="auto">
          <a:xfrm>
            <a:off x="107504" y="1628800"/>
            <a:ext cx="2374900" cy="2232025"/>
          </a:xfrm>
          <a:prstGeom prst="rightArrowCallout">
            <a:avLst>
              <a:gd name="adj1" fmla="val 25000"/>
              <a:gd name="adj2" fmla="val 25000"/>
              <a:gd name="adj3" fmla="val 12857"/>
              <a:gd name="adj4" fmla="val 82792"/>
            </a:avLst>
          </a:prstGeom>
          <a:gradFill flip="none"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10800000" scaled="1"/>
            <a:tileRect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es-ES_tradnl" altLang="en-US" sz="2400" b="1" dirty="0" smtClean="0">
                <a:ea typeface="ＭＳ Ｐゴシック" pitchFamily="-84" charset="-128"/>
              </a:rPr>
              <a:t>“Regla de Oro”</a:t>
            </a:r>
            <a:endParaRPr lang="es-ES_tradnl" sz="2400" b="1" dirty="0">
              <a:ea typeface="ＭＳ Ｐゴシック" pitchFamily="-84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19672" y="5340985"/>
            <a:ext cx="7344816" cy="92333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174625" indent="-174625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57200" lvl="1" indent="0">
              <a:defRPr/>
            </a:pPr>
            <a:r>
              <a:rPr lang="es-CO" sz="1800" dirty="0" smtClean="0">
                <a:solidFill>
                  <a:schemeClr val="bg1"/>
                </a:solidFill>
                <a:latin typeface="+mn-lt"/>
                <a:ea typeface="+mn-ea"/>
              </a:rPr>
              <a:t>Cada </a:t>
            </a:r>
            <a:r>
              <a:rPr lang="es-CO" sz="1800" dirty="0">
                <a:solidFill>
                  <a:schemeClr val="bg1"/>
                </a:solidFill>
                <a:latin typeface="+mn-lt"/>
                <a:ea typeface="+mn-ea"/>
              </a:rPr>
              <a:t>vez son más los </a:t>
            </a:r>
            <a:r>
              <a:rPr lang="es-CO" sz="1800" dirty="0" smtClean="0">
                <a:solidFill>
                  <a:schemeClr val="bg1"/>
                </a:solidFill>
                <a:latin typeface="+mn-lt"/>
                <a:ea typeface="+mn-ea"/>
              </a:rPr>
              <a:t>donantes que siguen la </a:t>
            </a:r>
            <a:r>
              <a:rPr lang="es-CO" sz="1800" dirty="0">
                <a:solidFill>
                  <a:schemeClr val="bg1"/>
                </a:solidFill>
                <a:latin typeface="+mn-lt"/>
                <a:ea typeface="+mn-ea"/>
              </a:rPr>
              <a:t>fase de </a:t>
            </a:r>
            <a:r>
              <a:rPr lang="es-CO" sz="1800" dirty="0" smtClean="0">
                <a:solidFill>
                  <a:schemeClr val="bg1"/>
                </a:solidFill>
                <a:latin typeface="+mn-lt"/>
                <a:ea typeface="+mn-ea"/>
              </a:rPr>
              <a:t>la </a:t>
            </a:r>
            <a:r>
              <a:rPr lang="es-CO" sz="1800" dirty="0" smtClean="0">
                <a:solidFill>
                  <a:srgbClr val="F2F21A"/>
                </a:solidFill>
                <a:latin typeface="+mn-lt"/>
                <a:ea typeface="+mn-ea"/>
              </a:rPr>
              <a:t>nota conceptual </a:t>
            </a:r>
            <a:r>
              <a:rPr lang="es-CO" sz="1800" dirty="0" smtClean="0">
                <a:solidFill>
                  <a:schemeClr val="bg1"/>
                </a:solidFill>
                <a:latin typeface="+mn-lt"/>
                <a:ea typeface="+mn-ea"/>
              </a:rPr>
              <a:t>para </a:t>
            </a:r>
            <a:r>
              <a:rPr lang="es-CO" sz="1800" dirty="0">
                <a:solidFill>
                  <a:schemeClr val="bg1"/>
                </a:solidFill>
                <a:latin typeface="+mn-lt"/>
                <a:ea typeface="+mn-ea"/>
              </a:rPr>
              <a:t>analizar rápidamente el potencial de un proyecto (5 páginas</a:t>
            </a:r>
            <a:r>
              <a:rPr lang="es-CO" sz="1800" dirty="0" smtClean="0">
                <a:solidFill>
                  <a:schemeClr val="bg1"/>
                </a:solidFill>
                <a:latin typeface="+mn-lt"/>
                <a:ea typeface="+mn-ea"/>
              </a:rPr>
              <a:t>)  </a:t>
            </a:r>
            <a:endParaRPr lang="en-US" sz="18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71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203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4888" y="188640"/>
            <a:ext cx="8229600" cy="49006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s-CO" sz="3000" dirty="0" smtClean="0">
                <a:solidFill>
                  <a:srgbClr val="464646"/>
                </a:solidFill>
                <a:effectLst/>
              </a:rPr>
              <a:t/>
            </a:r>
            <a:br>
              <a:rPr lang="es-CO" sz="3000" dirty="0" smtClean="0">
                <a:solidFill>
                  <a:srgbClr val="464646"/>
                </a:solidFill>
                <a:effectLst/>
              </a:rPr>
            </a:br>
            <a:r>
              <a:rPr lang="es-CO" sz="3000" dirty="0" smtClean="0">
                <a:solidFill>
                  <a:srgbClr val="464646"/>
                </a:solidFill>
                <a:effectLst/>
              </a:rPr>
              <a:t>Desde </a:t>
            </a:r>
            <a:r>
              <a:rPr lang="es-CO" sz="3000" dirty="0">
                <a:solidFill>
                  <a:srgbClr val="464646"/>
                </a:solidFill>
                <a:effectLst/>
              </a:rPr>
              <a:t>el diseño del proyecto a la propuesta</a:t>
            </a:r>
            <a:r>
              <a:rPr lang="es-ES" sz="3000" dirty="0">
                <a:solidFill>
                  <a:srgbClr val="464646"/>
                </a:solidFill>
                <a:effectLst/>
              </a:rPr>
              <a:t/>
            </a:r>
            <a:br>
              <a:rPr lang="es-ES" sz="3000" dirty="0">
                <a:solidFill>
                  <a:srgbClr val="464646"/>
                </a:solidFill>
                <a:effectLst/>
              </a:rPr>
            </a:br>
            <a:endParaRPr lang="es-CO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6912768" cy="56166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7" name="Llamada de flecha arriba y abajo 1"/>
          <p:cNvSpPr>
            <a:spLocks noChangeArrowheads="1"/>
          </p:cNvSpPr>
          <p:nvPr/>
        </p:nvSpPr>
        <p:spPr bwMode="auto">
          <a:xfrm>
            <a:off x="179388" y="2708275"/>
            <a:ext cx="1655762" cy="1008063"/>
          </a:xfrm>
          <a:prstGeom prst="upDownArrowCallout">
            <a:avLst>
              <a:gd name="adj1" fmla="val 25003"/>
              <a:gd name="adj2" fmla="val 25003"/>
              <a:gd name="adj3" fmla="val 25000"/>
              <a:gd name="adj4" fmla="val 48120"/>
            </a:avLst>
          </a:prstGeom>
          <a:gradFill rotWithShape="1">
            <a:gsLst>
              <a:gs pos="0">
                <a:srgbClr val="1C1C96"/>
              </a:gs>
              <a:gs pos="20000">
                <a:srgbClr val="1E1E93"/>
              </a:gs>
              <a:gs pos="100000">
                <a:srgbClr val="14146F"/>
              </a:gs>
            </a:gsLst>
            <a:lin ang="5400000"/>
          </a:gradFill>
          <a:ln w="9525">
            <a:solidFill>
              <a:srgbClr val="29298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s-ES" dirty="0" smtClean="0">
                <a:solidFill>
                  <a:schemeClr val="lt1"/>
                </a:solidFill>
              </a:rPr>
              <a:t>Relación </a:t>
            </a:r>
            <a:r>
              <a:rPr lang="es-ES" dirty="0" smtClean="0">
                <a:solidFill>
                  <a:schemeClr val="lt1"/>
                </a:solidFill>
                <a:latin typeface="+mn-lt"/>
                <a:ea typeface="+mn-ea"/>
              </a:rPr>
              <a:t>directa</a:t>
            </a:r>
            <a:endParaRPr lang="es-E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487686"/>
            <a:ext cx="16556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latin typeface="Arial Narrow" panose="020B0606020202030204" pitchFamily="34" charset="0"/>
              </a:rPr>
              <a:t>Destaque objetivos </a:t>
            </a:r>
          </a:p>
          <a:p>
            <a:r>
              <a:rPr lang="es-CO" sz="1600" b="1" dirty="0" smtClean="0">
                <a:latin typeface="Arial Narrow" panose="020B0606020202030204" pitchFamily="34" charset="0"/>
              </a:rPr>
              <a:t>enumerados</a:t>
            </a:r>
          </a:p>
          <a:p>
            <a:r>
              <a:rPr lang="es-CO" sz="1600" b="1" dirty="0" smtClean="0">
                <a:latin typeface="Arial Narrow" panose="020B0606020202030204" pitchFamily="34" charset="0"/>
              </a:rPr>
              <a:t>en el Documento</a:t>
            </a:r>
            <a:endParaRPr lang="es-CO" sz="1600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4005064"/>
            <a:ext cx="16556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latin typeface="Arial Narrow" panose="020B0606020202030204" pitchFamily="34" charset="0"/>
              </a:rPr>
              <a:t>Destaque problemas  </a:t>
            </a:r>
          </a:p>
          <a:p>
            <a:r>
              <a:rPr lang="es-CO" sz="1600" b="1" dirty="0" smtClean="0">
                <a:latin typeface="Arial Narrow" panose="020B0606020202030204" pitchFamily="34" charset="0"/>
              </a:rPr>
              <a:t>enumerados </a:t>
            </a:r>
          </a:p>
          <a:p>
            <a:r>
              <a:rPr lang="es-CO" sz="1600" b="1" dirty="0" smtClean="0">
                <a:latin typeface="Arial Narrow" panose="020B0606020202030204" pitchFamily="34" charset="0"/>
              </a:rPr>
              <a:t>en el Documento</a:t>
            </a:r>
            <a:endParaRPr lang="es-CO" sz="1600" b="1" dirty="0">
              <a:latin typeface="Arial Narrow" panose="020B060602020203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44080" y="1988840"/>
            <a:ext cx="6396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844080" y="1988840"/>
            <a:ext cx="5968280" cy="7194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44080" y="1988840"/>
            <a:ext cx="3060340" cy="10242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44080" y="1988840"/>
            <a:ext cx="2151856" cy="12234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44080" y="1988840"/>
            <a:ext cx="1431776" cy="1440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63688" y="4509120"/>
            <a:ext cx="626469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35150" y="4509121"/>
            <a:ext cx="2808858" cy="2023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763688" y="4509120"/>
            <a:ext cx="720080" cy="7409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763688" y="4509121"/>
            <a:ext cx="1475891" cy="1008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039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s-CO" sz="2800" dirty="0">
                <a:latin typeface="Times New Roman"/>
                <a:ea typeface="Times New Roman"/>
              </a:rPr>
              <a:t>Presentación de las propuestas de la OLACEFS / EFS </a:t>
            </a:r>
            <a:r>
              <a:rPr lang="es-CO" sz="2800" dirty="0" smtClean="0">
                <a:latin typeface="Times New Roman"/>
                <a:ea typeface="Times New Roman"/>
              </a:rPr>
              <a:t>individuales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0</a:t>
            </a:r>
            <a:r>
              <a:rPr lang="en-029" sz="2800" dirty="0">
                <a:latin typeface="Times New Roman"/>
                <a:ea typeface="Times New Roman"/>
              </a:rPr>
              <a:t>. </a:t>
            </a:r>
            <a:r>
              <a:rPr lang="en-029" sz="2800" dirty="0" err="1" smtClean="0">
                <a:latin typeface="Times New Roman"/>
                <a:ea typeface="Times New Roman"/>
              </a:rPr>
              <a:t>Solicitante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r>
              <a:rPr lang="en-029" sz="2800" dirty="0">
                <a:latin typeface="Times New Roman"/>
                <a:ea typeface="Times New Roman"/>
              </a:rPr>
              <a:t>1. </a:t>
            </a:r>
            <a:r>
              <a:rPr lang="es-CO" sz="2800" dirty="0" smtClean="0">
                <a:latin typeface="Times New Roman"/>
                <a:ea typeface="Times New Roman"/>
              </a:rPr>
              <a:t>Información </a:t>
            </a:r>
            <a:r>
              <a:rPr lang="es-CO" sz="2800" dirty="0">
                <a:latin typeface="Times New Roman"/>
                <a:ea typeface="Times New Roman"/>
              </a:rPr>
              <a:t>básica de la </a:t>
            </a:r>
            <a:r>
              <a:rPr lang="es-CO" sz="2800" dirty="0" smtClean="0">
                <a:latin typeface="Times New Roman"/>
                <a:ea typeface="Times New Roman"/>
              </a:rPr>
              <a:t>iniciativa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r>
              <a:rPr lang="en-029" sz="2800" dirty="0">
                <a:latin typeface="Times New Roman"/>
                <a:ea typeface="Times New Roman"/>
              </a:rPr>
              <a:t>2. </a:t>
            </a:r>
            <a:r>
              <a:rPr lang="es-CO" sz="2800" dirty="0" smtClean="0">
                <a:latin typeface="Times New Roman"/>
                <a:ea typeface="Times New Roman"/>
              </a:rPr>
              <a:t>Marco </a:t>
            </a:r>
            <a:r>
              <a:rPr lang="es-CO" sz="2800" dirty="0">
                <a:latin typeface="Times New Roman"/>
                <a:ea typeface="Times New Roman"/>
              </a:rPr>
              <a:t>de Supervisión, Información y </a:t>
            </a:r>
            <a:r>
              <a:rPr lang="es-CO" sz="2800" dirty="0" smtClean="0">
                <a:latin typeface="Times New Roman"/>
                <a:ea typeface="Times New Roman"/>
              </a:rPr>
              <a:t>Evaluación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r>
              <a:rPr lang="en-029" sz="2800" dirty="0">
                <a:latin typeface="Times New Roman"/>
                <a:ea typeface="Times New Roman"/>
              </a:rPr>
              <a:t>3. </a:t>
            </a:r>
            <a:r>
              <a:rPr lang="en-029" sz="2800" dirty="0" err="1" smtClean="0">
                <a:latin typeface="Times New Roman"/>
                <a:ea typeface="Times New Roman"/>
              </a:rPr>
              <a:t>Información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r>
              <a:rPr lang="en-029" sz="2800" dirty="0" err="1" smtClean="0">
                <a:latin typeface="Times New Roman"/>
                <a:ea typeface="Times New Roman"/>
              </a:rPr>
              <a:t>adicional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r>
              <a:rPr lang="en-029" sz="2800" dirty="0">
                <a:latin typeface="Times New Roman"/>
                <a:ea typeface="Times New Roman"/>
              </a:rPr>
              <a:t>4. </a:t>
            </a:r>
            <a:r>
              <a:rPr lang="es-CO" sz="2800" dirty="0" smtClean="0">
                <a:latin typeface="Times New Roman"/>
                <a:ea typeface="Times New Roman"/>
              </a:rPr>
              <a:t>Información </a:t>
            </a:r>
            <a:r>
              <a:rPr lang="es-CO" sz="2800" dirty="0">
                <a:latin typeface="Times New Roman"/>
                <a:ea typeface="Times New Roman"/>
              </a:rPr>
              <a:t>del presupuesto 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>
                <a:latin typeface="Times New Roman"/>
                <a:ea typeface="Times New Roman"/>
              </a:rPr>
              <a:t> </a:t>
            </a:r>
            <a:r>
              <a:rPr lang="es-CO" sz="2800" dirty="0">
                <a:latin typeface="Times New Roman"/>
                <a:ea typeface="Times New Roman"/>
              </a:rPr>
              <a:t>Puntuación de propuestas para el Fondo de Desarrollo de Capacidades en </a:t>
            </a:r>
            <a:r>
              <a:rPr lang="es-CO" sz="2800" dirty="0" smtClean="0">
                <a:latin typeface="Times New Roman"/>
                <a:ea typeface="Times New Roman"/>
              </a:rPr>
              <a:t>EFS</a:t>
            </a:r>
            <a:r>
              <a:rPr lang="en-029" sz="2800" dirty="0" smtClean="0">
                <a:latin typeface="Times New Roman"/>
                <a:ea typeface="Times New Roman"/>
              </a:rPr>
              <a:t>.</a:t>
            </a:r>
            <a:endParaRPr lang="en-CA" sz="3200" dirty="0">
              <a:latin typeface="Times New Roman"/>
              <a:ea typeface="Times New Roman"/>
            </a:endParaRPr>
          </a:p>
          <a:p>
            <a:r>
              <a:rPr lang="en-029" sz="2800" dirty="0" err="1" smtClean="0">
                <a:latin typeface="Times New Roman"/>
                <a:ea typeface="Times New Roman"/>
              </a:rPr>
              <a:t>Comentarios</a:t>
            </a:r>
            <a:r>
              <a:rPr lang="en-029" sz="2800" dirty="0" smtClean="0">
                <a:latin typeface="Times New Roman"/>
                <a:ea typeface="Times New Roman"/>
              </a:rPr>
              <a:t> / </a:t>
            </a:r>
            <a:r>
              <a:rPr lang="en-029" sz="2800" dirty="0" err="1" smtClean="0">
                <a:latin typeface="Times New Roman"/>
                <a:ea typeface="Times New Roman"/>
              </a:rPr>
              <a:t>aclaraciones</a:t>
            </a:r>
            <a:r>
              <a:rPr lang="en-029" sz="2800" dirty="0" smtClean="0">
                <a:latin typeface="Times New Roman"/>
                <a:ea typeface="Times New Roman"/>
              </a:rPr>
              <a:t> de los </a:t>
            </a:r>
            <a:r>
              <a:rPr lang="en-029" sz="2800" dirty="0" err="1" smtClean="0">
                <a:latin typeface="Times New Roman"/>
                <a:ea typeface="Times New Roman"/>
              </a:rPr>
              <a:t>participantes</a:t>
            </a:r>
            <a:r>
              <a:rPr lang="en-029" sz="2800" dirty="0" smtClean="0">
                <a:latin typeface="Times New Roman"/>
                <a:ea typeface="Times New Roman"/>
              </a:rPr>
              <a:t>.</a:t>
            </a:r>
            <a:endParaRPr lang="es-C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5192" y="116632"/>
            <a:ext cx="84352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dirty="0" smtClean="0"/>
              <a:t>Revisión de la plantilla de la Convocatoria Global para la Presentación de Propuestas </a:t>
            </a:r>
            <a:r>
              <a:rPr lang="es-CO" sz="3100" dirty="0" err="1" smtClean="0"/>
              <a:t>CGP</a:t>
            </a:r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33722356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881127"/>
              </p:ext>
            </p:extLst>
          </p:nvPr>
        </p:nvGraphicFramePr>
        <p:xfrm>
          <a:off x="1403350" y="895350"/>
          <a:ext cx="7102475" cy="577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5" name="Document" r:id="rId4" imgW="6373593" imgH="5185576" progId="Word.Document.12">
                  <p:embed/>
                </p:oleObj>
              </mc:Choice>
              <mc:Fallback>
                <p:oleObj name="Document" r:id="rId4" imgW="6373593" imgH="5185576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895350"/>
                        <a:ext cx="7102475" cy="577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ítulo 1"/>
          <p:cNvSpPr txBox="1">
            <a:spLocks/>
          </p:cNvSpPr>
          <p:nvPr/>
        </p:nvSpPr>
        <p:spPr bwMode="auto">
          <a:xfrm>
            <a:off x="611188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CO" sz="2000" dirty="0">
                <a:solidFill>
                  <a:schemeClr val="tx2"/>
                </a:solidFill>
              </a:rPr>
              <a:t>Ejemplo de </a:t>
            </a:r>
            <a:r>
              <a:rPr lang="es-CO" sz="2000" dirty="0" smtClean="0">
                <a:solidFill>
                  <a:schemeClr val="tx2"/>
                </a:solidFill>
              </a:rPr>
              <a:t>puntuación a una nota conceptual: </a:t>
            </a:r>
            <a:r>
              <a:rPr lang="es-CO" sz="2000" dirty="0">
                <a:solidFill>
                  <a:schemeClr val="tx2"/>
                </a:solidFill>
              </a:rPr>
              <a:t>donación de la Comisión </a:t>
            </a:r>
            <a:r>
              <a:rPr lang="es-CO" sz="2000" dirty="0" smtClean="0">
                <a:solidFill>
                  <a:schemeClr val="tx2"/>
                </a:solidFill>
              </a:rPr>
              <a:t>Europea</a:t>
            </a:r>
            <a:endParaRPr lang="es-ES" sz="2000" dirty="0">
              <a:solidFill>
                <a:schemeClr val="tx2"/>
              </a:solidFill>
            </a:endParaRPr>
          </a:p>
        </p:txBody>
      </p:sp>
      <p:sp>
        <p:nvSpPr>
          <p:cNvPr id="7" name="Elipse 6"/>
          <p:cNvSpPr>
            <a:spLocks noChangeArrowheads="1"/>
          </p:cNvSpPr>
          <p:nvPr/>
        </p:nvSpPr>
        <p:spPr bwMode="auto">
          <a:xfrm>
            <a:off x="1052513" y="4157663"/>
            <a:ext cx="2303462" cy="863600"/>
          </a:xfrm>
          <a:prstGeom prst="ellipse">
            <a:avLst/>
          </a:prstGeom>
          <a:noFill/>
          <a:ln w="31750">
            <a:solidFill>
              <a:srgbClr val="2F2F9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Elipse 7"/>
          <p:cNvSpPr>
            <a:spLocks noChangeArrowheads="1"/>
          </p:cNvSpPr>
          <p:nvPr/>
        </p:nvSpPr>
        <p:spPr bwMode="auto">
          <a:xfrm>
            <a:off x="1042988" y="1125538"/>
            <a:ext cx="2305050" cy="863600"/>
          </a:xfrm>
          <a:prstGeom prst="ellipse">
            <a:avLst/>
          </a:prstGeom>
          <a:noFill/>
          <a:ln w="31750">
            <a:solidFill>
              <a:srgbClr val="2F2F98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s-E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780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08504" cy="1143000"/>
          </a:xfrm>
        </p:spPr>
        <p:txBody>
          <a:bodyPr>
            <a:normAutofit/>
          </a:bodyPr>
          <a:lstStyle/>
          <a:p>
            <a:pPr algn="ctr"/>
            <a:r>
              <a:rPr lang="es-CO" sz="2800" dirty="0"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Desde el diseño del proyecto </a:t>
            </a:r>
            <a:r>
              <a:rPr lang="es-CO" sz="2800" dirty="0" smtClean="0"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la plantilla </a:t>
            </a:r>
            <a:r>
              <a:rPr lang="es-CO" sz="2800" dirty="0" err="1" smtClean="0">
                <a:effectLst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CGP</a:t>
            </a:r>
            <a:endParaRPr lang="es-ES" sz="2800" b="1" dirty="0" smtClean="0">
              <a:effectLst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72707" name="Rectángulo 7"/>
          <p:cNvSpPr>
            <a:spLocks noChangeArrowheads="1"/>
          </p:cNvSpPr>
          <p:nvPr/>
        </p:nvSpPr>
        <p:spPr bwMode="auto">
          <a:xfrm>
            <a:off x="3007246" y="1196752"/>
            <a:ext cx="523716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1.2.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Demanda, Exposición Razonada y </a:t>
            </a:r>
            <a:r>
              <a:rPr lang="es-CO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complementada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con 1.8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; 1.9; 1.10; 1.11)</a:t>
            </a:r>
          </a:p>
          <a:p>
            <a:endParaRPr lang="en-GB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esperados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900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esperados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1.5.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Actividades bajo cada categoría de apoyo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GB" sz="1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Presupuesto</a:t>
            </a:r>
            <a:r>
              <a:rPr lang="en-GB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1.6.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Obtención de </a:t>
            </a:r>
          </a:p>
          <a:p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bienes, equipos </a:t>
            </a:r>
            <a:r>
              <a:rPr lang="es-CO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CO" sz="1900" dirty="0">
                <a:latin typeface="Arial" panose="020B0604020202020204" pitchFamily="34" charset="0"/>
                <a:cs typeface="Arial" panose="020B0604020202020204" pitchFamily="34" charset="0"/>
              </a:rPr>
              <a:t>infraestructura </a:t>
            </a:r>
          </a:p>
          <a:p>
            <a:endParaRPr lang="es-ES_tradn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62000" y="1268760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_tradnl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General</a:t>
            </a:r>
            <a:endParaRPr lang="es-ES_tradn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62000" y="2204864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00AE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_tradnl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 esperado</a:t>
            </a:r>
            <a:endParaRPr lang="es-ES_tradn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62000" y="3140968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51DC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_tradnl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</a:t>
            </a:r>
            <a:r>
              <a:rPr lang="es-ES_tradnl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ES_tradnl" sz="1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S_tradnl" sz="1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739260" y="4077072"/>
            <a:ext cx="1905000" cy="838200"/>
          </a:xfrm>
          <a:prstGeom prst="rightArrowCallout">
            <a:avLst>
              <a:gd name="adj1" fmla="val 25000"/>
              <a:gd name="adj2" fmla="val 25000"/>
              <a:gd name="adj3" fmla="val 37879"/>
              <a:gd name="adj4" fmla="val 76333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_tradnl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Actividades/ recursos</a:t>
            </a:r>
            <a:endParaRPr lang="es-ES_tradnl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12" name="CuadroTexto 12"/>
          <p:cNvSpPr txBox="1">
            <a:spLocks noChangeArrowheads="1"/>
          </p:cNvSpPr>
          <p:nvPr/>
        </p:nvSpPr>
        <p:spPr bwMode="auto">
          <a:xfrm>
            <a:off x="2618642" y="5961474"/>
            <a:ext cx="59137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2.2</a:t>
            </a:r>
            <a:r>
              <a:rPr lang="en-GB" sz="20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r>
              <a:rPr lang="es-CO" sz="2000" dirty="0">
                <a:solidFill>
                  <a:srgbClr val="000000"/>
                </a:solidFill>
                <a:cs typeface="Arial" panose="020B0604020202020204" pitchFamily="34" charset="0"/>
              </a:rPr>
              <a:t>Indicadores clave de supervisión midiendo </a:t>
            </a:r>
            <a:r>
              <a:rPr lang="es-CO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los</a:t>
            </a:r>
          </a:p>
          <a:p>
            <a:pPr eaLnBrk="1" hangingPunct="1"/>
            <a:r>
              <a:rPr lang="es-CO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      resultados esperados </a:t>
            </a:r>
            <a:endParaRPr lang="es-ES" sz="2000" dirty="0">
              <a:solidFill>
                <a:srgbClr val="000000"/>
              </a:solidFill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 rot="5400000">
            <a:off x="4901533" y="3503430"/>
            <a:ext cx="753009" cy="4204549"/>
          </a:xfrm>
          <a:prstGeom prst="rightArrowCallout">
            <a:avLst>
              <a:gd name="adj1" fmla="val 50000"/>
              <a:gd name="adj2" fmla="val 25000"/>
              <a:gd name="adj3" fmla="val 37879"/>
              <a:gd name="adj4" fmla="val 76333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vert270"/>
          <a:lstStyle/>
          <a:p>
            <a:pPr algn="ctr">
              <a:defRPr/>
            </a:pPr>
            <a:r>
              <a:rPr lang="es-CO" sz="1700" b="1" dirty="0">
                <a:latin typeface="Arial" charset="0"/>
                <a:ea typeface="ＭＳ Ｐゴシック" charset="0"/>
                <a:cs typeface="ＭＳ Ｐゴシック" charset="0"/>
              </a:rPr>
              <a:t>indicadores y fuentes de </a:t>
            </a:r>
            <a:r>
              <a:rPr lang="es-CO" sz="1700" b="1" dirty="0" smtClean="0">
                <a:latin typeface="Arial" charset="0"/>
                <a:ea typeface="ＭＳ Ｐゴシック" charset="0"/>
                <a:cs typeface="ＭＳ Ｐゴシック" charset="0"/>
              </a:rPr>
              <a:t>verificación</a:t>
            </a:r>
            <a:endParaRPr lang="es-ES_tradnl" sz="17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5919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2F21A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s-CO" altLang="ja-JP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Introducción a los </a:t>
            </a:r>
            <a:r>
              <a:rPr lang="es-CO" altLang="ja-JP" sz="3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br>
              <a:rPr lang="es-CO" altLang="ja-JP" sz="3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altLang="ja-JP" sz="3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Monitoreo </a:t>
            </a:r>
            <a:r>
              <a:rPr lang="en-US" altLang="ja-JP" sz="3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s-CO" altLang="ja-JP" sz="3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endParaRPr lang="en-US" altLang="ja-JP" sz="3000" b="1" kern="1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5" name="Rectangle 10"/>
          <p:cNvSpPr>
            <a:spLocks noChangeArrowheads="1"/>
          </p:cNvSpPr>
          <p:nvPr/>
        </p:nvSpPr>
        <p:spPr bwMode="auto">
          <a:xfrm>
            <a:off x="179513" y="1589881"/>
            <a:ext cx="8784976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4500" indent="-444500">
              <a:spcBef>
                <a:spcPct val="20000"/>
              </a:spcBef>
              <a:buClr>
                <a:srgbClr val="66FFCC"/>
              </a:buClr>
              <a:buFont typeface="Wingdings" pitchFamily="2" charset="2"/>
              <a:buChar char="n"/>
            </a:pP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Proporcionan </a:t>
            </a:r>
            <a:r>
              <a:rPr lang="es-CO" altLang="ja-JP" sz="3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para la gestión </a:t>
            </a: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eficaz </a:t>
            </a:r>
            <a:endParaRPr lang="en-US" altLang="ja-JP" sz="30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indent="-444500">
              <a:spcBef>
                <a:spcPct val="20000"/>
              </a:spcBef>
              <a:buClr>
                <a:srgbClr val="66FFCC"/>
              </a:buClr>
              <a:buFont typeface="Wingdings" pitchFamily="2" charset="2"/>
              <a:buChar char="n"/>
            </a:pP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Ayudan </a:t>
            </a:r>
            <a:r>
              <a:rPr lang="es-CO" altLang="ja-JP" sz="3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determinar lo que funciona bien y lo que necesita </a:t>
            </a: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mejorar</a:t>
            </a:r>
            <a:endParaRPr lang="en-US" altLang="ja-JP" sz="30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indent="-444500">
              <a:spcBef>
                <a:spcPct val="20000"/>
              </a:spcBef>
              <a:buClr>
                <a:srgbClr val="66FFCC"/>
              </a:buClr>
              <a:buFont typeface="Wingdings" pitchFamily="2" charset="2"/>
              <a:buChar char="n"/>
            </a:pPr>
            <a:r>
              <a:rPr lang="en-US" altLang="ja-JP" sz="3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Construyen</a:t>
            </a:r>
            <a:r>
              <a:rPr lang="en-US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</a:t>
            </a:r>
            <a:r>
              <a:rPr lang="en-US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CO" altLang="ja-JP" sz="3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lecciones aprendidas para mejorar el ciclo </a:t>
            </a: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s-CO" altLang="ja-JP" sz="3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3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indent="-444500">
              <a:spcBef>
                <a:spcPct val="20000"/>
              </a:spcBef>
              <a:buClr>
                <a:srgbClr val="66FFCC"/>
              </a:buClr>
              <a:buFont typeface="Wingdings" pitchFamily="2" charset="2"/>
              <a:buChar char="n"/>
            </a:pP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Fortalecen </a:t>
            </a:r>
            <a:r>
              <a:rPr lang="es-CO" altLang="ja-JP" sz="3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rendición de cuentas y la </a:t>
            </a:r>
            <a:r>
              <a:rPr lang="es-CO" altLang="ja-JP" sz="3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endParaRPr lang="en-US" altLang="ja-JP" sz="3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76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694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7"/>
          <p:cNvSpPr>
            <a:spLocks noChangeArrowheads="1"/>
          </p:cNvSpPr>
          <p:nvPr/>
        </p:nvSpPr>
        <p:spPr bwMode="auto">
          <a:xfrm>
            <a:off x="529530" y="1052736"/>
            <a:ext cx="83629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valorac</a:t>
            </a:r>
            <a:r>
              <a:rPr lang="es-CO" alt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ión</a:t>
            </a:r>
            <a:r>
              <a:rPr lang="es-CO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alt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 sistemática y objetiva como sea posible, de un proyecto en curso o terminado, programa o política, su diseño, implementación y </a:t>
            </a:r>
            <a:r>
              <a:rPr lang="es-CO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 es </a:t>
            </a: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 la </a:t>
            </a:r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pertinencia</a:t>
            </a: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el logro de los objetivos, la </a:t>
            </a:r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eficiencia </a:t>
            </a: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desarrollo, </a:t>
            </a:r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eficacia</a:t>
            </a: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CO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</a:t>
            </a:r>
            <a:r>
              <a:rPr lang="es-CO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evaluación deberá proporcionar información creíble y útil, que permita incorporar las </a:t>
            </a:r>
            <a:r>
              <a:rPr lang="es-CO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lecciones aprendidas</a:t>
            </a:r>
            <a:r>
              <a:rPr lang="es-CO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proceso de toma de decisiones de beneficiarios y donantes </a:t>
            </a:r>
            <a:r>
              <a:rPr lang="en-US" alt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it-IT" sz="3200" b="1" u="sng" dirty="0">
              <a:solidFill>
                <a:srgbClr val="000066"/>
              </a:solidFill>
            </a:endParaRPr>
          </a:p>
        </p:txBody>
      </p:sp>
      <p:sp>
        <p:nvSpPr>
          <p:cNvPr id="75779" name="Título 1"/>
          <p:cNvSpPr txBox="1">
            <a:spLocks/>
          </p:cNvSpPr>
          <p:nvPr/>
        </p:nvSpPr>
        <p:spPr bwMode="auto">
          <a:xfrm>
            <a:off x="447675" y="-2738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ES" sz="3200" b="1" dirty="0">
                <a:solidFill>
                  <a:srgbClr val="000000"/>
                </a:solidFill>
              </a:rPr>
              <a:t>Definición de </a:t>
            </a:r>
            <a:r>
              <a:rPr lang="es-ES" sz="3200" b="1" dirty="0" smtClean="0">
                <a:solidFill>
                  <a:srgbClr val="000000"/>
                </a:solidFill>
              </a:rPr>
              <a:t>Evaluación (OCDE-</a:t>
            </a:r>
            <a:r>
              <a:rPr lang="es-ES" sz="3200" b="1" dirty="0" err="1" smtClean="0">
                <a:solidFill>
                  <a:srgbClr val="000000"/>
                </a:solidFill>
              </a:rPr>
              <a:t>DAC</a:t>
            </a:r>
            <a:r>
              <a:rPr lang="es-ES" sz="3200" b="1" dirty="0" smtClean="0">
                <a:solidFill>
                  <a:srgbClr val="000000"/>
                </a:solidFill>
              </a:rPr>
              <a:t> </a:t>
            </a:r>
            <a:r>
              <a:rPr lang="es-ES" sz="3200" b="1" dirty="0">
                <a:solidFill>
                  <a:srgbClr val="000000"/>
                </a:solidFill>
              </a:rPr>
              <a:t>98)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170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97977"/>
              </p:ext>
            </p:extLst>
          </p:nvPr>
        </p:nvGraphicFramePr>
        <p:xfrm>
          <a:off x="899592" y="620689"/>
          <a:ext cx="7924800" cy="623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2" name="Document" r:id="rId4" imgW="5465860" imgH="4668747" progId="Word.Document.12">
                  <p:embed/>
                </p:oleObj>
              </mc:Choice>
              <mc:Fallback>
                <p:oleObj name="Document" r:id="rId4" imgW="5465860" imgH="466874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620689"/>
                        <a:ext cx="7924800" cy="6237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ítulo 1"/>
          <p:cNvSpPr txBox="1">
            <a:spLocks/>
          </p:cNvSpPr>
          <p:nvPr/>
        </p:nvSpPr>
        <p:spPr bwMode="auto">
          <a:xfrm>
            <a:off x="468313" y="-24340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ES" sz="2400" b="1" dirty="0" smtClean="0">
                <a:solidFill>
                  <a:srgbClr val="000000"/>
                </a:solidFill>
              </a:rPr>
              <a:t>Criterios de evaluación</a:t>
            </a:r>
            <a:endParaRPr lang="es-ES" sz="2400" b="1" dirty="0">
              <a:solidFill>
                <a:srgbClr val="000000"/>
              </a:solidFill>
            </a:endParaRP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1250950" y="26177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144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Rectangle 129028"/>
          <p:cNvSpPr>
            <a:spLocks noChangeArrowheads="1"/>
          </p:cNvSpPr>
          <p:nvPr/>
        </p:nvSpPr>
        <p:spPr bwMode="auto">
          <a:xfrm>
            <a:off x="179388" y="908050"/>
            <a:ext cx="3024187" cy="3457575"/>
          </a:xfrm>
          <a:prstGeom prst="rect">
            <a:avLst/>
          </a:prstGeom>
          <a:solidFill>
            <a:srgbClr val="B4DE60"/>
          </a:solidFill>
          <a:ln w="9525">
            <a:solidFill>
              <a:srgbClr val="B4DE6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24644" y="980728"/>
            <a:ext cx="1943100" cy="5472112"/>
          </a:xfrm>
          <a:prstGeom prst="rect">
            <a:avLst/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19" y="1123603"/>
            <a:ext cx="1657350" cy="865187"/>
          </a:xfrm>
          <a:prstGeom prst="rect">
            <a:avLst/>
          </a:prstGeom>
          <a:solidFill>
            <a:schemeClr val="bg1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6569" y="2204690"/>
            <a:ext cx="16573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Proposito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Proyecto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Supuestos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7519" y="3284190"/>
            <a:ext cx="165735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Supuestos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7519" y="4363690"/>
            <a:ext cx="1657350" cy="865188"/>
          </a:xfrm>
          <a:prstGeom prst="rect">
            <a:avLst/>
          </a:prstGeom>
          <a:solidFill>
            <a:schemeClr val="bg1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Supuestos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4644" y="5444778"/>
            <a:ext cx="1800225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Precondiciones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entagon 9"/>
          <p:cNvSpPr>
            <a:spLocks noChangeArrowheads="1"/>
          </p:cNvSpPr>
          <p:nvPr/>
        </p:nvSpPr>
        <p:spPr bwMode="auto">
          <a:xfrm flipH="1">
            <a:off x="2771775" y="1773238"/>
            <a:ext cx="1800225" cy="719137"/>
          </a:xfrm>
          <a:prstGeom prst="homePlate">
            <a:avLst>
              <a:gd name="adj" fmla="val 499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entagon 12"/>
          <p:cNvSpPr>
            <a:spLocks noChangeArrowheads="1"/>
          </p:cNvSpPr>
          <p:nvPr/>
        </p:nvSpPr>
        <p:spPr bwMode="auto">
          <a:xfrm flipH="1">
            <a:off x="3132138" y="836613"/>
            <a:ext cx="1943992" cy="720725"/>
          </a:xfrm>
          <a:prstGeom prst="homePlate">
            <a:avLst>
              <a:gd name="adj" fmla="val 50004"/>
            </a:avLst>
          </a:prstGeom>
          <a:solidFill>
            <a:srgbClr val="B4DE60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entagon 13"/>
          <p:cNvSpPr>
            <a:spLocks noChangeArrowheads="1"/>
          </p:cNvSpPr>
          <p:nvPr/>
        </p:nvSpPr>
        <p:spPr bwMode="auto">
          <a:xfrm flipH="1">
            <a:off x="2772346" y="2997200"/>
            <a:ext cx="1871662" cy="719138"/>
          </a:xfrm>
          <a:prstGeom prst="homePlate">
            <a:avLst>
              <a:gd name="adj" fmla="val 50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Eficacia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entagon 14"/>
          <p:cNvSpPr>
            <a:spLocks noChangeArrowheads="1"/>
          </p:cNvSpPr>
          <p:nvPr/>
        </p:nvSpPr>
        <p:spPr bwMode="auto">
          <a:xfrm flipH="1">
            <a:off x="2771775" y="4365625"/>
            <a:ext cx="1800225" cy="719138"/>
          </a:xfrm>
          <a:prstGeom prst="homePlate">
            <a:avLst>
              <a:gd name="adj" fmla="val 499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Eficiencia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urved Connector 35"/>
          <p:cNvCxnSpPr>
            <a:cxnSpLocks noChangeShapeType="1"/>
          </p:cNvCxnSpPr>
          <p:nvPr/>
        </p:nvCxnSpPr>
        <p:spPr bwMode="auto">
          <a:xfrm flipH="1" flipV="1">
            <a:off x="2268538" y="1557338"/>
            <a:ext cx="19050" cy="1079500"/>
          </a:xfrm>
          <a:prstGeom prst="curvedConnector3">
            <a:avLst>
              <a:gd name="adj1" fmla="val -2388051"/>
            </a:avLst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8" name="Pentagon 37"/>
          <p:cNvSpPr>
            <a:spLocks noChangeArrowheads="1"/>
          </p:cNvSpPr>
          <p:nvPr/>
        </p:nvSpPr>
        <p:spPr bwMode="auto">
          <a:xfrm flipH="1">
            <a:off x="2700337" y="5517232"/>
            <a:ext cx="1871663" cy="720725"/>
          </a:xfrm>
          <a:prstGeom prst="homePlate">
            <a:avLst>
              <a:gd name="adj" fmla="val 50003"/>
            </a:avLst>
          </a:prstGeom>
          <a:gradFill rotWithShape="1">
            <a:gsLst>
              <a:gs pos="0">
                <a:srgbClr val="AFE0E4"/>
              </a:gs>
              <a:gs pos="20000">
                <a:srgbClr val="AFDEE2"/>
              </a:gs>
              <a:gs pos="100000">
                <a:srgbClr val="85AAAD"/>
              </a:gs>
            </a:gsLst>
            <a:lin ang="5400000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Pertinencia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030" name="TextBox 129029"/>
          <p:cNvSpPr txBox="1"/>
          <p:nvPr/>
        </p:nvSpPr>
        <p:spPr>
          <a:xfrm>
            <a:off x="5076130" y="0"/>
            <a:ext cx="3816350" cy="68480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defRPr/>
            </a:pP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Se obtendrán y mantendrán 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los productos y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beneficios?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spcBef>
                <a:spcPts val="600"/>
              </a:spcBef>
              <a:spcAft>
                <a:spcPts val="600"/>
              </a:spcAft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defRPr/>
            </a:pP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¿Cuales 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beneficios para la sociedad y el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sector?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defRPr/>
            </a:pP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¿Qué tan bien contribuyeron los 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resultados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la consecución de los fines del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proyecto?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spcBef>
                <a:spcPts val="1200"/>
              </a:spcBef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defRPr/>
            </a:pP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¿Cómo fueron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convertidos los insumos 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y actividades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en resultados?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72000">
              <a:spcBef>
                <a:spcPts val="600"/>
              </a:spcBef>
              <a:spcAft>
                <a:spcPts val="600"/>
              </a:spcAft>
              <a:defRPr/>
            </a:pP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Calidad 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de la planificación y la adaptación, incluida la pertinencia de problemas para corregir, los beneficiarios,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medios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costos, </a:t>
            </a:r>
            <a:r>
              <a:rPr lang="es-CO" dirty="0">
                <a:latin typeface="Arial" charset="0"/>
                <a:ea typeface="ＭＳ Ｐゴシック" charset="0"/>
                <a:cs typeface="ＭＳ Ｐゴシック" charset="0"/>
              </a:rPr>
              <a:t>supuestos, </a:t>
            </a:r>
            <a:r>
              <a:rPr lang="es-CO" dirty="0" smtClean="0">
                <a:latin typeface="Arial" charset="0"/>
                <a:ea typeface="ＭＳ Ｐゴシック" charset="0"/>
                <a:cs typeface="ＭＳ Ｐゴシック" charset="0"/>
              </a:rPr>
              <a:t>riesgos.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4" name="Curved Connector 53"/>
          <p:cNvCxnSpPr>
            <a:cxnSpLocks noChangeShapeType="1"/>
          </p:cNvCxnSpPr>
          <p:nvPr/>
        </p:nvCxnSpPr>
        <p:spPr bwMode="auto">
          <a:xfrm flipH="1" flipV="1">
            <a:off x="2268538" y="2852738"/>
            <a:ext cx="19050" cy="1081087"/>
          </a:xfrm>
          <a:prstGeom prst="curvedConnector3">
            <a:avLst>
              <a:gd name="adj1" fmla="val -2388051"/>
            </a:avLst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55" name="Curved Connector 54"/>
          <p:cNvCxnSpPr>
            <a:cxnSpLocks noChangeShapeType="1"/>
          </p:cNvCxnSpPr>
          <p:nvPr/>
        </p:nvCxnSpPr>
        <p:spPr bwMode="auto">
          <a:xfrm flipH="1" flipV="1">
            <a:off x="2268538" y="4149725"/>
            <a:ext cx="19050" cy="1079500"/>
          </a:xfrm>
          <a:prstGeom prst="curvedConnector3">
            <a:avLst>
              <a:gd name="adj1" fmla="val -2388051"/>
            </a:avLst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76818" name="Título 1"/>
          <p:cNvSpPr txBox="1">
            <a:spLocks/>
          </p:cNvSpPr>
          <p:nvPr/>
        </p:nvSpPr>
        <p:spPr bwMode="auto">
          <a:xfrm>
            <a:off x="447675" y="-2428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CO" sz="2800" b="1" dirty="0">
                <a:solidFill>
                  <a:srgbClr val="000000"/>
                </a:solidFill>
              </a:rPr>
              <a:t>vinculación de los criterios de evaluación </a:t>
            </a:r>
            <a:r>
              <a:rPr lang="es-CO" sz="2800" b="1" dirty="0" smtClean="0">
                <a:solidFill>
                  <a:srgbClr val="000000"/>
                </a:solidFill>
              </a:rPr>
              <a:t>con </a:t>
            </a:r>
            <a:r>
              <a:rPr lang="es-CO" sz="2800" b="1" dirty="0">
                <a:solidFill>
                  <a:srgbClr val="000000"/>
                </a:solidFill>
              </a:rPr>
              <a:t>el marco </a:t>
            </a:r>
            <a:r>
              <a:rPr lang="es-CO" sz="2800" b="1" dirty="0" smtClean="0">
                <a:solidFill>
                  <a:srgbClr val="000000"/>
                </a:solidFill>
              </a:rPr>
              <a:t>lógico</a:t>
            </a:r>
            <a:endParaRPr lang="es-ES" sz="2800" b="1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79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238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90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90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90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90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90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90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9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90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9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90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nimBg="1"/>
      <p:bldP spid="3" grpId="0" animBg="1"/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es-CO" sz="2400" dirty="0" smtClean="0"/>
              <a:t>La </a:t>
            </a:r>
            <a:r>
              <a:rPr lang="es-CO" sz="2400" dirty="0" err="1" smtClean="0"/>
              <a:t>CGP</a:t>
            </a:r>
            <a:r>
              <a:rPr lang="es-CO" sz="2400" dirty="0" smtClean="0"/>
              <a:t> fue lanzada </a:t>
            </a:r>
            <a:r>
              <a:rPr lang="es-CO" sz="2400" dirty="0"/>
              <a:t>por primera vez en 2011</a:t>
            </a:r>
            <a:r>
              <a:rPr lang="es-CO" sz="2400" dirty="0" smtClean="0"/>
              <a:t>.</a:t>
            </a:r>
          </a:p>
          <a:p>
            <a:endParaRPr lang="es-CO" sz="2400" dirty="0"/>
          </a:p>
          <a:p>
            <a:r>
              <a:rPr lang="es-CO" sz="2400" dirty="0" smtClean="0"/>
              <a:t>Participación </a:t>
            </a:r>
            <a:r>
              <a:rPr lang="es-CO" sz="2400" dirty="0"/>
              <a:t>significativa de la comunidad de la INTOSAI: 55 solicitudes </a:t>
            </a:r>
            <a:r>
              <a:rPr lang="es-CO" sz="2400" dirty="0" smtClean="0"/>
              <a:t>presentadas:</a:t>
            </a:r>
          </a:p>
          <a:p>
            <a:pPr lvl="1"/>
            <a:r>
              <a:rPr lang="es-CO" dirty="0" smtClean="0"/>
              <a:t>Un </a:t>
            </a:r>
            <a:r>
              <a:rPr lang="es-CO" dirty="0"/>
              <a:t>(1) iniciativa global,</a:t>
            </a:r>
          </a:p>
          <a:p>
            <a:pPr lvl="1"/>
            <a:r>
              <a:rPr lang="es-CO" dirty="0"/>
              <a:t>Seis (6) iniciativas regionales</a:t>
            </a:r>
          </a:p>
          <a:p>
            <a:pPr lvl="1"/>
            <a:r>
              <a:rPr lang="es-CO" dirty="0"/>
              <a:t>48 iniciativas a nivel nacional.</a:t>
            </a:r>
          </a:p>
          <a:p>
            <a:endParaRPr lang="es-CO" sz="2400" dirty="0" smtClean="0"/>
          </a:p>
          <a:p>
            <a:r>
              <a:rPr lang="es-CO" sz="2400" dirty="0" smtClean="0"/>
              <a:t>Importe </a:t>
            </a:r>
            <a:r>
              <a:rPr lang="es-CO" sz="2400" dirty="0"/>
              <a:t>total de las solicitudes: 90 millones USD</a:t>
            </a:r>
          </a:p>
          <a:p>
            <a:endParaRPr lang="es-CO" sz="2400" dirty="0" smtClean="0"/>
          </a:p>
          <a:p>
            <a:r>
              <a:rPr lang="es-CO" sz="2400" dirty="0" smtClean="0"/>
              <a:t>Los </a:t>
            </a:r>
            <a:r>
              <a:rPr lang="es-CO" sz="2400" dirty="0"/>
              <a:t>proveedores </a:t>
            </a:r>
            <a:r>
              <a:rPr lang="es-CO" sz="2400" dirty="0" smtClean="0"/>
              <a:t>han </a:t>
            </a:r>
            <a:r>
              <a:rPr lang="es-CO" sz="2400" dirty="0"/>
              <a:t>expresado </a:t>
            </a:r>
            <a:r>
              <a:rPr lang="es-CO" sz="2400" dirty="0" smtClean="0"/>
              <a:t>interés </a:t>
            </a:r>
            <a:r>
              <a:rPr lang="es-CO" sz="2400" dirty="0"/>
              <a:t>en apoyar un </a:t>
            </a:r>
            <a:r>
              <a:rPr lang="es-CO" sz="2400" dirty="0" smtClean="0"/>
              <a:t>buen </a:t>
            </a:r>
            <a:r>
              <a:rPr lang="es-CO" sz="2400" dirty="0"/>
              <a:t>número de aplicaciones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es-CO" sz="2600" dirty="0" smtClean="0"/>
              <a:t>Impacto primera Convocatoria Global </a:t>
            </a:r>
            <a:r>
              <a:rPr lang="es-CO" sz="2600" dirty="0" err="1" smtClean="0"/>
              <a:t>CGP</a:t>
            </a:r>
            <a:r>
              <a:rPr lang="es-CO" sz="2600" dirty="0" smtClean="0"/>
              <a:t> 2011</a:t>
            </a: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7781575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539552" y="5157192"/>
            <a:ext cx="8496944" cy="11380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El sistema </a:t>
            </a: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de </a:t>
            </a:r>
            <a:r>
              <a:rPr lang="es-CO" sz="2000" b="1" dirty="0">
                <a:latin typeface="Arial" charset="0"/>
                <a:ea typeface="ＭＳ Ｐゴシック" charset="0"/>
                <a:cs typeface="ＭＳ Ｐゴシック" charset="0"/>
              </a:rPr>
              <a:t>M &amp; E</a:t>
            </a: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 es una combinación de estas herramientas (u </a:t>
            </a: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otras</a:t>
            </a:r>
            <a:r>
              <a:rPr lang="es-CO" sz="2000" dirty="0">
                <a:latin typeface="Arial" charset="0"/>
                <a:ea typeface="ＭＳ Ｐゴシック" charset="0"/>
                <a:cs typeface="ＭＳ Ｐゴシック" charset="0"/>
              </a:rPr>
              <a:t>) para asegurar el funcionamiento completo del ciclo del </a:t>
            </a:r>
            <a:r>
              <a:rPr lang="es-CO" sz="2000" dirty="0" smtClean="0">
                <a:latin typeface="Arial" charset="0"/>
                <a:ea typeface="ＭＳ Ｐゴシック" charset="0"/>
                <a:cs typeface="ＭＳ Ｐゴシック" charset="0"/>
              </a:rPr>
              <a:t>proyecto.</a:t>
            </a:r>
            <a:endParaRPr lang="it-IT" sz="2000" b="1" u="sng" dirty="0">
              <a:solidFill>
                <a:srgbClr val="0000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27503"/>
              </p:ext>
            </p:extLst>
          </p:nvPr>
        </p:nvGraphicFramePr>
        <p:xfrm>
          <a:off x="150813" y="258763"/>
          <a:ext cx="8993187" cy="509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8" name="Document" r:id="rId4" imgW="9734606" imgH="5741171" progId="Word.Document.12">
                  <p:embed/>
                </p:oleObj>
              </mc:Choice>
              <mc:Fallback>
                <p:oleObj name="Document" r:id="rId4" imgW="9734606" imgH="574117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258763"/>
                        <a:ext cx="8993187" cy="509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80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969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  <a:solidFill>
            <a:srgbClr val="F2F21A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s-E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</a:t>
            </a:r>
            <a:r>
              <a:rPr lang="es-E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partes interesadas</a:t>
            </a:r>
            <a:endParaRPr lang="es-ES" sz="3200" b="1" kern="1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851" name="TextBox 2"/>
          <p:cNvSpPr txBox="1">
            <a:spLocks noChangeArrowheads="1"/>
          </p:cNvSpPr>
          <p:nvPr/>
        </p:nvSpPr>
        <p:spPr bwMode="auto">
          <a:xfrm>
            <a:off x="611560" y="1196752"/>
            <a:ext cx="799306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CO" sz="2400" dirty="0" smtClean="0"/>
              <a:t>Cualquier individuo, grupos </a:t>
            </a:r>
            <a:r>
              <a:rPr lang="es-CO" sz="2400" dirty="0"/>
              <a:t>de personas, instituciones o empresas que puedan tener una relación con el proyecto se definen como grupos de interés</a:t>
            </a:r>
            <a:r>
              <a:rPr lang="es-CO" sz="2400" dirty="0" smtClean="0"/>
              <a:t>. 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Con el fin de maximizar los beneficios sociales e institucionales del proyecto y minimizar sus impactos negativos, </a:t>
            </a:r>
            <a:r>
              <a:rPr lang="es-CO" sz="2400" dirty="0" smtClean="0"/>
              <a:t>el análisis </a:t>
            </a:r>
            <a:r>
              <a:rPr lang="es-CO" sz="2400" dirty="0"/>
              <a:t>de los interesados ​​</a:t>
            </a:r>
            <a:r>
              <a:rPr lang="es-CO" sz="2400" dirty="0" smtClean="0"/>
              <a:t>identifica a </a:t>
            </a:r>
            <a:r>
              <a:rPr lang="es-CO" sz="2400" dirty="0"/>
              <a:t>todos </a:t>
            </a:r>
            <a:r>
              <a:rPr lang="es-CO" sz="2400" dirty="0" smtClean="0"/>
              <a:t>aquellos que </a:t>
            </a:r>
            <a:r>
              <a:rPr lang="es-CO" sz="2400" b="1" u="sng" dirty="0" smtClean="0"/>
              <a:t>puedan </a:t>
            </a:r>
            <a:r>
              <a:rPr lang="es-CO" sz="2400" b="1" u="sng" dirty="0"/>
              <a:t>verse afectados</a:t>
            </a:r>
            <a:r>
              <a:rPr lang="es-CO" sz="2400" dirty="0"/>
              <a:t> (positiva o negativamente), y cómo</a:t>
            </a:r>
            <a:r>
              <a:rPr lang="es-CO" sz="2400" dirty="0" smtClean="0"/>
              <a:t>.</a:t>
            </a:r>
            <a:r>
              <a:rPr lang="en-US" sz="2400" dirty="0" smtClean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CO" sz="2400" dirty="0"/>
              <a:t>Es importante que el análisis de los interesados ​​</a:t>
            </a:r>
            <a:r>
              <a:rPr lang="es-CO" sz="2400" dirty="0" smtClean="0"/>
              <a:t>tenga </a:t>
            </a:r>
            <a:r>
              <a:rPr lang="es-CO" sz="2400" dirty="0"/>
              <a:t>lugar en </a:t>
            </a:r>
            <a:r>
              <a:rPr lang="es-CO" sz="2400" dirty="0" smtClean="0"/>
              <a:t>la etapa inicial durante la </a:t>
            </a:r>
            <a:r>
              <a:rPr lang="es-CO" sz="2400" dirty="0"/>
              <a:t>identificación y </a:t>
            </a:r>
            <a:r>
              <a:rPr lang="es-CO" sz="2400" dirty="0" smtClean="0"/>
              <a:t>evaluación de </a:t>
            </a:r>
            <a:r>
              <a:rPr lang="es-CO" sz="2400" dirty="0"/>
              <a:t>las fases </a:t>
            </a:r>
            <a:r>
              <a:rPr lang="es-CO" sz="2400" dirty="0" smtClean="0"/>
              <a:t>del </a:t>
            </a:r>
            <a:r>
              <a:rPr lang="es-CO" sz="2400" dirty="0"/>
              <a:t>proyecto</a:t>
            </a:r>
            <a:r>
              <a:rPr lang="es-CO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46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CO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las partes </a:t>
            </a:r>
            <a:r>
              <a:rPr lang="es-CO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interesadas</a:t>
            </a:r>
            <a:endParaRPr lang="es-ES" sz="3200" b="1" kern="1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TextBox 2"/>
          <p:cNvSpPr txBox="1">
            <a:spLocks noChangeArrowheads="1"/>
          </p:cNvSpPr>
          <p:nvPr/>
        </p:nvSpPr>
        <p:spPr bwMode="auto">
          <a:xfrm>
            <a:off x="539750" y="1052736"/>
            <a:ext cx="799306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s-CO" sz="2400" dirty="0" smtClean="0"/>
              <a:t>    El análisis </a:t>
            </a:r>
            <a:r>
              <a:rPr lang="es-CO" sz="2400" dirty="0"/>
              <a:t>de los interesados ​​y el análisis de problemas están estrechamente relacionados, como parte del "Análisis de la situación" inicial</a:t>
            </a:r>
            <a:r>
              <a:rPr lang="es-CO" sz="2400" dirty="0" smtClean="0"/>
              <a:t>:</a:t>
            </a:r>
            <a:endParaRPr lang="en-US" sz="2400" dirty="0"/>
          </a:p>
          <a:p>
            <a:endParaRPr lang="en-US" sz="2400" dirty="0"/>
          </a:p>
          <a:p>
            <a:pPr lvl="1">
              <a:buFont typeface="Symbol" pitchFamily="18" charset="2"/>
              <a:buChar char=""/>
            </a:pPr>
            <a:r>
              <a:rPr lang="es-CO" sz="2400" dirty="0"/>
              <a:t>sin </a:t>
            </a:r>
            <a:r>
              <a:rPr lang="es-CO" sz="2400" dirty="0" smtClean="0"/>
              <a:t>las opiniones </a:t>
            </a:r>
            <a:r>
              <a:rPr lang="es-CO" sz="2400" dirty="0"/>
              <a:t>de la gente </a:t>
            </a:r>
            <a:r>
              <a:rPr lang="es-CO" sz="2400" dirty="0" smtClean="0"/>
              <a:t>sobre una situación dada, no quedaran claros los </a:t>
            </a:r>
            <a:r>
              <a:rPr lang="es-CO" sz="2400" dirty="0"/>
              <a:t>problemas y </a:t>
            </a:r>
            <a:r>
              <a:rPr lang="es-CO" sz="2400" dirty="0" smtClean="0"/>
              <a:t>sus posibilidades </a:t>
            </a:r>
            <a:r>
              <a:rPr lang="es-CO" sz="2400" dirty="0"/>
              <a:t>(consulta </a:t>
            </a:r>
            <a:r>
              <a:rPr lang="es-CO" sz="2400" dirty="0" smtClean="0"/>
              <a:t>a </a:t>
            </a:r>
            <a:r>
              <a:rPr lang="es-CO" sz="2400" dirty="0"/>
              <a:t>los interesados​​</a:t>
            </a:r>
            <a:r>
              <a:rPr lang="es-CO" sz="2400" dirty="0" smtClean="0"/>
              <a:t>)</a:t>
            </a:r>
          </a:p>
          <a:p>
            <a:pPr lvl="1"/>
            <a:endParaRPr lang="en-US" sz="2400" dirty="0"/>
          </a:p>
          <a:p>
            <a:pPr lvl="1">
              <a:buFont typeface="Symbol" pitchFamily="18" charset="2"/>
              <a:buChar char=""/>
            </a:pPr>
            <a:r>
              <a:rPr lang="es-CO" sz="2400" dirty="0"/>
              <a:t>sin la consulta de las partes </a:t>
            </a:r>
            <a:r>
              <a:rPr lang="es-CO" sz="2400" dirty="0" smtClean="0"/>
              <a:t>interesadas, no quedarán claros sus </a:t>
            </a:r>
            <a:r>
              <a:rPr lang="es-CO" sz="2400" dirty="0"/>
              <a:t>puntos de vista (intereses, </a:t>
            </a:r>
            <a:r>
              <a:rPr lang="es-CO" sz="2400" dirty="0" smtClean="0"/>
              <a:t>potencialidades) en </a:t>
            </a:r>
            <a:r>
              <a:rPr lang="es-CO" sz="2400" dirty="0"/>
              <a:t>una </a:t>
            </a:r>
            <a:r>
              <a:rPr lang="es-CO" sz="2400" dirty="0" smtClean="0"/>
              <a:t>situación dada. </a:t>
            </a:r>
          </a:p>
          <a:p>
            <a:pPr lvl="1">
              <a:buFont typeface="Symbol" pitchFamily="18" charset="2"/>
              <a:buChar char=""/>
            </a:pPr>
            <a:endParaRPr lang="es-CO" sz="2400" dirty="0" smtClean="0"/>
          </a:p>
          <a:p>
            <a:pPr algn="ctr"/>
            <a:r>
              <a:rPr lang="es-CO" sz="2400" b="1" dirty="0" smtClean="0"/>
              <a:t>El análisis </a:t>
            </a:r>
            <a:r>
              <a:rPr lang="es-CO" sz="2400" b="1" dirty="0"/>
              <a:t>de los interesados ​​no es una etapa </a:t>
            </a:r>
            <a:r>
              <a:rPr lang="es-CO" sz="2400" b="1" dirty="0" smtClean="0"/>
              <a:t>aislada del análisis, </a:t>
            </a:r>
            <a:r>
              <a:rPr lang="es-CO" sz="2400" b="1" dirty="0"/>
              <a:t>sino un </a:t>
            </a:r>
            <a:r>
              <a:rPr lang="es-CO" sz="2400" b="1" dirty="0" smtClean="0"/>
              <a:t>proceso.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654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7"/>
          <p:cNvSpPr>
            <a:spLocks noChangeArrowheads="1"/>
          </p:cNvSpPr>
          <p:nvPr/>
        </p:nvSpPr>
        <p:spPr bwMode="auto">
          <a:xfrm>
            <a:off x="468313" y="1628775"/>
            <a:ext cx="83629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ja-JP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quién</a:t>
            </a: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los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problemas</a:t>
            </a: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oportunidades</a:t>
            </a: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estamos</a:t>
            </a: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analizando</a:t>
            </a: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altLang="ja-JP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CO" altLang="ja-JP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¿Quién se beneficiará o </a:t>
            </a:r>
            <a:r>
              <a:rPr lang="es-CO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saldrá perdiendo, </a:t>
            </a:r>
            <a:r>
              <a:rPr lang="es-CO" altLang="ja-JP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cómo, a partir de una posible </a:t>
            </a:r>
            <a:r>
              <a:rPr lang="es-CO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intervención </a:t>
            </a:r>
            <a:r>
              <a:rPr lang="es-CO" altLang="ja-JP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</a:t>
            </a:r>
            <a:r>
              <a:rPr lang="es-CO" altLang="ja-JP" sz="3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609600" indent="-609600">
              <a:spcBef>
                <a:spcPct val="20000"/>
              </a:spcBef>
            </a:pPr>
            <a:endParaRPr lang="it-IT" sz="3200" b="1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899" name="Título 1"/>
          <p:cNvSpPr txBox="1">
            <a:spLocks/>
          </p:cNvSpPr>
          <p:nvPr/>
        </p:nvSpPr>
        <p:spPr bwMode="auto">
          <a:xfrm>
            <a:off x="447675" y="18864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es-CO" sz="3200" b="1" dirty="0">
                <a:solidFill>
                  <a:srgbClr val="000000"/>
                </a:solidFill>
              </a:rPr>
              <a:t>Análisis de las partes </a:t>
            </a:r>
            <a:r>
              <a:rPr lang="es-CO" sz="3200" b="1" dirty="0" smtClean="0">
                <a:solidFill>
                  <a:srgbClr val="000000"/>
                </a:solidFill>
              </a:rPr>
              <a:t>interesadas</a:t>
            </a:r>
            <a:endParaRPr lang="es-ES" sz="3200" b="1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662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3074"/>
          <p:cNvSpPr>
            <a:spLocks noChangeArrowheads="1"/>
          </p:cNvSpPr>
          <p:nvPr/>
        </p:nvSpPr>
        <p:spPr bwMode="auto">
          <a:xfrm>
            <a:off x="4724400" y="4114800"/>
            <a:ext cx="2511425" cy="1236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perdedores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enemigos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potenciales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859" name="Rectangle 3075"/>
          <p:cNvSpPr>
            <a:spLocks noGrp="1" noChangeArrowheads="1"/>
          </p:cNvSpPr>
          <p:nvPr>
            <p:ph type="title"/>
          </p:nvPr>
        </p:nvSpPr>
        <p:spPr>
          <a:xfrm>
            <a:off x="468313" y="-99392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CO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las partes </a:t>
            </a:r>
            <a:r>
              <a:rPr lang="es-CO" sz="3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interesadas</a:t>
            </a:r>
            <a:endParaRPr lang="en-GB" sz="3200" b="1" kern="1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24" name="Line 3076"/>
          <p:cNvSpPr>
            <a:spLocks noChangeShapeType="1"/>
          </p:cNvSpPr>
          <p:nvPr/>
        </p:nvSpPr>
        <p:spPr bwMode="auto">
          <a:xfrm>
            <a:off x="4303713" y="17526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1925" name="Line 3077"/>
          <p:cNvSpPr>
            <a:spLocks noChangeShapeType="1"/>
          </p:cNvSpPr>
          <p:nvPr/>
        </p:nvSpPr>
        <p:spPr bwMode="auto">
          <a:xfrm flipV="1">
            <a:off x="1447800" y="3657600"/>
            <a:ext cx="59325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81926" name="Text Box 3078"/>
          <p:cNvSpPr txBox="1">
            <a:spLocks noChangeArrowheads="1"/>
          </p:cNvSpPr>
          <p:nvPr/>
        </p:nvSpPr>
        <p:spPr bwMode="auto">
          <a:xfrm>
            <a:off x="2743200" y="980728"/>
            <a:ext cx="312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b="1" dirty="0" smtClean="0"/>
              <a:t>Alto </a:t>
            </a:r>
            <a:r>
              <a:rPr lang="es-CO" b="1" dirty="0"/>
              <a:t>impacto potencial del </a:t>
            </a:r>
            <a:r>
              <a:rPr lang="es-CO" b="1" dirty="0" smtClean="0"/>
              <a:t>proyecto</a:t>
            </a:r>
            <a:endParaRPr lang="en-GB" b="1" dirty="0"/>
          </a:p>
        </p:txBody>
      </p:sp>
      <p:sp>
        <p:nvSpPr>
          <p:cNvPr id="81927" name="Text Box 3079"/>
          <p:cNvSpPr txBox="1">
            <a:spLocks noChangeArrowheads="1"/>
          </p:cNvSpPr>
          <p:nvPr/>
        </p:nvSpPr>
        <p:spPr bwMode="auto">
          <a:xfrm>
            <a:off x="2843213" y="5805488"/>
            <a:ext cx="2736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O" b="1" dirty="0" smtClean="0"/>
              <a:t>bajo </a:t>
            </a:r>
            <a:r>
              <a:rPr lang="es-CO" b="1" dirty="0"/>
              <a:t>impacto potencial del </a:t>
            </a:r>
            <a:r>
              <a:rPr lang="es-CO" b="1" dirty="0" smtClean="0"/>
              <a:t>proyecto</a:t>
            </a:r>
            <a:endParaRPr lang="en-GB" b="1" dirty="0"/>
          </a:p>
        </p:txBody>
      </p:sp>
      <p:sp>
        <p:nvSpPr>
          <p:cNvPr id="81928" name="Text Box 3081"/>
          <p:cNvSpPr txBox="1">
            <a:spLocks noChangeArrowheads="1"/>
          </p:cNvSpPr>
          <p:nvPr/>
        </p:nvSpPr>
        <p:spPr bwMode="auto">
          <a:xfrm>
            <a:off x="7452320" y="2924175"/>
            <a:ext cx="169168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O" b="1" dirty="0" smtClean="0"/>
              <a:t>Alto </a:t>
            </a:r>
            <a:r>
              <a:rPr lang="es-CO" b="1" dirty="0"/>
              <a:t>nivel de capacidad para influir en los resultados del proyecto</a:t>
            </a:r>
          </a:p>
          <a:p>
            <a:pPr eaLnBrk="1" hangingPunct="1">
              <a:spcBef>
                <a:spcPct val="50000"/>
              </a:spcBef>
            </a:pPr>
            <a:endParaRPr lang="en-GB" b="1" dirty="0"/>
          </a:p>
        </p:txBody>
      </p:sp>
      <p:sp>
        <p:nvSpPr>
          <p:cNvPr id="377868" name="Rectangle 3084"/>
          <p:cNvSpPr>
            <a:spLocks noChangeArrowheads="1"/>
          </p:cNvSpPr>
          <p:nvPr/>
        </p:nvSpPr>
        <p:spPr bwMode="auto">
          <a:xfrm>
            <a:off x="1476375" y="1981200"/>
            <a:ext cx="2333625" cy="1152525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Interesados</a:t>
            </a:r>
            <a:endParaRPr lang="en-GB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secundarios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7870" name="Rectangle 3086"/>
          <p:cNvSpPr>
            <a:spLocks noChangeArrowheads="1"/>
          </p:cNvSpPr>
          <p:nvPr/>
        </p:nvSpPr>
        <p:spPr bwMode="auto">
          <a:xfrm>
            <a:off x="4800600" y="1981200"/>
            <a:ext cx="2435225" cy="11525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Interesados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clave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Interesados</a:t>
            </a: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primarios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31" name="Text Box 3081"/>
          <p:cNvSpPr txBox="1">
            <a:spLocks noChangeArrowheads="1"/>
          </p:cNvSpPr>
          <p:nvPr/>
        </p:nvSpPr>
        <p:spPr bwMode="auto">
          <a:xfrm>
            <a:off x="23812" y="3103563"/>
            <a:ext cx="166786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O" b="1" dirty="0"/>
              <a:t>Bajo nivel de capacidad </a:t>
            </a:r>
            <a:r>
              <a:rPr lang="es-CO" b="1" dirty="0" smtClean="0"/>
              <a:t>para </a:t>
            </a:r>
            <a:r>
              <a:rPr lang="es-CO" b="1" dirty="0"/>
              <a:t>influir en los resultados del </a:t>
            </a:r>
            <a:r>
              <a:rPr lang="es-CO" b="1" dirty="0" smtClean="0"/>
              <a:t>proyecto</a:t>
            </a:r>
            <a:endParaRPr lang="en-GB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84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702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7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8" grpId="0" animBg="1"/>
      <p:bldP spid="377868" grpId="0" animBg="1" autoUpdateAnimBg="0"/>
      <p:bldP spid="377870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85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4" y="87596"/>
            <a:ext cx="642163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es-CO" altLang="es-CO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Niveles de Participación de las Partes Interesadas</a:t>
            </a:r>
            <a:endParaRPr kumimoji="0" lang="es-CO" altLang="es-C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kumimoji="0" lang="es-CO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604958"/>
              </p:ext>
            </p:extLst>
          </p:nvPr>
        </p:nvGraphicFramePr>
        <p:xfrm>
          <a:off x="971599" y="701161"/>
          <a:ext cx="7776865" cy="5897778"/>
        </p:xfrm>
        <a:graphic>
          <a:graphicData uri="http://schemas.openxmlformats.org/drawingml/2006/table">
            <a:tbl>
              <a:tblPr firstRow="1" firstCol="1" bandRow="1"/>
              <a:tblGrid>
                <a:gridCol w="1524165"/>
                <a:gridCol w="1478186"/>
                <a:gridCol w="1705076"/>
                <a:gridCol w="1705076"/>
                <a:gridCol w="1364362"/>
              </a:tblGrid>
              <a:tr h="29178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Pasos del Ciclo de Proyecto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Niveles de participación</a:t>
                      </a:r>
                      <a:endParaRPr lang="es-CO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17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Informar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Consultar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Asociar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Controlar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Identificación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Gobierno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Ministerio de Carreteras y Transportes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Comunidad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85000"/>
                        </a:lnSpc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Administración </a:t>
                      </a:r>
                      <a:r>
                        <a:rPr lang="es-ES" sz="1300" b="1" dirty="0" smtClean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Distrital</a:t>
                      </a: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Donante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Diseño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Ministerio de Carreteras y Transportes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Comunidad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Comités de trabajo del poblado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100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Administración Distrital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100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Donante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Implementación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8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Ministerio de Carreteras y Transportes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s-CO" sz="13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Administración Distrital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Donante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Comités de trabajo del poblado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Trabajadores de carreteras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5000"/>
                        </a:lnSpc>
                        <a:spcAft>
                          <a:spcPts val="100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Comunidad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Contratista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Monitoreo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8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Ministerio de Carreteras y Transportes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6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Administración Distrital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6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Donante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6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Comunidad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Contratista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CO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Gobierno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6000"/>
                        </a:lnSpc>
                        <a:spcAft>
                          <a:spcPts val="1000"/>
                        </a:spcAft>
                        <a:buFont typeface="Wingdings"/>
                        <a:buChar char=""/>
                      </a:pPr>
                      <a:r>
                        <a:rPr lang="es-ES" sz="1300" b="1" dirty="0" smtClean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Administración </a:t>
                      </a:r>
                      <a:r>
                        <a:rPr lang="es-ES" sz="1300" b="1" dirty="0">
                          <a:solidFill>
                            <a:srgbClr val="222222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Distrital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6000"/>
                        </a:lnSpc>
                        <a:spcAft>
                          <a:spcPts val="1000"/>
                        </a:spcAft>
                        <a:buFont typeface="Wingdings"/>
                        <a:buChar char=""/>
                      </a:pPr>
                      <a:r>
                        <a:rPr lang="es-CO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Comunidad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86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Ministerio de Carreteras y Transportes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86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</a:pPr>
                      <a:r>
                        <a:rPr lang="es-CO" sz="13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Donante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3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O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45" marR="475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89188" y="830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8714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087563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403350" y="1773238"/>
            <a:ext cx="6335713" cy="344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 dirty="0" smtClean="0">
                <a:solidFill>
                  <a:prstClr val="black"/>
                </a:solidFill>
                <a:latin typeface="Times New Roman" pitchFamily="18" charset="0"/>
              </a:rPr>
              <a:t>3</a:t>
            </a:r>
            <a:r>
              <a:rPr lang="es-ES" sz="3600" b="1" i="1" dirty="0">
                <a:solidFill>
                  <a:prstClr val="black"/>
                </a:solidFill>
                <a:latin typeface="Times New Roman" pitchFamily="18" charset="0"/>
              </a:rPr>
              <a:t>. PROGRAMACIÓN DE CAPACIDADES 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dirty="0" smtClean="0">
                <a:solidFill>
                  <a:prstClr val="white"/>
                </a:solidFill>
                <a:latin typeface="Times New Roman" pitchFamily="18" charset="0"/>
              </a:rPr>
              <a:t>Sesión 8  </a:t>
            </a:r>
            <a:endParaRPr lang="es-ES" sz="3600" dirty="0">
              <a:solidFill>
                <a:prstClr val="white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CO" sz="3200" b="1" dirty="0">
                <a:solidFill>
                  <a:prstClr val="white"/>
                </a:solidFill>
                <a:latin typeface="Times New Roman" pitchFamily="18" charset="0"/>
              </a:rPr>
              <a:t>Aplicación de los formatos de propuestas </a:t>
            </a:r>
            <a:r>
              <a:rPr lang="es-CO" sz="3200" b="1" dirty="0" smtClean="0">
                <a:solidFill>
                  <a:prstClr val="white"/>
                </a:solidFill>
                <a:latin typeface="Times New Roman" pitchFamily="18" charset="0"/>
              </a:rPr>
              <a:t>IDI – La Nota Conceptual</a:t>
            </a:r>
            <a:endParaRPr lang="es-ES" sz="3200" b="1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86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826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>
                <a:latin typeface="Times New Roman"/>
                <a:ea typeface="Times New Roman"/>
              </a:rPr>
              <a:t>Propósito</a:t>
            </a:r>
            <a:r>
              <a:rPr lang="en-029" sz="2800" dirty="0">
                <a:latin typeface="Times New Roman"/>
                <a:ea typeface="Times New Roman"/>
              </a:rPr>
              <a:t>, </a:t>
            </a:r>
            <a:r>
              <a:rPr lang="en-029" sz="2800" dirty="0" err="1">
                <a:latin typeface="Times New Roman"/>
                <a:ea typeface="Times New Roman"/>
              </a:rPr>
              <a:t>características</a:t>
            </a:r>
            <a:r>
              <a:rPr lang="en-029" sz="2800" dirty="0">
                <a:latin typeface="Times New Roman"/>
                <a:ea typeface="Times New Roman"/>
              </a:rPr>
              <a:t> y </a:t>
            </a:r>
            <a:r>
              <a:rPr lang="en-029" sz="2800" dirty="0" err="1" smtClean="0">
                <a:latin typeface="Times New Roman"/>
                <a:ea typeface="Times New Roman"/>
              </a:rPr>
              <a:t>contenido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r>
              <a:rPr lang="es-CO" sz="2800" dirty="0">
                <a:latin typeface="Times New Roman"/>
                <a:ea typeface="Times New Roman"/>
              </a:rPr>
              <a:t>0. Resumen de la nota </a:t>
            </a:r>
            <a:r>
              <a:rPr lang="es-CO" sz="2800" dirty="0" smtClean="0">
                <a:latin typeface="Times New Roman"/>
                <a:ea typeface="Times New Roman"/>
              </a:rPr>
              <a:t>conceptual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1. </a:t>
            </a:r>
            <a:r>
              <a:rPr lang="es-CO" sz="2800" dirty="0" smtClean="0">
                <a:latin typeface="Times New Roman"/>
                <a:ea typeface="Times New Roman"/>
              </a:rPr>
              <a:t>Diseño </a:t>
            </a:r>
            <a:r>
              <a:rPr lang="es-CO" sz="2800" dirty="0">
                <a:latin typeface="Times New Roman"/>
                <a:ea typeface="Times New Roman"/>
              </a:rPr>
              <a:t>del proyecto </a:t>
            </a:r>
            <a:r>
              <a:rPr lang="es-CO" sz="2800" dirty="0" smtClean="0">
                <a:latin typeface="Times New Roman"/>
                <a:ea typeface="Times New Roman"/>
              </a:rPr>
              <a:t>propuesto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 smtClean="0">
                <a:latin typeface="Times New Roman"/>
                <a:ea typeface="Times New Roman"/>
              </a:rPr>
              <a:t>Capítulo</a:t>
            </a:r>
            <a:r>
              <a:rPr lang="en-029" sz="2800" dirty="0" smtClean="0">
                <a:latin typeface="Times New Roman"/>
                <a:ea typeface="Times New Roman"/>
              </a:rPr>
              <a:t> </a:t>
            </a:r>
            <a:r>
              <a:rPr lang="en-029" sz="2800" dirty="0">
                <a:latin typeface="Times New Roman"/>
                <a:ea typeface="Times New Roman"/>
              </a:rPr>
              <a:t>2. </a:t>
            </a:r>
            <a:r>
              <a:rPr lang="es-CO" sz="2800" dirty="0" smtClean="0">
                <a:latin typeface="Times New Roman"/>
                <a:ea typeface="Times New Roman"/>
              </a:rPr>
              <a:t>La </a:t>
            </a:r>
            <a:r>
              <a:rPr lang="es-CO" sz="2800" dirty="0">
                <a:latin typeface="Times New Roman"/>
                <a:ea typeface="Times New Roman"/>
              </a:rPr>
              <a:t>relevancia del proyecto propuesto para la Cooperación </a:t>
            </a:r>
            <a:r>
              <a:rPr lang="es-CO" sz="2800" dirty="0" smtClean="0">
                <a:latin typeface="Times New Roman"/>
                <a:ea typeface="Times New Roman"/>
              </a:rPr>
              <a:t>INTOSAI-Donantes</a:t>
            </a:r>
            <a:endParaRPr lang="en-029" sz="2800" dirty="0" smtClean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r>
              <a:rPr lang="en-029" sz="2800" dirty="0" err="1">
                <a:latin typeface="Times New Roman"/>
                <a:ea typeface="Times New Roman"/>
              </a:rPr>
              <a:t>Evaluación</a:t>
            </a:r>
            <a:r>
              <a:rPr lang="en-029" sz="2800" dirty="0">
                <a:latin typeface="Times New Roman"/>
                <a:ea typeface="Times New Roman"/>
              </a:rPr>
              <a:t> de </a:t>
            </a:r>
            <a:r>
              <a:rPr lang="en-029" sz="2800" dirty="0" err="1">
                <a:latin typeface="Times New Roman"/>
                <a:ea typeface="Times New Roman"/>
              </a:rPr>
              <a:t>notas</a:t>
            </a:r>
            <a:r>
              <a:rPr lang="en-029" sz="2800" dirty="0">
                <a:latin typeface="Times New Roman"/>
                <a:ea typeface="Times New Roman"/>
              </a:rPr>
              <a:t> </a:t>
            </a:r>
            <a:r>
              <a:rPr lang="en-029" sz="2800" dirty="0" err="1">
                <a:latin typeface="Times New Roman"/>
                <a:ea typeface="Times New Roman"/>
              </a:rPr>
              <a:t>conceptuales</a:t>
            </a:r>
            <a:r>
              <a:rPr lang="en-029" sz="2800" dirty="0">
                <a:latin typeface="Times New Roman"/>
                <a:ea typeface="Times New Roman"/>
              </a:rPr>
              <a:t> </a:t>
            </a:r>
            <a:endParaRPr lang="en-CA" sz="3200" dirty="0">
              <a:latin typeface="Times New Roman"/>
              <a:ea typeface="Times New Roman"/>
            </a:endParaRPr>
          </a:p>
          <a:p>
            <a:pPr marL="342900" lvl="0" indent="-342900">
              <a:buFont typeface="Symbol"/>
              <a:buChar char=""/>
              <a:tabLst>
                <a:tab pos="228600" algn="l"/>
              </a:tabLst>
            </a:pPr>
            <a:endParaRPr lang="en-CA" sz="3200" dirty="0">
              <a:latin typeface="Times New Roman"/>
              <a:ea typeface="Times New Roman"/>
            </a:endParaRPr>
          </a:p>
          <a:p>
            <a:r>
              <a:rPr lang="es-CO" sz="2800" dirty="0">
                <a:latin typeface="Times New Roman"/>
                <a:ea typeface="Times New Roman"/>
              </a:rPr>
              <a:t>Comentarios / aclaraciones de los </a:t>
            </a:r>
            <a:r>
              <a:rPr lang="es-CO" sz="2800" dirty="0" smtClean="0">
                <a:latin typeface="Times New Roman"/>
                <a:ea typeface="Times New Roman"/>
              </a:rPr>
              <a:t>participantes</a:t>
            </a:r>
            <a:endParaRPr lang="es-C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D8B1B-4EBA-4F15-8DA0-94DD971604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CO" sz="3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Revisión de la plantilla de la </a:t>
            </a:r>
            <a:r>
              <a:rPr lang="es-CO" sz="3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Nota Conceptual</a:t>
            </a:r>
            <a:endParaRPr lang="es-CO" sz="3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183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2087563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403350" y="1773238"/>
            <a:ext cx="6335713" cy="294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3600" b="1" i="1" dirty="0">
                <a:solidFill>
                  <a:prstClr val="black"/>
                </a:solidFill>
                <a:latin typeface="Times New Roman" pitchFamily="18" charset="0"/>
              </a:rPr>
              <a:t>3. PROGRAMACIÓN DE CAPACIDADES 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sz="3600" dirty="0">
                <a:solidFill>
                  <a:prstClr val="white"/>
                </a:solidFill>
                <a:latin typeface="Times New Roman" pitchFamily="18" charset="0"/>
              </a:rPr>
              <a:t>Sesión </a:t>
            </a:r>
            <a:r>
              <a:rPr lang="es-ES" sz="3600" dirty="0" smtClean="0">
                <a:solidFill>
                  <a:prstClr val="white"/>
                </a:solidFill>
                <a:latin typeface="Times New Roman" pitchFamily="18" charset="0"/>
              </a:rPr>
              <a:t>8  (Cont.)</a:t>
            </a:r>
            <a:endParaRPr lang="es-ES" sz="3600" dirty="0">
              <a:solidFill>
                <a:prstClr val="white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3200" b="1" dirty="0" smtClean="0">
                <a:solidFill>
                  <a:prstClr val="white"/>
                </a:solidFill>
                <a:latin typeface="Times New Roman" pitchFamily="18" charset="0"/>
              </a:rPr>
              <a:t>Estudio de caso: Desarrollar un borrador de Nota </a:t>
            </a:r>
            <a:r>
              <a:rPr lang="es-ES" sz="3200" b="1" dirty="0">
                <a:solidFill>
                  <a:prstClr val="white"/>
                </a:solidFill>
                <a:latin typeface="Times New Roman" pitchFamily="18" charset="0"/>
              </a:rPr>
              <a:t>Conceptual EFS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88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369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112568"/>
          </a:xfrm>
        </p:spPr>
        <p:txBody>
          <a:bodyPr>
            <a:normAutofit/>
          </a:bodyPr>
          <a:lstStyle/>
          <a:p>
            <a:pPr marL="0" lvl="0" indent="0">
              <a:spcBef>
                <a:spcPct val="50000"/>
              </a:spcBef>
              <a:buNone/>
              <a:defRPr/>
            </a:pP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Siguiendo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resultados de los casos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de estudio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las sesiones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anteriores,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participantes: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lvl="0" indent="-514350">
              <a:buFont typeface="+mj-lt"/>
              <a:buAutoNum type="arabicPeriod"/>
            </a:pP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Desarrollarán un borrador de Nota Conceptual por cada EFS representada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02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Participarán en la sesión plenaria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considerando</a:t>
            </a:r>
            <a:r>
              <a:rPr lang="es-CO" sz="2800" dirty="0" smtClean="0"/>
              <a:t>:</a:t>
            </a:r>
            <a:r>
              <a:rPr lang="en-US" sz="2800" dirty="0" smtClean="0"/>
              <a:t> </a:t>
            </a:r>
          </a:p>
          <a:p>
            <a:pPr marL="598932" lvl="1" indent="-342900" algn="just">
              <a:buFont typeface="Symbol"/>
              <a:buChar char=""/>
              <a:tabLst>
                <a:tab pos="228600" algn="l"/>
              </a:tabLst>
            </a:pPr>
            <a:r>
              <a:rPr lang="es-CO" sz="2400" dirty="0">
                <a:latin typeface="Times New Roman"/>
                <a:ea typeface="Times New Roman"/>
              </a:rPr>
              <a:t>Principales facilitadores </a:t>
            </a:r>
            <a:r>
              <a:rPr lang="es-CO" sz="2400" dirty="0" smtClean="0">
                <a:latin typeface="Times New Roman"/>
                <a:ea typeface="Times New Roman"/>
              </a:rPr>
              <a:t>durante el </a:t>
            </a:r>
            <a:r>
              <a:rPr lang="es-CO" sz="2400" dirty="0">
                <a:latin typeface="Times New Roman"/>
                <a:ea typeface="Times New Roman"/>
              </a:rPr>
              <a:t>desarrollo </a:t>
            </a:r>
            <a:r>
              <a:rPr lang="es-CO" sz="2400" dirty="0" smtClean="0">
                <a:latin typeface="Times New Roman"/>
                <a:ea typeface="Times New Roman"/>
              </a:rPr>
              <a:t>del borrador de Nota Conceptual</a:t>
            </a:r>
            <a:endParaRPr lang="en-CA" sz="2800" dirty="0">
              <a:latin typeface="Times New Roman"/>
              <a:ea typeface="Times New Roman"/>
            </a:endParaRPr>
          </a:p>
          <a:p>
            <a:pPr marL="598932" lvl="1" indent="-342900" algn="just">
              <a:buFont typeface="Symbol"/>
              <a:buChar char=""/>
              <a:tabLst>
                <a:tab pos="228600" algn="l"/>
              </a:tabLst>
            </a:pPr>
            <a:r>
              <a:rPr lang="en-029" sz="2400" dirty="0" err="1" smtClean="0">
                <a:latin typeface="Times New Roman"/>
                <a:ea typeface="Times New Roman"/>
              </a:rPr>
              <a:t>Principales</a:t>
            </a:r>
            <a:r>
              <a:rPr lang="en-029" sz="2400" dirty="0" smtClean="0">
                <a:latin typeface="Times New Roman"/>
                <a:ea typeface="Times New Roman"/>
              </a:rPr>
              <a:t> </a:t>
            </a:r>
            <a:r>
              <a:rPr lang="en-029" sz="2400" dirty="0" err="1" smtClean="0">
                <a:latin typeface="Times New Roman"/>
                <a:ea typeface="Times New Roman"/>
              </a:rPr>
              <a:t>dificultades</a:t>
            </a:r>
            <a:r>
              <a:rPr lang="en-029" sz="2400" dirty="0" smtClean="0">
                <a:latin typeface="Times New Roman"/>
                <a:ea typeface="Times New Roman"/>
              </a:rPr>
              <a:t> y/ o </a:t>
            </a:r>
            <a:r>
              <a:rPr lang="en-029" sz="2400" dirty="0" err="1" smtClean="0">
                <a:latin typeface="Times New Roman"/>
                <a:ea typeface="Times New Roman"/>
              </a:rPr>
              <a:t>limitaciones</a:t>
            </a:r>
            <a:r>
              <a:rPr lang="en-029" sz="2400" dirty="0" smtClean="0">
                <a:latin typeface="Times New Roman"/>
                <a:ea typeface="Times New Roman"/>
              </a:rPr>
              <a:t> </a:t>
            </a:r>
            <a:r>
              <a:rPr lang="en-029" sz="2400" dirty="0" err="1" smtClean="0">
                <a:latin typeface="Times New Roman"/>
                <a:ea typeface="Times New Roman"/>
              </a:rPr>
              <a:t>para</a:t>
            </a:r>
            <a:r>
              <a:rPr lang="en-029" sz="2400" dirty="0" smtClean="0">
                <a:latin typeface="Times New Roman"/>
                <a:ea typeface="Times New Roman"/>
              </a:rPr>
              <a:t> </a:t>
            </a:r>
            <a:r>
              <a:rPr lang="en-029" sz="2400" dirty="0" err="1" smtClean="0">
                <a:latin typeface="Times New Roman"/>
                <a:ea typeface="Times New Roman"/>
              </a:rPr>
              <a:t>completar</a:t>
            </a:r>
            <a:r>
              <a:rPr lang="en-029" sz="2400" dirty="0" smtClean="0">
                <a:latin typeface="Times New Roman"/>
                <a:ea typeface="Times New Roman"/>
              </a:rPr>
              <a:t> la Nota Conceptual,</a:t>
            </a:r>
            <a:endParaRPr lang="en-CA" sz="2800" dirty="0">
              <a:latin typeface="Times New Roman"/>
              <a:ea typeface="Times New Roman"/>
            </a:endParaRPr>
          </a:p>
          <a:p>
            <a:pPr marL="598932" lvl="1" indent="-342900" algn="just">
              <a:buFont typeface="Symbol"/>
              <a:buChar char=""/>
              <a:tabLst>
                <a:tab pos="228600" algn="l"/>
              </a:tabLst>
            </a:pPr>
            <a:r>
              <a:rPr lang="en-029" sz="2400" dirty="0" smtClean="0">
                <a:latin typeface="Times New Roman"/>
                <a:ea typeface="Times New Roman"/>
              </a:rPr>
              <a:t>Como </a:t>
            </a:r>
            <a:r>
              <a:rPr lang="en-029" sz="2400" dirty="0" err="1" smtClean="0">
                <a:latin typeface="Times New Roman"/>
                <a:ea typeface="Times New Roman"/>
              </a:rPr>
              <a:t>superarlas</a:t>
            </a:r>
            <a:r>
              <a:rPr lang="en-029" sz="2400" dirty="0" smtClean="0">
                <a:latin typeface="Times New Roman"/>
                <a:ea typeface="Times New Roman"/>
              </a:rPr>
              <a:t> </a:t>
            </a:r>
            <a:r>
              <a:rPr lang="en-029" sz="2400" dirty="0" err="1" smtClean="0">
                <a:latin typeface="Times New Roman"/>
                <a:ea typeface="Times New Roman"/>
              </a:rPr>
              <a:t>si</a:t>
            </a:r>
            <a:r>
              <a:rPr lang="en-029" sz="2400" dirty="0" smtClean="0">
                <a:latin typeface="Times New Roman"/>
                <a:ea typeface="Times New Roman"/>
              </a:rPr>
              <a:t> </a:t>
            </a:r>
            <a:r>
              <a:rPr lang="en-029" sz="2400" dirty="0" err="1" smtClean="0">
                <a:latin typeface="Times New Roman"/>
                <a:ea typeface="Times New Roman"/>
              </a:rPr>
              <a:t>ello</a:t>
            </a:r>
            <a:r>
              <a:rPr lang="en-029" sz="2400" dirty="0" smtClean="0">
                <a:latin typeface="Times New Roman"/>
                <a:ea typeface="Times New Roman"/>
              </a:rPr>
              <a:t> </a:t>
            </a:r>
            <a:r>
              <a:rPr lang="en-029" sz="2400" dirty="0" err="1" smtClean="0">
                <a:latin typeface="Times New Roman"/>
                <a:ea typeface="Times New Roman"/>
              </a:rPr>
              <a:t>fuera</a:t>
            </a:r>
            <a:r>
              <a:rPr lang="en-029" sz="2400" dirty="0" smtClean="0">
                <a:latin typeface="Times New Roman"/>
                <a:ea typeface="Times New Roman"/>
              </a:rPr>
              <a:t> </a:t>
            </a:r>
            <a:r>
              <a:rPr lang="en-029" sz="2400" dirty="0" err="1" smtClean="0">
                <a:latin typeface="Times New Roman"/>
                <a:ea typeface="Times New Roman"/>
              </a:rPr>
              <a:t>posible</a:t>
            </a:r>
            <a:r>
              <a:rPr lang="en-029" sz="2400" dirty="0" smtClean="0">
                <a:latin typeface="Times New Roman"/>
                <a:ea typeface="Times New Roman"/>
              </a:rPr>
              <a:t>,</a:t>
            </a:r>
            <a:endParaRPr lang="en-CA" sz="2800" dirty="0">
              <a:latin typeface="Times New Roman"/>
              <a:ea typeface="Times New Roman"/>
            </a:endParaRPr>
          </a:p>
          <a:p>
            <a:pPr marL="598932" lvl="1" indent="-342900" algn="just">
              <a:buFont typeface="Symbol"/>
              <a:buChar char=""/>
              <a:tabLst>
                <a:tab pos="228600" algn="l"/>
              </a:tabLst>
            </a:pPr>
            <a:r>
              <a:rPr lang="en-029" sz="2400" dirty="0" smtClean="0">
                <a:latin typeface="Times New Roman"/>
                <a:ea typeface="Times New Roman"/>
              </a:rPr>
              <a:t>Como </a:t>
            </a:r>
            <a:r>
              <a:rPr lang="en-029" sz="2400" dirty="0" err="1" smtClean="0">
                <a:latin typeface="Times New Roman"/>
                <a:ea typeface="Times New Roman"/>
              </a:rPr>
              <a:t>tratar</a:t>
            </a:r>
            <a:r>
              <a:rPr lang="en-029" sz="2400" dirty="0" smtClean="0">
                <a:latin typeface="Times New Roman"/>
                <a:ea typeface="Times New Roman"/>
              </a:rPr>
              <a:t> los </a:t>
            </a:r>
            <a:r>
              <a:rPr lang="en-029" sz="2400" dirty="0" err="1" smtClean="0">
                <a:latin typeface="Times New Roman"/>
                <a:ea typeface="Times New Roman"/>
              </a:rPr>
              <a:t>requerimientos</a:t>
            </a:r>
            <a:r>
              <a:rPr lang="en-029" sz="2400" dirty="0" smtClean="0">
                <a:latin typeface="Times New Roman"/>
                <a:ea typeface="Times New Roman"/>
              </a:rPr>
              <a:t> sin resolver, </a:t>
            </a:r>
            <a:r>
              <a:rPr lang="en-029" sz="2400" dirty="0" err="1" smtClean="0">
                <a:latin typeface="Times New Roman"/>
                <a:ea typeface="Times New Roman"/>
              </a:rPr>
              <a:t>si</a:t>
            </a:r>
            <a:r>
              <a:rPr lang="en-029" sz="2400" dirty="0" smtClean="0">
                <a:latin typeface="Times New Roman"/>
                <a:ea typeface="Times New Roman"/>
              </a:rPr>
              <a:t> hay </a:t>
            </a:r>
            <a:r>
              <a:rPr lang="en-029" sz="2400" dirty="0" err="1" smtClean="0">
                <a:latin typeface="Times New Roman"/>
                <a:ea typeface="Times New Roman"/>
              </a:rPr>
              <a:t>alguno</a:t>
            </a:r>
            <a:r>
              <a:rPr lang="en-029" sz="2400" dirty="0" smtClean="0">
                <a:latin typeface="Times New Roman"/>
                <a:ea typeface="Times New Roman"/>
              </a:rPr>
              <a:t>.</a:t>
            </a:r>
            <a:endParaRPr lang="es-CO" dirty="0"/>
          </a:p>
        </p:txBody>
      </p:sp>
      <p:sp>
        <p:nvSpPr>
          <p:cNvPr id="35841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s-ES" sz="3200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Estudio de caso </a:t>
            </a:r>
            <a:r>
              <a:rPr lang="es-ES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endParaRPr lang="es-ES" sz="3200" b="1" kern="1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89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01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2880" y="1426773"/>
            <a:ext cx="8229600" cy="5026563"/>
          </a:xfrm>
        </p:spPr>
        <p:txBody>
          <a:bodyPr>
            <a:normAutofit/>
          </a:bodyPr>
          <a:lstStyle/>
          <a:p>
            <a:r>
              <a:rPr lang="es-CO" sz="2400" dirty="0" smtClean="0"/>
              <a:t>Financiación </a:t>
            </a:r>
            <a:r>
              <a:rPr lang="es-CO" sz="2400" dirty="0"/>
              <a:t>ha sido aprobada y / o el proyecto está en marcha </a:t>
            </a:r>
            <a:r>
              <a:rPr lang="es-CO" sz="2400" dirty="0" smtClean="0"/>
              <a:t>para 18 </a:t>
            </a:r>
            <a:r>
              <a:rPr lang="es-CO" sz="2400" dirty="0"/>
              <a:t>propuestas (33%)</a:t>
            </a:r>
          </a:p>
          <a:p>
            <a:r>
              <a:rPr lang="es-CO" sz="2400" dirty="0"/>
              <a:t>16 propuestas siguen en fase de diálogo con </a:t>
            </a:r>
            <a:r>
              <a:rPr lang="es-CO" sz="2400" dirty="0" smtClean="0"/>
              <a:t>proveedores </a:t>
            </a:r>
            <a:r>
              <a:rPr lang="es-CO" sz="2400" dirty="0"/>
              <a:t>potenciales (29%)</a:t>
            </a:r>
          </a:p>
          <a:p>
            <a:r>
              <a:rPr lang="es-CO" sz="2400" dirty="0"/>
              <a:t>7 propuestas se mantienen en la </a:t>
            </a:r>
            <a:r>
              <a:rPr lang="es-CO" sz="2400" dirty="0" smtClean="0"/>
              <a:t>etapa de expresión </a:t>
            </a:r>
            <a:r>
              <a:rPr lang="es-CO" sz="2400" dirty="0"/>
              <a:t>de </a:t>
            </a:r>
            <a:r>
              <a:rPr lang="es-CO" sz="2400" dirty="0" smtClean="0"/>
              <a:t>interés </a:t>
            </a:r>
            <a:r>
              <a:rPr lang="es-CO" sz="2400" dirty="0"/>
              <a:t>(13%)</a:t>
            </a:r>
          </a:p>
          <a:p>
            <a:r>
              <a:rPr lang="es-CO" sz="2400" dirty="0"/>
              <a:t>Actualmente no hay ningún interés en 14 propuestas (25%).</a:t>
            </a:r>
          </a:p>
          <a:p>
            <a:endParaRPr lang="es-CO" sz="1600" dirty="0" smtClean="0"/>
          </a:p>
          <a:p>
            <a:r>
              <a:rPr lang="es-CO" sz="1600" dirty="0" smtClean="0"/>
              <a:t>Las principales </a:t>
            </a:r>
            <a:r>
              <a:rPr lang="es-CO" sz="1600" dirty="0"/>
              <a:t>fuentes de información como el BID o el Banco Mundial no han proporcionado información </a:t>
            </a:r>
            <a:r>
              <a:rPr lang="es-CO" sz="1600" dirty="0" smtClean="0"/>
              <a:t>actualizada a la fecha, </a:t>
            </a:r>
            <a:r>
              <a:rPr lang="es-CO" sz="1600" dirty="0"/>
              <a:t>por lo tanto, </a:t>
            </a:r>
            <a:r>
              <a:rPr lang="es-CO" sz="1600" dirty="0" smtClean="0"/>
              <a:t>la información presentada arriba, no estaría reflejando plenamente </a:t>
            </a:r>
            <a:r>
              <a:rPr lang="es-CO" sz="1600" dirty="0"/>
              <a:t>la situación real en </a:t>
            </a:r>
            <a:r>
              <a:rPr lang="es-CO" sz="1600" dirty="0" smtClean="0"/>
              <a:t>varios </a:t>
            </a:r>
            <a:r>
              <a:rPr lang="es-CO" sz="1600" dirty="0"/>
              <a:t>países</a:t>
            </a:r>
            <a:r>
              <a:rPr lang="es-CO" sz="1600" dirty="0" smtClean="0"/>
              <a:t>.</a:t>
            </a: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CO" sz="2600" dirty="0">
                <a:solidFill>
                  <a:srgbClr val="464646"/>
                </a:solidFill>
              </a:rPr>
              <a:t>Impacto primera Convocatoria Global </a:t>
            </a:r>
            <a:r>
              <a:rPr lang="es-CO" sz="2600" dirty="0" err="1">
                <a:solidFill>
                  <a:srgbClr val="464646"/>
                </a:solidFill>
              </a:rPr>
              <a:t>CGP</a:t>
            </a:r>
            <a:r>
              <a:rPr lang="es-CO" sz="2600" dirty="0">
                <a:solidFill>
                  <a:srgbClr val="464646"/>
                </a:solidFill>
              </a:rPr>
              <a:t> 2011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062959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547813" y="2997200"/>
            <a:ext cx="6264275" cy="1295896"/>
          </a:xfrm>
          <a:prstGeom prst="rect">
            <a:avLst/>
          </a:prstGeom>
          <a:solidFill>
            <a:srgbClr val="660066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547813" y="1773238"/>
            <a:ext cx="6264275" cy="1223962"/>
          </a:xfrm>
          <a:prstGeom prst="rect">
            <a:avLst/>
          </a:prstGeom>
          <a:solidFill>
            <a:srgbClr val="F2F21A">
              <a:alpha val="70195"/>
            </a:srgbClr>
          </a:solidFill>
          <a:ln>
            <a:noFill/>
          </a:ln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619250" y="1773238"/>
            <a:ext cx="6119813" cy="219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3000" b="1" i="1" kern="0" dirty="0" err="1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Curso</a:t>
            </a:r>
            <a:r>
              <a:rPr lang="en-GB" sz="3000" b="1" i="1" kern="0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 </a:t>
            </a:r>
            <a:r>
              <a:rPr lang="en-GB" sz="3000" b="1" i="1" kern="0" dirty="0" err="1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sobre</a:t>
            </a:r>
            <a:r>
              <a:rPr lang="en-GB" sz="3000" b="1" i="1" kern="0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 el </a:t>
            </a:r>
            <a:r>
              <a:rPr lang="en-GB" sz="3000" b="1" i="1" kern="0" dirty="0" err="1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desarrollo</a:t>
            </a:r>
            <a:r>
              <a:rPr lang="en-GB" sz="3000" b="1" i="1" kern="0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 de </a:t>
            </a:r>
            <a:r>
              <a:rPr lang="en-GB" sz="3000" b="1" i="1" kern="0" dirty="0" err="1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propuestas</a:t>
            </a:r>
            <a:r>
              <a:rPr lang="en-GB" sz="3000" b="1" i="1" kern="0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 </a:t>
            </a:r>
            <a:r>
              <a:rPr lang="en-GB" sz="3000" b="1" i="1" kern="0" dirty="0">
                <a:solidFill>
                  <a:schemeClr val="accent4">
                    <a:lumMod val="75000"/>
                  </a:schemeClr>
                </a:solidFill>
                <a:latin typeface="Arial"/>
              </a:rPr>
              <a:t>de </a:t>
            </a:r>
            <a:r>
              <a:rPr lang="en-GB" sz="3000" b="1" i="1" kern="0" dirty="0" err="1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financiación</a:t>
            </a:r>
            <a:r>
              <a:rPr lang="es-ES_tradnl" sz="3000" kern="0" dirty="0" smtClean="0">
                <a:solidFill>
                  <a:schemeClr val="accent4">
                    <a:lumMod val="75000"/>
                  </a:schemeClr>
                </a:solidFill>
                <a:latin typeface="Arial"/>
              </a:rPr>
              <a:t> </a:t>
            </a:r>
            <a:endParaRPr lang="es-ES" sz="3000" kern="0" dirty="0">
              <a:solidFill>
                <a:schemeClr val="accent4">
                  <a:lumMod val="75000"/>
                </a:schemeClr>
              </a:solidFill>
              <a:latin typeface="Arial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s-ES" sz="3200" b="1" dirty="0" smtClean="0">
                <a:solidFill>
                  <a:schemeClr val="bg1"/>
                </a:solidFill>
                <a:latin typeface="Times New Roman" pitchFamily="18" charset="0"/>
              </a:rPr>
              <a:t>Evaluación del curso y pasos a seguir</a:t>
            </a:r>
            <a:endParaRPr lang="es-E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90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596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5650" y="1484958"/>
            <a:ext cx="7704138" cy="1223962"/>
          </a:xfrm>
          <a:prstGeom prst="rect">
            <a:avLst/>
          </a:prstGeom>
          <a:solidFill>
            <a:srgbClr val="F2F21A">
              <a:alpha val="69804"/>
            </a:srgbClr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5650" y="2708920"/>
            <a:ext cx="7704138" cy="1008062"/>
          </a:xfrm>
          <a:prstGeom prst="rect">
            <a:avLst/>
          </a:prstGeom>
          <a:solidFill>
            <a:srgbClr val="660066">
              <a:alpha val="65098"/>
            </a:srgbClr>
          </a:solidFill>
          <a:ln>
            <a:noFill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685800" y="1484959"/>
            <a:ext cx="7630616" cy="187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4000" b="1" kern="0" dirty="0" err="1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Muchas</a:t>
            </a:r>
            <a:r>
              <a:rPr lang="en-GB" sz="4000" b="1" kern="0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</a:t>
            </a:r>
            <a:r>
              <a:rPr lang="en-GB" sz="4000" b="1" kern="0" dirty="0" err="1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gracias</a:t>
            </a:r>
            <a:endParaRPr lang="es-ES" sz="4000" kern="0" dirty="0" smtClean="0">
              <a:solidFill>
                <a:srgbClr val="FFFFFF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 bwMode="auto">
          <a:xfrm>
            <a:off x="1483568" y="4534272"/>
            <a:ext cx="6400800" cy="838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s-ES" sz="2400" b="1" kern="0" dirty="0" smtClean="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Santiago, Chile  -  Octubre 2013 </a:t>
            </a:r>
          </a:p>
          <a:p>
            <a:endParaRPr lang="es-ES" sz="2000" kern="0" dirty="0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4683968" y="6381329"/>
            <a:ext cx="4496544" cy="50405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Roberto Angulo – Instructor </a:t>
            </a: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lang="en-US" smtClean="0">
                <a:solidFill>
                  <a:prstClr val="black"/>
                </a:solidFill>
              </a:rPr>
              <a:pPr/>
              <a:t>91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477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8989</TotalTime>
  <Words>5295</Words>
  <Application>Microsoft Office PowerPoint</Application>
  <PresentationFormat>On-screen Show (4:3)</PresentationFormat>
  <Paragraphs>1439</Paragraphs>
  <Slides>91</Slides>
  <Notes>43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91</vt:i4>
      </vt:variant>
    </vt:vector>
  </HeadingPairs>
  <TitlesOfParts>
    <vt:vector size="95" baseType="lpstr">
      <vt:lpstr>1_Concourse</vt:lpstr>
      <vt:lpstr>Document</vt:lpstr>
      <vt:lpstr>ClipArt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Antecedentes del Curso</vt:lpstr>
      <vt:lpstr>Impacto primera Convocatoria Global CGP 2011</vt:lpstr>
      <vt:lpstr>Impacto primera Convocatoria Global CGP 2011</vt:lpstr>
      <vt:lpstr>Convocatoria Global 2013  para la Presentación de Propuestas - Cronograma </vt:lpstr>
      <vt:lpstr>PowerPoint Presentation</vt:lpstr>
      <vt:lpstr>La Necesidad por un Diagnóstico de Capacidades</vt:lpstr>
      <vt:lpstr>El Ciclo de Proyecto</vt:lpstr>
      <vt:lpstr>PowerPoint Presentation</vt:lpstr>
      <vt:lpstr>PowerPoint Presentation</vt:lpstr>
      <vt:lpstr>PowerPoint Presentation</vt:lpstr>
      <vt:lpstr>Gestión del Ciclo de Proyecto (GCP)</vt:lpstr>
      <vt:lpstr>PowerPoint Presentation</vt:lpstr>
      <vt:lpstr>Análisis de problemas EFS (1)</vt:lpstr>
      <vt:lpstr>Análisis de problemas EFS (2)</vt:lpstr>
      <vt:lpstr>Identificación y análisis de problemas</vt:lpstr>
      <vt:lpstr>Ejemplo: Identificación de problemas, definición de causas</vt:lpstr>
      <vt:lpstr>Análisis de problemas EFS (causa - efecto)</vt:lpstr>
      <vt:lpstr>PowerPoint Presentation</vt:lpstr>
      <vt:lpstr>PowerPoint Presentation</vt:lpstr>
      <vt:lpstr>Caso de estudio 1 EFS</vt:lpstr>
      <vt:lpstr>Tarea en casa</vt:lpstr>
      <vt:lpstr>PowerPoint Presentation</vt:lpstr>
      <vt:lpstr>Conversión problemas en logros </vt:lpstr>
      <vt:lpstr>Jerarquía de los objetivos</vt:lpstr>
      <vt:lpstr>Análisis de la estrategia (introducción)</vt:lpstr>
      <vt:lpstr>Crítica del marco lógico para cumplir con las buenas prácticas</vt:lpstr>
      <vt:lpstr>PowerPoint Presentation</vt:lpstr>
      <vt:lpstr>Estudio de caso 2 (con base en la tarea)</vt:lpstr>
      <vt:lpstr>PowerPoint Presentation</vt:lpstr>
      <vt:lpstr>Análisis de la estrategia (revisión)</vt:lpstr>
      <vt:lpstr>Análisis de la estrategia de la EFS</vt:lpstr>
      <vt:lpstr>Vinculación de la jerarquía de objetivos a la lógica de la intervención</vt:lpstr>
      <vt:lpstr>Niveles de la descripción del proyecto</vt:lpstr>
      <vt:lpstr>Matriz de Marco Lógico (completo)</vt:lpstr>
      <vt:lpstr>PowerPoint Presentation</vt:lpstr>
      <vt:lpstr>Revisión de la lógica vertical</vt:lpstr>
      <vt:lpstr>Lógica vertical</vt:lpstr>
      <vt:lpstr>Supuestos (1)</vt:lpstr>
      <vt:lpstr>Supuestos (2)</vt:lpstr>
      <vt:lpstr>Tabla de valoración de supuestos</vt:lpstr>
      <vt:lpstr>Gestión de Riesgos</vt:lpstr>
      <vt:lpstr>PowerPoint Presentation</vt:lpstr>
      <vt:lpstr>Estudio de caso 3</vt:lpstr>
      <vt:lpstr>PowerPoint Presentation</vt:lpstr>
      <vt:lpstr>Lógica horizontal</vt:lpstr>
      <vt:lpstr>Lógica Horizontal</vt:lpstr>
      <vt:lpstr>Indicadores del proyecto (1)</vt:lpstr>
      <vt:lpstr>Indicadores del proyecto (2)</vt:lpstr>
      <vt:lpstr>Indicadores del proyecto (3)</vt:lpstr>
      <vt:lpstr>Indicadores del proyecto (4)</vt:lpstr>
      <vt:lpstr>PowerPoint Presentation</vt:lpstr>
      <vt:lpstr>Ejemplos de posibles indicadores de los proyectos del Marco par la Medición del Desempeño del IDI</vt:lpstr>
      <vt:lpstr>PowerPoint Presentation</vt:lpstr>
      <vt:lpstr>Fuentes de verificación (2)</vt:lpstr>
      <vt:lpstr>PowerPoint Presentation</vt:lpstr>
      <vt:lpstr>Ejemplos plan de trabajo: actividades a través del tiempo</vt:lpstr>
      <vt:lpstr>Plan de trabajo relacionado con recursos humanos</vt:lpstr>
      <vt:lpstr>Plan de trabajo relacionado con el presupuesto</vt:lpstr>
      <vt:lpstr>PowerPoint Presentation</vt:lpstr>
      <vt:lpstr>Estudio de caso 3</vt:lpstr>
      <vt:lpstr>Estudio de caso 4</vt:lpstr>
      <vt:lpstr>PowerPoint Presentation</vt:lpstr>
      <vt:lpstr>Matriz de Marco Lógico (completo)</vt:lpstr>
      <vt:lpstr>PowerPoint Presentation</vt:lpstr>
      <vt:lpstr>PowerPoint Presentation</vt:lpstr>
      <vt:lpstr> Desde el diseño del proyecto a la propuesta </vt:lpstr>
      <vt:lpstr>Revisión de la plantilla de la Convocatoria Global para la Presentación de Propuestas CGP</vt:lpstr>
      <vt:lpstr>PowerPoint Presentation</vt:lpstr>
      <vt:lpstr>Desde el diseño del proyecto a la plantilla CGP</vt:lpstr>
      <vt:lpstr>Introducción a los Sistemas de Monitoreo &amp; Evaluación</vt:lpstr>
      <vt:lpstr>PowerPoint Presentation</vt:lpstr>
      <vt:lpstr>PowerPoint Presentation</vt:lpstr>
      <vt:lpstr>PowerPoint Presentation</vt:lpstr>
      <vt:lpstr>PowerPoint Presentation</vt:lpstr>
      <vt:lpstr>Análisis de las partes interesadas</vt:lpstr>
      <vt:lpstr>Análisis de las partes interesadas</vt:lpstr>
      <vt:lpstr>PowerPoint Presentation</vt:lpstr>
      <vt:lpstr>Análisis de las partes interesadas</vt:lpstr>
      <vt:lpstr>PowerPoint Presentation</vt:lpstr>
      <vt:lpstr>PowerPoint Presentation</vt:lpstr>
      <vt:lpstr>Revisión de la plantilla de la Nota Conceptual</vt:lpstr>
      <vt:lpstr>PowerPoint Presentation</vt:lpstr>
      <vt:lpstr>Estudio de caso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IDI: Strengthening SAI capacity to develop funding proposals   Development of relevant diagnostic &amp; action-planning skills</dc:title>
  <dc:creator>Roberto</dc:creator>
  <cp:lastModifiedBy>Roberto</cp:lastModifiedBy>
  <cp:revision>410</cp:revision>
  <dcterms:created xsi:type="dcterms:W3CDTF">2013-09-07T23:23:15Z</dcterms:created>
  <dcterms:modified xsi:type="dcterms:W3CDTF">2013-10-09T11:35:44Z</dcterms:modified>
</cp:coreProperties>
</file>