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59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BBC"/>
    <a:srgbClr val="FFDB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DCE6B-F2CA-4AF1-95A0-21695F0C2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6CAE0D-7EF7-4571-87A6-E6251E53D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55682F-50C2-45E8-96AC-F6D5A33CA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EF027C-A91C-4DD6-9C91-F71BA336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4B17B6-2F49-431C-AFE6-FEBB439BD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8932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6C3CA-19B3-45C9-8345-940B3FAAC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693EA4-7A43-45F2-AE84-162A15CF9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56D61F-C018-4E4E-9191-F503C22AC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B2C3D0-C8CE-4CBC-A65B-FB7BFA97B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E8ED97-4CEF-48D0-8ED9-F6B1E2DBA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182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5922CD-F6FB-4C4D-AC10-2BC5676DE2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20A008-ADD8-44DD-8663-A25BE8820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CDC259-6FC9-4F71-8CCA-200D8B3D1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D6EB5-4CAE-48D8-83A7-1D30A9C5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DD432A-DFB6-43EC-9B84-35CE922A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1746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B8C7B-3CA5-40C0-84D6-8249A3A1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D2C90F-845A-4E0B-89E8-E2AC99F35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C7F06B-83A5-49A8-BE34-758CBB02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635C2-080B-429E-8560-3F6D6406C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06CA0-1F9A-4A43-BDE7-3684DB331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168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1FB3B-A0DA-4BF4-8702-D1FFE812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C4FA5E-A91E-4A11-88DC-1E89EDF17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4F30EA-565C-40EB-8C0E-E6EFDE8F2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8E3A9E-FD37-484C-B0A1-897DE1EE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55032-9704-494E-B557-5510F18F7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91604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7802E7-B768-4CE1-B6AA-B10B7A80F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7AC23B-C63D-47C3-BBBA-2F10A1233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9CD337-D6A3-40AA-8A46-AD6FBEDFE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C798FB-E085-42F6-9378-16558500D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976A5D-33E7-43DE-89E2-769796F1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C961A2-91EC-4A56-A3E7-79460CCD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283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99552-37FC-438A-8832-7E8941371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258B661-B969-42F0-B891-140E28123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1F7427-DF1B-4747-9152-26E9B860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198FA3E-7863-492C-A020-F7EB5000C8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3911F7-6A54-432D-9558-E99C416881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FAA486-B419-42A7-AA11-1B4529DA2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E6B662-1734-4940-A6E6-065E61C00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C3251B-9CA5-4279-A05A-728C9BEB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782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DC492-23CF-4393-94B8-A8991A6E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7249BD-487B-42CD-939F-5A498EA38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B035C9-C07F-4D0A-AD20-12E5772A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1DDD6F-6422-43AF-925E-BFB060B2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DBAE41-4169-44A6-97A9-B7B3CA36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E0001-B18D-46C5-92EC-59C4CABD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B5276E-8FCB-47F4-9C37-739D785B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477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20F56-AE98-4B98-BE37-3332A5BC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B6B1D4-6C40-4B2F-B3B9-7BFD561BB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89D8AF-269B-47AC-BD4D-DB11C4E8C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C236BE-FC1B-4ABA-BF1E-EBD3361B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21C0AD-5128-4DB3-A71C-288A26792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477DD5-1A5C-40DC-A9DD-D6F0923C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6653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362AC-A61F-4FB3-BEA5-28688FD1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562D32-C439-4145-B658-67618A7BD6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F01B3DA-E9BB-480E-AA97-DF98CFD8A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76177B-E33D-47C7-BDF3-391AA389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53E3BF-4DE5-4271-A7CC-EF9EA4EB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85A472-6690-45A7-856B-EA9948C9D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492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08B5A8-C69A-41C2-BBE0-F8C0EDFF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F3D6BEA-D67D-4FEE-9C0D-3145A6F9D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811916-F6A8-492E-BCBE-57C6FD682C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50560-0776-4764-AC56-8327B424515D}" type="datetimeFigureOut">
              <a:rPr lang="es-PE" smtClean="0"/>
              <a:t>9/04/2019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5CB3C2-711F-4136-A0E4-ACB3C918FA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5A86B7-C06C-4A4B-9CB1-24EC650B9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776EF-A74B-4B78-80DE-078DEF9DDBC8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2833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Relationship Id="rId9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49564E9D-9F76-450A-9F40-B67527DFBE63}"/>
              </a:ext>
            </a:extLst>
          </p:cNvPr>
          <p:cNvSpPr/>
          <p:nvPr/>
        </p:nvSpPr>
        <p:spPr>
          <a:xfrm>
            <a:off x="485775" y="1547812"/>
            <a:ext cx="3867150" cy="3762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32183EB-9587-4BF9-8B5F-CA7A6E5E00DB}"/>
              </a:ext>
            </a:extLst>
          </p:cNvPr>
          <p:cNvSpPr/>
          <p:nvPr/>
        </p:nvSpPr>
        <p:spPr>
          <a:xfrm>
            <a:off x="928690" y="3244001"/>
            <a:ext cx="2809875" cy="27670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DF7342-35B4-43CB-A480-BF75E6CC2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097" y="268113"/>
            <a:ext cx="1797607" cy="1624869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AA3CFEA3-0514-4EDE-8904-BDDE6026FA60}"/>
              </a:ext>
            </a:extLst>
          </p:cNvPr>
          <p:cNvSpPr/>
          <p:nvPr/>
        </p:nvSpPr>
        <p:spPr>
          <a:xfrm>
            <a:off x="8453436" y="3200400"/>
            <a:ext cx="2933700" cy="28542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BA6092A-5B66-493A-81A4-98E6D72C02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78" y="148582"/>
            <a:ext cx="2420821" cy="1419481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CBACC720-13EB-468B-8618-50DA58E5238E}"/>
              </a:ext>
            </a:extLst>
          </p:cNvPr>
          <p:cNvSpPr/>
          <p:nvPr/>
        </p:nvSpPr>
        <p:spPr>
          <a:xfrm>
            <a:off x="1347" y="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1DD6608-ADE8-49F3-8B9C-C63563BCFD8F}"/>
              </a:ext>
            </a:extLst>
          </p:cNvPr>
          <p:cNvSpPr/>
          <p:nvPr/>
        </p:nvSpPr>
        <p:spPr>
          <a:xfrm>
            <a:off x="12017440" y="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FB745A3-C6F3-4CC3-BBEE-86F2017B2E22}"/>
              </a:ext>
            </a:extLst>
          </p:cNvPr>
          <p:cNvSpPr txBox="1"/>
          <p:nvPr/>
        </p:nvSpPr>
        <p:spPr>
          <a:xfrm>
            <a:off x="1971676" y="2538680"/>
            <a:ext cx="82486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4000" b="1" dirty="0" smtClean="0">
                <a:solidFill>
                  <a:srgbClr val="007BBC"/>
                </a:solidFill>
                <a:latin typeface="Bahnschrift" panose="020B0502040204020203" pitchFamily="34" charset="0"/>
              </a:rPr>
              <a:t>LXIX </a:t>
            </a:r>
            <a:r>
              <a:rPr lang="es-PE" sz="4000" b="1" dirty="0">
                <a:solidFill>
                  <a:srgbClr val="007BBC"/>
                </a:solidFill>
                <a:latin typeface="Bahnschrift" panose="020B0502040204020203" pitchFamily="34" charset="0"/>
              </a:rPr>
              <a:t>Reunión Ordinaria del Consejo Directivo de la </a:t>
            </a:r>
            <a:r>
              <a:rPr lang="es-PE" sz="4000" b="1" dirty="0" smtClean="0">
                <a:solidFill>
                  <a:srgbClr val="007BBC"/>
                </a:solidFill>
                <a:latin typeface="Bahnschrift" panose="020B0502040204020203" pitchFamily="34" charset="0"/>
              </a:rPr>
              <a:t>OLACEFS</a:t>
            </a:r>
          </a:p>
          <a:p>
            <a:pPr algn="ctr"/>
            <a:endParaRPr lang="es-PE" sz="4000" b="1" dirty="0">
              <a:solidFill>
                <a:srgbClr val="007BBC"/>
              </a:solidFill>
              <a:latin typeface="Bahnschrift" panose="020B0502040204020203" pitchFamily="34" charset="0"/>
            </a:endParaRPr>
          </a:p>
          <a:p>
            <a:pPr algn="ctr"/>
            <a:r>
              <a:rPr lang="es-PE" sz="4000" b="1" dirty="0" smtClean="0">
                <a:solidFill>
                  <a:srgbClr val="007BBC"/>
                </a:solidFill>
                <a:latin typeface="Bahnschrift" panose="020B0502040204020203" pitchFamily="34" charset="0"/>
              </a:rPr>
              <a:t>Propuesta de Unificación de Imagen Corporativa</a:t>
            </a:r>
            <a:endParaRPr lang="es-PE" sz="4000" b="1" dirty="0">
              <a:solidFill>
                <a:srgbClr val="007BBC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E50F8F5-7F6B-42BA-8A0C-454FDDC9369C}"/>
              </a:ext>
            </a:extLst>
          </p:cNvPr>
          <p:cNvSpPr txBox="1"/>
          <p:nvPr/>
        </p:nvSpPr>
        <p:spPr>
          <a:xfrm>
            <a:off x="2490786" y="6344846"/>
            <a:ext cx="735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2000" dirty="0" smtClean="0">
                <a:solidFill>
                  <a:srgbClr val="007BBC"/>
                </a:solidFill>
                <a:latin typeface="Bahnschrift" panose="020B0502040204020203" pitchFamily="34" charset="0"/>
              </a:rPr>
              <a:t>12 </a:t>
            </a:r>
            <a:r>
              <a:rPr lang="es-PE" sz="2000" dirty="0">
                <a:solidFill>
                  <a:srgbClr val="007BBC"/>
                </a:solidFill>
                <a:latin typeface="Bahnschrift" panose="020B0502040204020203" pitchFamily="34" charset="0"/>
              </a:rPr>
              <a:t>de abril de 2019. Lima, Perú.</a:t>
            </a:r>
          </a:p>
        </p:txBody>
      </p:sp>
    </p:spTree>
    <p:extLst>
      <p:ext uri="{BB962C8B-B14F-4D97-AF65-F5344CB8AC3E}">
        <p14:creationId xmlns:p14="http://schemas.microsoft.com/office/powerpoint/2010/main" val="35675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2119A49-3066-48F2-8DFC-BEF5E79F044E}"/>
              </a:ext>
            </a:extLst>
          </p:cNvPr>
          <p:cNvSpPr/>
          <p:nvPr/>
        </p:nvSpPr>
        <p:spPr>
          <a:xfrm>
            <a:off x="0" y="0"/>
            <a:ext cx="9315450" cy="6857999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B17F8-4CA1-4E44-931B-54C09C54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7250" cy="1325563"/>
          </a:xfrm>
        </p:spPr>
        <p:txBody>
          <a:bodyPr>
            <a:normAutofit/>
          </a:bodyPr>
          <a:lstStyle/>
          <a:p>
            <a:r>
              <a:rPr lang="es-PE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Imagen corporativa</a:t>
            </a:r>
            <a:endParaRPr lang="es-P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A4A27-EC8C-4098-9BB2-57749B11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8124825" cy="412115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Antecedentes</a:t>
            </a:r>
            <a:r>
              <a:rPr lang="en-US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Cambio de logo de la OLACEFS: Aprobado por la </a:t>
            </a:r>
            <a:r>
              <a:rPr lang="es-PE" dirty="0">
                <a:solidFill>
                  <a:schemeClr val="bg1"/>
                </a:solidFill>
                <a:latin typeface="Bahnschrift" panose="020B0502040204020203" pitchFamily="34" charset="0"/>
              </a:rPr>
              <a:t>Resolución 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28/2014/AG de la XXIV Asamblea General 2014.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Manual de Identidad Corporativa: Aprobado por el Acuerdo 1166/04/2015 del </a:t>
            </a:r>
            <a:r>
              <a:rPr lang="es-ES" dirty="0">
                <a:solidFill>
                  <a:schemeClr val="bg1"/>
                </a:solidFill>
                <a:latin typeface="Bahnschrift" panose="020B0502040204020203" pitchFamily="34" charset="0"/>
              </a:rPr>
              <a:t>LXI </a:t>
            </a:r>
            <a:r>
              <a:rPr lang="es-E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Directivo 2015.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No existe norma sobre logos de órganos y grupos de trabajo.</a:t>
            </a:r>
            <a:endParaRPr lang="es-PE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6706-AF8C-4F88-A8F5-19EA7C0E0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63" y="1463256"/>
            <a:ext cx="1655065" cy="14960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F844F38-A049-45C2-A0B7-14A8DC2AE3A4}"/>
              </a:ext>
            </a:extLst>
          </p:cNvPr>
          <p:cNvSpPr/>
          <p:nvPr/>
        </p:nvSpPr>
        <p:spPr>
          <a:xfrm>
            <a:off x="952500" y="1343025"/>
            <a:ext cx="2143125" cy="1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5AFB1C8-592A-4B28-A411-A3926CDCF4A0}"/>
              </a:ext>
            </a:extLst>
          </p:cNvPr>
          <p:cNvSpPr/>
          <p:nvPr/>
        </p:nvSpPr>
        <p:spPr>
          <a:xfrm>
            <a:off x="9315450" y="0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AF633FA-FACB-4685-BC08-D974CE2BBB99}"/>
              </a:ext>
            </a:extLst>
          </p:cNvPr>
          <p:cNvSpPr/>
          <p:nvPr/>
        </p:nvSpPr>
        <p:spPr>
          <a:xfrm>
            <a:off x="12030222" y="-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97BE494-7598-44EA-A81E-9AB8817C3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9" y="3778369"/>
            <a:ext cx="1948965" cy="11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2119A49-3066-48F2-8DFC-BEF5E79F044E}"/>
              </a:ext>
            </a:extLst>
          </p:cNvPr>
          <p:cNvSpPr/>
          <p:nvPr/>
        </p:nvSpPr>
        <p:spPr>
          <a:xfrm>
            <a:off x="0" y="1"/>
            <a:ext cx="9315450" cy="6857999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B17F8-4CA1-4E44-931B-54C09C54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7250" cy="1325563"/>
          </a:xfrm>
        </p:spPr>
        <p:txBody>
          <a:bodyPr>
            <a:normAutofit/>
          </a:bodyPr>
          <a:lstStyle/>
          <a:p>
            <a:r>
              <a:rPr lang="es-PE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Logos actuales</a:t>
            </a:r>
            <a:endParaRPr lang="es-P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6706-AF8C-4F88-A8F5-19EA7C0E0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65" y="1457325"/>
            <a:ext cx="1655065" cy="14960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F844F38-A049-45C2-A0B7-14A8DC2AE3A4}"/>
              </a:ext>
            </a:extLst>
          </p:cNvPr>
          <p:cNvSpPr/>
          <p:nvPr/>
        </p:nvSpPr>
        <p:spPr>
          <a:xfrm>
            <a:off x="952500" y="1343025"/>
            <a:ext cx="2143125" cy="1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97BE494-7598-44EA-A81E-9AB8817C3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9" y="3778369"/>
            <a:ext cx="1948965" cy="1142803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95AFB1C8-592A-4B28-A411-A3926CDCF4A0}"/>
              </a:ext>
            </a:extLst>
          </p:cNvPr>
          <p:cNvSpPr/>
          <p:nvPr/>
        </p:nvSpPr>
        <p:spPr>
          <a:xfrm>
            <a:off x="9315450" y="0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AF633FA-FACB-4685-BC08-D974CE2BBB99}"/>
              </a:ext>
            </a:extLst>
          </p:cNvPr>
          <p:cNvSpPr/>
          <p:nvPr/>
        </p:nvSpPr>
        <p:spPr>
          <a:xfrm>
            <a:off x="12030222" y="-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419" y="2610954"/>
            <a:ext cx="1832805" cy="173881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208" y="3587672"/>
            <a:ext cx="2857500" cy="13335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2" y="4831884"/>
            <a:ext cx="4971360" cy="123429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158" y="5140122"/>
            <a:ext cx="2895600" cy="1428750"/>
          </a:xfrm>
          <a:prstGeom prst="rect">
            <a:avLst/>
          </a:prstGeom>
        </p:spPr>
      </p:pic>
      <p:pic>
        <p:nvPicPr>
          <p:cNvPr id="16" name="Image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333" y="2055812"/>
            <a:ext cx="3744913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1" y="2610955"/>
            <a:ext cx="2933153" cy="1738815"/>
          </a:xfrm>
        </p:spPr>
      </p:pic>
    </p:spTree>
    <p:extLst>
      <p:ext uri="{BB962C8B-B14F-4D97-AF65-F5344CB8AC3E}">
        <p14:creationId xmlns:p14="http://schemas.microsoft.com/office/powerpoint/2010/main" val="24484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2119A49-3066-48F2-8DFC-BEF5E79F044E}"/>
              </a:ext>
            </a:extLst>
          </p:cNvPr>
          <p:cNvSpPr/>
          <p:nvPr/>
        </p:nvSpPr>
        <p:spPr>
          <a:xfrm>
            <a:off x="0" y="0"/>
            <a:ext cx="9315450" cy="6857999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B17F8-4CA1-4E44-931B-54C09C54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7250" cy="1325563"/>
          </a:xfrm>
        </p:spPr>
        <p:txBody>
          <a:bodyPr>
            <a:normAutofit/>
          </a:bodyPr>
          <a:lstStyle/>
          <a:p>
            <a:r>
              <a:rPr lang="es-PE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Problemas Identificados</a:t>
            </a:r>
            <a:endParaRPr lang="es-P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A4A27-EC8C-4098-9BB2-57749B11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8410303" cy="4121150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No existe una iconografía estandarizada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Los logos no permiten asociarlos directamente a la OLACEFS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Exceso de logos en documentos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No  existe una clara identidad de marca que permita asociar todos los productos a la OLACEFS</a:t>
            </a:r>
            <a:endParaRPr lang="es-PE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6706-AF8C-4F88-A8F5-19EA7C0E0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63" y="1463256"/>
            <a:ext cx="1655065" cy="14960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F844F38-A049-45C2-A0B7-14A8DC2AE3A4}"/>
              </a:ext>
            </a:extLst>
          </p:cNvPr>
          <p:cNvSpPr/>
          <p:nvPr/>
        </p:nvSpPr>
        <p:spPr>
          <a:xfrm>
            <a:off x="952500" y="1343025"/>
            <a:ext cx="2143125" cy="1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5AFB1C8-592A-4B28-A411-A3926CDCF4A0}"/>
              </a:ext>
            </a:extLst>
          </p:cNvPr>
          <p:cNvSpPr/>
          <p:nvPr/>
        </p:nvSpPr>
        <p:spPr>
          <a:xfrm>
            <a:off x="9315450" y="0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AF633FA-FACB-4685-BC08-D974CE2BBB99}"/>
              </a:ext>
            </a:extLst>
          </p:cNvPr>
          <p:cNvSpPr/>
          <p:nvPr/>
        </p:nvSpPr>
        <p:spPr>
          <a:xfrm>
            <a:off x="12030222" y="-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97BE494-7598-44EA-A81E-9AB8817C3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9" y="3778369"/>
            <a:ext cx="1948965" cy="11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2119A49-3066-48F2-8DFC-BEF5E79F044E}"/>
              </a:ext>
            </a:extLst>
          </p:cNvPr>
          <p:cNvSpPr/>
          <p:nvPr/>
        </p:nvSpPr>
        <p:spPr>
          <a:xfrm>
            <a:off x="0" y="0"/>
            <a:ext cx="9315450" cy="6857999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B17F8-4CA1-4E44-931B-54C09C54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12"/>
            <a:ext cx="8477250" cy="1325563"/>
          </a:xfrm>
        </p:spPr>
        <p:txBody>
          <a:bodyPr>
            <a:normAutofit fontScale="90000"/>
          </a:bodyPr>
          <a:lstStyle/>
          <a:p>
            <a:r>
              <a:rPr lang="es-PE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 de nueva identidad corporativa para órganos  </a:t>
            </a:r>
            <a:endParaRPr lang="es-P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6706-AF8C-4F88-A8F5-19EA7C0E0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63" y="1463256"/>
            <a:ext cx="1655065" cy="14960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F844F38-A049-45C2-A0B7-14A8DC2AE3A4}"/>
              </a:ext>
            </a:extLst>
          </p:cNvPr>
          <p:cNvSpPr/>
          <p:nvPr/>
        </p:nvSpPr>
        <p:spPr>
          <a:xfrm>
            <a:off x="952500" y="1343025"/>
            <a:ext cx="2143125" cy="1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5AFB1C8-592A-4B28-A411-A3926CDCF4A0}"/>
              </a:ext>
            </a:extLst>
          </p:cNvPr>
          <p:cNvSpPr/>
          <p:nvPr/>
        </p:nvSpPr>
        <p:spPr>
          <a:xfrm>
            <a:off x="9315450" y="0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AF633FA-FACB-4685-BC08-D974CE2BBB99}"/>
              </a:ext>
            </a:extLst>
          </p:cNvPr>
          <p:cNvSpPr/>
          <p:nvPr/>
        </p:nvSpPr>
        <p:spPr>
          <a:xfrm>
            <a:off x="12030222" y="-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97BE494-7598-44EA-A81E-9AB8817C3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9" y="3778369"/>
            <a:ext cx="1948965" cy="11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4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2119A49-3066-48F2-8DFC-BEF5E79F044E}"/>
              </a:ext>
            </a:extLst>
          </p:cNvPr>
          <p:cNvSpPr/>
          <p:nvPr/>
        </p:nvSpPr>
        <p:spPr>
          <a:xfrm>
            <a:off x="0" y="0"/>
            <a:ext cx="9315450" cy="6857999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7DB17F8-4CA1-4E44-931B-54C09C548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7250" cy="1325563"/>
          </a:xfrm>
        </p:spPr>
        <p:txBody>
          <a:bodyPr>
            <a:normAutofit/>
          </a:bodyPr>
          <a:lstStyle/>
          <a:p>
            <a:r>
              <a:rPr lang="es-PE" sz="48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Propuesta de Acuerdos</a:t>
            </a:r>
            <a:endParaRPr lang="es-PE" sz="4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6A4A27-EC8C-4098-9BB2-57749B11E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8124825" cy="4121150"/>
          </a:xfrm>
        </p:spPr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Aprobar la propuesta de unificar la identidad corporativa de la OLACEFS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;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s-PE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Instruir a la 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Secretaría Ejecutiva para a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ctualizar 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el </a:t>
            </a:r>
            <a:r>
              <a:rPr lang="es-PE" dirty="0">
                <a:solidFill>
                  <a:schemeClr val="bg1"/>
                </a:solidFill>
                <a:latin typeface="Bahnschrift" panose="020B0502040204020203" pitchFamily="34" charset="0"/>
              </a:rPr>
              <a:t>Manual de Identidad </a:t>
            </a:r>
            <a:r>
              <a:rPr lang="es-PE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Corporativa conforme a la nueva imagen corporativa.</a:t>
            </a:r>
            <a:endParaRPr lang="es-PE" dirty="0" smtClean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A2E6706-AF8C-4F88-A8F5-19EA7C0E01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63" y="1463256"/>
            <a:ext cx="1655065" cy="1496025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CF844F38-A049-45C2-A0B7-14A8DC2AE3A4}"/>
              </a:ext>
            </a:extLst>
          </p:cNvPr>
          <p:cNvSpPr/>
          <p:nvPr/>
        </p:nvSpPr>
        <p:spPr>
          <a:xfrm>
            <a:off x="952500" y="1343025"/>
            <a:ext cx="2143125" cy="11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5AFB1C8-592A-4B28-A411-A3926CDCF4A0}"/>
              </a:ext>
            </a:extLst>
          </p:cNvPr>
          <p:cNvSpPr/>
          <p:nvPr/>
        </p:nvSpPr>
        <p:spPr>
          <a:xfrm>
            <a:off x="9315450" y="0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AF633FA-FACB-4685-BC08-D974CE2BBB99}"/>
              </a:ext>
            </a:extLst>
          </p:cNvPr>
          <p:cNvSpPr/>
          <p:nvPr/>
        </p:nvSpPr>
        <p:spPr>
          <a:xfrm>
            <a:off x="12030222" y="-1"/>
            <a:ext cx="178974" cy="6857999"/>
          </a:xfrm>
          <a:prstGeom prst="rect">
            <a:avLst/>
          </a:prstGeom>
          <a:solidFill>
            <a:srgbClr val="FFD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C97BE494-7598-44EA-A81E-9AB8817C39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6849" y="3778369"/>
            <a:ext cx="1948965" cy="114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3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>
            <a:extLst>
              <a:ext uri="{FF2B5EF4-FFF2-40B4-BE49-F238E27FC236}">
                <a16:creationId xmlns:a16="http://schemas.microsoft.com/office/drawing/2014/main" id="{49564E9D-9F76-450A-9F40-B67527DFBE63}"/>
              </a:ext>
            </a:extLst>
          </p:cNvPr>
          <p:cNvSpPr/>
          <p:nvPr/>
        </p:nvSpPr>
        <p:spPr>
          <a:xfrm>
            <a:off x="2305949" y="1470174"/>
            <a:ext cx="3867150" cy="3762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64DA064-6E45-430E-B394-79FF384BE77D}"/>
              </a:ext>
            </a:extLst>
          </p:cNvPr>
          <p:cNvSpPr/>
          <p:nvPr/>
        </p:nvSpPr>
        <p:spPr>
          <a:xfrm>
            <a:off x="485774" y="590550"/>
            <a:ext cx="11325225" cy="5629275"/>
          </a:xfrm>
          <a:prstGeom prst="rect">
            <a:avLst/>
          </a:prstGeom>
          <a:solidFill>
            <a:srgbClr val="007B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32183EB-9587-4BF9-8B5F-CA7A6E5E00DB}"/>
              </a:ext>
            </a:extLst>
          </p:cNvPr>
          <p:cNvSpPr/>
          <p:nvPr/>
        </p:nvSpPr>
        <p:spPr>
          <a:xfrm>
            <a:off x="5982599" y="1470174"/>
            <a:ext cx="3867150" cy="3762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ADF7342-35B4-43CB-A480-BF75E6CC27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448" y="2126543"/>
            <a:ext cx="2710056" cy="2449638"/>
          </a:xfrm>
          <a:prstGeom prst="rect">
            <a:avLst/>
          </a:prstGeom>
        </p:spPr>
      </p:pic>
      <p:sp>
        <p:nvSpPr>
          <p:cNvPr id="11" name="Elipse 10">
            <a:extLst>
              <a:ext uri="{FF2B5EF4-FFF2-40B4-BE49-F238E27FC236}">
                <a16:creationId xmlns:a16="http://schemas.microsoft.com/office/drawing/2014/main" id="{AA3CFEA3-0514-4EDE-8904-BDDE6026FA60}"/>
              </a:ext>
            </a:extLst>
          </p:cNvPr>
          <p:cNvSpPr/>
          <p:nvPr/>
        </p:nvSpPr>
        <p:spPr>
          <a:xfrm>
            <a:off x="2420249" y="1446361"/>
            <a:ext cx="3867150" cy="3762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BA6092A-5B66-493A-81A4-98E6D72C02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024" y="2243980"/>
            <a:ext cx="3237959" cy="1898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0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155</Words>
  <Application>Microsoft Office PowerPoint</Application>
  <PresentationFormat>Panorámica</PresentationFormat>
  <Paragraphs>20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Aharoni</vt:lpstr>
      <vt:lpstr>Arial</vt:lpstr>
      <vt:lpstr>Bahnschrift</vt:lpstr>
      <vt:lpstr>Calibri</vt:lpstr>
      <vt:lpstr>Calibri Light</vt:lpstr>
      <vt:lpstr>Tema de Office</vt:lpstr>
      <vt:lpstr>Presentación de PowerPoint</vt:lpstr>
      <vt:lpstr>Imagen corporativa</vt:lpstr>
      <vt:lpstr>Logos actuales</vt:lpstr>
      <vt:lpstr>Problemas Identificados</vt:lpstr>
      <vt:lpstr>Propuesta de nueva identidad corporativa para órganos  </vt:lpstr>
      <vt:lpstr>Propuesta de Acuerdos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Nina Esquinarila Merino</dc:creator>
  <cp:lastModifiedBy>Leandro Buendia Valdivia</cp:lastModifiedBy>
  <cp:revision>18</cp:revision>
  <dcterms:created xsi:type="dcterms:W3CDTF">2019-03-06T16:36:26Z</dcterms:created>
  <dcterms:modified xsi:type="dcterms:W3CDTF">2019-04-09T20:07:56Z</dcterms:modified>
</cp:coreProperties>
</file>